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2" r:id="rId1"/>
  </p:sldMasterIdLst>
  <p:notesMasterIdLst>
    <p:notesMasterId r:id="rId24"/>
  </p:notesMasterIdLst>
  <p:handoutMasterIdLst>
    <p:handoutMasterId r:id="rId25"/>
  </p:handoutMasterIdLst>
  <p:sldIdLst>
    <p:sldId id="300" r:id="rId2"/>
    <p:sldId id="320" r:id="rId3"/>
    <p:sldId id="334" r:id="rId4"/>
    <p:sldId id="335" r:id="rId5"/>
    <p:sldId id="331" r:id="rId6"/>
    <p:sldId id="338" r:id="rId7"/>
    <p:sldId id="341" r:id="rId8"/>
    <p:sldId id="339" r:id="rId9"/>
    <p:sldId id="340" r:id="rId10"/>
    <p:sldId id="343" r:id="rId11"/>
    <p:sldId id="345" r:id="rId12"/>
    <p:sldId id="344" r:id="rId13"/>
    <p:sldId id="348" r:id="rId14"/>
    <p:sldId id="346" r:id="rId15"/>
    <p:sldId id="347" r:id="rId16"/>
    <p:sldId id="349" r:id="rId17"/>
    <p:sldId id="353" r:id="rId18"/>
    <p:sldId id="350" r:id="rId19"/>
    <p:sldId id="351" r:id="rId20"/>
    <p:sldId id="352" r:id="rId21"/>
    <p:sldId id="354" r:id="rId22"/>
    <p:sldId id="333" r:id="rId23"/>
  </p:sldIdLst>
  <p:sldSz cx="9144000" cy="6858000" type="screen4x3"/>
  <p:notesSz cx="6858000" cy="9144000"/>
  <p:embeddedFontLst>
    <p:embeddedFont>
      <p:font typeface="Eurostile" panose="020B0604020202020204" charset="0"/>
      <p:regular r:id="rId26"/>
      <p:bold r:id="rId27"/>
    </p:embeddedFont>
    <p:embeddedFont>
      <p:font typeface="Calibri" panose="020F0502020204030204" pitchFamily="34" charset="0"/>
      <p:regular r:id="rId28"/>
      <p:bold r:id="rId29"/>
      <p:italic r:id="rId30"/>
      <p:boldItalic r:id="rId31"/>
    </p:embeddedFont>
    <p:embeddedFont>
      <p:font typeface="Arial Black" panose="020B0A04020102020204" pitchFamily="34" charset="0"/>
      <p:bold r:id="rId32"/>
    </p:embeddedFont>
    <p:embeddedFont>
      <p:font typeface="Franklin Gothic Heavy" panose="020B0903020102020204" pitchFamily="34" charset="0"/>
      <p:regular r:id="rId33"/>
      <p:italic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CDFF"/>
    <a:srgbClr val="FF6600"/>
    <a:srgbClr val="FF3300"/>
    <a:srgbClr val="FF9933"/>
    <a:srgbClr val="57DB9C"/>
    <a:srgbClr val="AFE4FF"/>
    <a:srgbClr val="53C6FF"/>
    <a:srgbClr val="00A1F2"/>
    <a:srgbClr val="FFB21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6" autoAdjust="0"/>
    <p:restoredTop sz="94660"/>
  </p:normalViewPr>
  <p:slideViewPr>
    <p:cSldViewPr snapToGrid="0">
      <p:cViewPr varScale="1">
        <p:scale>
          <a:sx n="105" d="100"/>
          <a:sy n="105" d="100"/>
        </p:scale>
        <p:origin x="7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DBE87-C5C1-4DF1-BD50-FF583AEA029F}" type="doc">
      <dgm:prSet loTypeId="urn:microsoft.com/office/officeart/2005/8/layout/venn1" loCatId="relationship" qsTypeId="urn:microsoft.com/office/officeart/2005/8/quickstyle/simple1" qsCatId="simple" csTypeId="urn:microsoft.com/office/officeart/2005/8/colors/accent1_2" csCatId="accent1" phldr="1"/>
      <dgm:spPr/>
    </dgm:pt>
    <dgm:pt modelId="{89D06C37-521F-462B-84FA-15440C8CE214}">
      <dgm:prSet phldrT="[Text]"/>
      <dgm:spPr/>
      <dgm:t>
        <a:bodyPr/>
        <a:lstStyle/>
        <a:p>
          <a:r>
            <a:rPr lang="en-US" dirty="0"/>
            <a:t>Classroom Instruction</a:t>
          </a:r>
        </a:p>
      </dgm:t>
    </dgm:pt>
    <dgm:pt modelId="{0B751886-93CF-4423-9CAD-075CDC5E31E4}" type="parTrans" cxnId="{38ADC0C7-1B03-447D-B99D-DCCD3555A44B}">
      <dgm:prSet/>
      <dgm:spPr/>
      <dgm:t>
        <a:bodyPr/>
        <a:lstStyle/>
        <a:p>
          <a:endParaRPr lang="en-US"/>
        </a:p>
      </dgm:t>
    </dgm:pt>
    <dgm:pt modelId="{F7EF3A23-A623-46F3-AFD5-CB7059518C18}" type="sibTrans" cxnId="{38ADC0C7-1B03-447D-B99D-DCCD3555A44B}">
      <dgm:prSet/>
      <dgm:spPr/>
      <dgm:t>
        <a:bodyPr/>
        <a:lstStyle/>
        <a:p>
          <a:endParaRPr lang="en-US"/>
        </a:p>
      </dgm:t>
    </dgm:pt>
    <dgm:pt modelId="{2ABFBBE9-507C-4BB5-95DC-72E1B27E2A3C}">
      <dgm:prSet phldrT="[Text]"/>
      <dgm:spPr/>
      <dgm:t>
        <a:bodyPr/>
        <a:lstStyle/>
        <a:p>
          <a:r>
            <a:rPr lang="en-US" dirty="0"/>
            <a:t>State and District Assessment</a:t>
          </a:r>
        </a:p>
      </dgm:t>
    </dgm:pt>
    <dgm:pt modelId="{1F586742-C8D8-46FD-B883-A39412830560}" type="parTrans" cxnId="{9637F858-4512-4E51-9E17-A818EC1B9890}">
      <dgm:prSet/>
      <dgm:spPr/>
      <dgm:t>
        <a:bodyPr/>
        <a:lstStyle/>
        <a:p>
          <a:endParaRPr lang="en-US"/>
        </a:p>
      </dgm:t>
    </dgm:pt>
    <dgm:pt modelId="{2BA59B92-93CD-4319-AB3A-0302EEE64A97}" type="sibTrans" cxnId="{9637F858-4512-4E51-9E17-A818EC1B9890}">
      <dgm:prSet/>
      <dgm:spPr/>
      <dgm:t>
        <a:bodyPr/>
        <a:lstStyle/>
        <a:p>
          <a:endParaRPr lang="en-US"/>
        </a:p>
      </dgm:t>
    </dgm:pt>
    <dgm:pt modelId="{F331C000-02AE-4D88-928D-B387E77421B8}">
      <dgm:prSet phldrT="[Text]"/>
      <dgm:spPr/>
      <dgm:t>
        <a:bodyPr/>
        <a:lstStyle/>
        <a:p>
          <a:r>
            <a:rPr lang="en-US" dirty="0"/>
            <a:t>Classroom Assessment</a:t>
          </a:r>
        </a:p>
      </dgm:t>
    </dgm:pt>
    <dgm:pt modelId="{3037474C-60DB-4C5A-B0D7-7B9614C10E7B}" type="parTrans" cxnId="{DE5C0FCB-A013-416F-8455-42D61EF97707}">
      <dgm:prSet/>
      <dgm:spPr/>
      <dgm:t>
        <a:bodyPr/>
        <a:lstStyle/>
        <a:p>
          <a:endParaRPr lang="en-US"/>
        </a:p>
      </dgm:t>
    </dgm:pt>
    <dgm:pt modelId="{9C293853-E1BF-4E17-BD41-1213D672DD75}" type="sibTrans" cxnId="{DE5C0FCB-A013-416F-8455-42D61EF97707}">
      <dgm:prSet/>
      <dgm:spPr/>
      <dgm:t>
        <a:bodyPr/>
        <a:lstStyle/>
        <a:p>
          <a:endParaRPr lang="en-US"/>
        </a:p>
      </dgm:t>
    </dgm:pt>
    <dgm:pt modelId="{51267C38-0EBB-4D08-B1F1-029EC181A651}" type="pres">
      <dgm:prSet presAssocID="{877DBE87-C5C1-4DF1-BD50-FF583AEA029F}" presName="compositeShape" presStyleCnt="0">
        <dgm:presLayoutVars>
          <dgm:chMax val="7"/>
          <dgm:dir/>
          <dgm:resizeHandles val="exact"/>
        </dgm:presLayoutVars>
      </dgm:prSet>
      <dgm:spPr/>
    </dgm:pt>
    <dgm:pt modelId="{5106D5A4-00FD-45DB-856F-88A9649990B9}" type="pres">
      <dgm:prSet presAssocID="{89D06C37-521F-462B-84FA-15440C8CE214}" presName="circ1" presStyleLbl="vennNode1" presStyleIdx="0" presStyleCnt="3"/>
      <dgm:spPr/>
      <dgm:t>
        <a:bodyPr/>
        <a:lstStyle/>
        <a:p>
          <a:endParaRPr lang="en-US"/>
        </a:p>
      </dgm:t>
    </dgm:pt>
    <dgm:pt modelId="{2BD2ADF1-752B-428F-9321-75A982E0F2B5}" type="pres">
      <dgm:prSet presAssocID="{89D06C37-521F-462B-84FA-15440C8CE214}" presName="circ1Tx" presStyleLbl="revTx" presStyleIdx="0" presStyleCnt="0">
        <dgm:presLayoutVars>
          <dgm:chMax val="0"/>
          <dgm:chPref val="0"/>
          <dgm:bulletEnabled val="1"/>
        </dgm:presLayoutVars>
      </dgm:prSet>
      <dgm:spPr/>
      <dgm:t>
        <a:bodyPr/>
        <a:lstStyle/>
        <a:p>
          <a:endParaRPr lang="en-US"/>
        </a:p>
      </dgm:t>
    </dgm:pt>
    <dgm:pt modelId="{F76F536A-05E9-4E7C-8E4B-A90F6063D0C6}" type="pres">
      <dgm:prSet presAssocID="{2ABFBBE9-507C-4BB5-95DC-72E1B27E2A3C}" presName="circ2" presStyleLbl="vennNode1" presStyleIdx="1" presStyleCnt="3"/>
      <dgm:spPr/>
      <dgm:t>
        <a:bodyPr/>
        <a:lstStyle/>
        <a:p>
          <a:endParaRPr lang="en-US"/>
        </a:p>
      </dgm:t>
    </dgm:pt>
    <dgm:pt modelId="{DD8409DB-0E8B-4FDE-85D3-0168DD509EE3}" type="pres">
      <dgm:prSet presAssocID="{2ABFBBE9-507C-4BB5-95DC-72E1B27E2A3C}" presName="circ2Tx" presStyleLbl="revTx" presStyleIdx="0" presStyleCnt="0">
        <dgm:presLayoutVars>
          <dgm:chMax val="0"/>
          <dgm:chPref val="0"/>
          <dgm:bulletEnabled val="1"/>
        </dgm:presLayoutVars>
      </dgm:prSet>
      <dgm:spPr/>
      <dgm:t>
        <a:bodyPr/>
        <a:lstStyle/>
        <a:p>
          <a:endParaRPr lang="en-US"/>
        </a:p>
      </dgm:t>
    </dgm:pt>
    <dgm:pt modelId="{DF056CD0-FBBB-4DE5-A5AC-7BE3C75DF2D3}" type="pres">
      <dgm:prSet presAssocID="{F331C000-02AE-4D88-928D-B387E77421B8}" presName="circ3" presStyleLbl="vennNode1" presStyleIdx="2" presStyleCnt="3" custLinFactNeighborX="-497" custLinFactNeighborY="497"/>
      <dgm:spPr/>
      <dgm:t>
        <a:bodyPr/>
        <a:lstStyle/>
        <a:p>
          <a:endParaRPr lang="en-US"/>
        </a:p>
      </dgm:t>
    </dgm:pt>
    <dgm:pt modelId="{8EC34902-12CE-4401-BC9E-E81447E00A39}" type="pres">
      <dgm:prSet presAssocID="{F331C000-02AE-4D88-928D-B387E77421B8}" presName="circ3Tx" presStyleLbl="revTx" presStyleIdx="0" presStyleCnt="0">
        <dgm:presLayoutVars>
          <dgm:chMax val="0"/>
          <dgm:chPref val="0"/>
          <dgm:bulletEnabled val="1"/>
        </dgm:presLayoutVars>
      </dgm:prSet>
      <dgm:spPr/>
      <dgm:t>
        <a:bodyPr/>
        <a:lstStyle/>
        <a:p>
          <a:endParaRPr lang="en-US"/>
        </a:p>
      </dgm:t>
    </dgm:pt>
  </dgm:ptLst>
  <dgm:cxnLst>
    <dgm:cxn modelId="{683D98CA-D16F-4EF8-8D04-19FAC19304E6}" type="presOf" srcId="{89D06C37-521F-462B-84FA-15440C8CE214}" destId="{5106D5A4-00FD-45DB-856F-88A9649990B9}" srcOrd="0" destOrd="0" presId="urn:microsoft.com/office/officeart/2005/8/layout/venn1"/>
    <dgm:cxn modelId="{9637F858-4512-4E51-9E17-A818EC1B9890}" srcId="{877DBE87-C5C1-4DF1-BD50-FF583AEA029F}" destId="{2ABFBBE9-507C-4BB5-95DC-72E1B27E2A3C}" srcOrd="1" destOrd="0" parTransId="{1F586742-C8D8-46FD-B883-A39412830560}" sibTransId="{2BA59B92-93CD-4319-AB3A-0302EEE64A97}"/>
    <dgm:cxn modelId="{FAC0C972-A89C-40EE-B1FA-F366EBFA945F}" type="presOf" srcId="{89D06C37-521F-462B-84FA-15440C8CE214}" destId="{2BD2ADF1-752B-428F-9321-75A982E0F2B5}" srcOrd="1" destOrd="0" presId="urn:microsoft.com/office/officeart/2005/8/layout/venn1"/>
    <dgm:cxn modelId="{87350B7E-F31C-453E-B192-B1DA19A913BF}" type="presOf" srcId="{F331C000-02AE-4D88-928D-B387E77421B8}" destId="{8EC34902-12CE-4401-BC9E-E81447E00A39}" srcOrd="1" destOrd="0" presId="urn:microsoft.com/office/officeart/2005/8/layout/venn1"/>
    <dgm:cxn modelId="{81488B9A-00E7-4524-9230-79EACB9C4275}" type="presOf" srcId="{877DBE87-C5C1-4DF1-BD50-FF583AEA029F}" destId="{51267C38-0EBB-4D08-B1F1-029EC181A651}" srcOrd="0" destOrd="0" presId="urn:microsoft.com/office/officeart/2005/8/layout/venn1"/>
    <dgm:cxn modelId="{B0E9B3B2-0ACA-425D-9841-0645E65286F6}" type="presOf" srcId="{2ABFBBE9-507C-4BB5-95DC-72E1B27E2A3C}" destId="{F76F536A-05E9-4E7C-8E4B-A90F6063D0C6}" srcOrd="0" destOrd="0" presId="urn:microsoft.com/office/officeart/2005/8/layout/venn1"/>
    <dgm:cxn modelId="{38ADC0C7-1B03-447D-B99D-DCCD3555A44B}" srcId="{877DBE87-C5C1-4DF1-BD50-FF583AEA029F}" destId="{89D06C37-521F-462B-84FA-15440C8CE214}" srcOrd="0" destOrd="0" parTransId="{0B751886-93CF-4423-9CAD-075CDC5E31E4}" sibTransId="{F7EF3A23-A623-46F3-AFD5-CB7059518C18}"/>
    <dgm:cxn modelId="{B08610D8-8BB7-4147-9370-81755FAE5A28}" type="presOf" srcId="{F331C000-02AE-4D88-928D-B387E77421B8}" destId="{DF056CD0-FBBB-4DE5-A5AC-7BE3C75DF2D3}" srcOrd="0" destOrd="0" presId="urn:microsoft.com/office/officeart/2005/8/layout/venn1"/>
    <dgm:cxn modelId="{DE5C0FCB-A013-416F-8455-42D61EF97707}" srcId="{877DBE87-C5C1-4DF1-BD50-FF583AEA029F}" destId="{F331C000-02AE-4D88-928D-B387E77421B8}" srcOrd="2" destOrd="0" parTransId="{3037474C-60DB-4C5A-B0D7-7B9614C10E7B}" sibTransId="{9C293853-E1BF-4E17-BD41-1213D672DD75}"/>
    <dgm:cxn modelId="{712B8B6F-130F-498E-9534-1E75572055D5}" type="presOf" srcId="{2ABFBBE9-507C-4BB5-95DC-72E1B27E2A3C}" destId="{DD8409DB-0E8B-4FDE-85D3-0168DD509EE3}" srcOrd="1" destOrd="0" presId="urn:microsoft.com/office/officeart/2005/8/layout/venn1"/>
    <dgm:cxn modelId="{D901F6DF-8055-4D93-BD88-3637EF6BBD07}" type="presParOf" srcId="{51267C38-0EBB-4D08-B1F1-029EC181A651}" destId="{5106D5A4-00FD-45DB-856F-88A9649990B9}" srcOrd="0" destOrd="0" presId="urn:microsoft.com/office/officeart/2005/8/layout/venn1"/>
    <dgm:cxn modelId="{07284D46-BFDA-411B-BC75-A391EBD3BA8A}" type="presParOf" srcId="{51267C38-0EBB-4D08-B1F1-029EC181A651}" destId="{2BD2ADF1-752B-428F-9321-75A982E0F2B5}" srcOrd="1" destOrd="0" presId="urn:microsoft.com/office/officeart/2005/8/layout/venn1"/>
    <dgm:cxn modelId="{B9818380-1639-4F94-8F5F-0A99CA7E2ED0}" type="presParOf" srcId="{51267C38-0EBB-4D08-B1F1-029EC181A651}" destId="{F76F536A-05E9-4E7C-8E4B-A90F6063D0C6}" srcOrd="2" destOrd="0" presId="urn:microsoft.com/office/officeart/2005/8/layout/venn1"/>
    <dgm:cxn modelId="{761D3B65-FDDA-47C3-8A08-D78764091B4F}" type="presParOf" srcId="{51267C38-0EBB-4D08-B1F1-029EC181A651}" destId="{DD8409DB-0E8B-4FDE-85D3-0168DD509EE3}" srcOrd="3" destOrd="0" presId="urn:microsoft.com/office/officeart/2005/8/layout/venn1"/>
    <dgm:cxn modelId="{80DA3181-5E6D-4D78-9C1A-3D1767C3CF3A}" type="presParOf" srcId="{51267C38-0EBB-4D08-B1F1-029EC181A651}" destId="{DF056CD0-FBBB-4DE5-A5AC-7BE3C75DF2D3}" srcOrd="4" destOrd="0" presId="urn:microsoft.com/office/officeart/2005/8/layout/venn1"/>
    <dgm:cxn modelId="{E02FC88D-B4D4-416E-8E70-F7A20A7601E8}" type="presParOf" srcId="{51267C38-0EBB-4D08-B1F1-029EC181A651}" destId="{8EC34902-12CE-4401-BC9E-E81447E00A3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D5A4-00FD-45DB-856F-88A9649990B9}">
      <dsp:nvSpPr>
        <dsp:cNvPr id="0" name=""/>
        <dsp:cNvSpPr/>
      </dsp:nvSpPr>
      <dsp:spPr>
        <a:xfrm>
          <a:off x="1265346" y="38342"/>
          <a:ext cx="1840437" cy="18404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Classroom Instruction</a:t>
          </a:r>
        </a:p>
      </dsp:txBody>
      <dsp:txXfrm>
        <a:off x="1510738" y="360419"/>
        <a:ext cx="1349654" cy="828196"/>
      </dsp:txXfrm>
    </dsp:sp>
    <dsp:sp modelId="{F76F536A-05E9-4E7C-8E4B-A90F6063D0C6}">
      <dsp:nvSpPr>
        <dsp:cNvPr id="0" name=""/>
        <dsp:cNvSpPr/>
      </dsp:nvSpPr>
      <dsp:spPr>
        <a:xfrm>
          <a:off x="1929437" y="1188615"/>
          <a:ext cx="1840437" cy="18404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State and District Assessment</a:t>
          </a:r>
        </a:p>
      </dsp:txBody>
      <dsp:txXfrm>
        <a:off x="2492305" y="1664062"/>
        <a:ext cx="1104262" cy="1012240"/>
      </dsp:txXfrm>
    </dsp:sp>
    <dsp:sp modelId="{DF056CD0-FBBB-4DE5-A5AC-7BE3C75DF2D3}">
      <dsp:nvSpPr>
        <dsp:cNvPr id="0" name=""/>
        <dsp:cNvSpPr/>
      </dsp:nvSpPr>
      <dsp:spPr>
        <a:xfrm>
          <a:off x="592108" y="1197762"/>
          <a:ext cx="1840437" cy="18404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Classroom Assessment</a:t>
          </a:r>
        </a:p>
      </dsp:txBody>
      <dsp:txXfrm>
        <a:off x="765416" y="1673209"/>
        <a:ext cx="1104262"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4A58F6-E19D-4940-B148-3B8B0C259368}" type="datetimeFigureOut">
              <a:rPr lang="en-US" smtClean="0"/>
              <a:t>10/9/2018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C43EB5-5C77-429F-8D2D-CBC68BBCB8DB}" type="slidenum">
              <a:rPr lang="en-US" smtClean="0"/>
              <a:t>‹#›</a:t>
            </a:fld>
            <a:endParaRPr lang="en-US"/>
          </a:p>
        </p:txBody>
      </p:sp>
    </p:spTree>
    <p:extLst>
      <p:ext uri="{BB962C8B-B14F-4D97-AF65-F5344CB8AC3E}">
        <p14:creationId xmlns:p14="http://schemas.microsoft.com/office/powerpoint/2010/main" val="3429494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904D6-7E60-4638-A172-9D181DBC88E5}" type="datetimeFigureOut">
              <a:rPr lang="en-US" smtClean="0"/>
              <a:t>10/9/2018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59B43-8794-489E-995E-558D603398DD}" type="slidenum">
              <a:rPr lang="en-US" smtClean="0"/>
              <a:t>‹#›</a:t>
            </a:fld>
            <a:endParaRPr lang="en-US"/>
          </a:p>
        </p:txBody>
      </p:sp>
    </p:spTree>
    <p:extLst>
      <p:ext uri="{BB962C8B-B14F-4D97-AF65-F5344CB8AC3E}">
        <p14:creationId xmlns:p14="http://schemas.microsoft.com/office/powerpoint/2010/main" val="64470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14901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143771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130710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12268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80152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27643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117967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404730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45862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64839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35751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t>10/9/2018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66451377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https://tea.texas.gov/accommodations/"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ea.texas.gov/accommodations/"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iris.peabody.vanderbilt.edu/module/acc/challenge/#conten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9000">
              <a:schemeClr val="bg1">
                <a:lumMod val="85000"/>
              </a:schemeClr>
            </a:gs>
            <a:gs pos="0">
              <a:schemeClr val="bg1">
                <a:lumMod val="95000"/>
              </a:schemeClr>
            </a:gs>
            <a:gs pos="45000">
              <a:schemeClr val="bg1"/>
            </a:gs>
          </a:gsLst>
          <a:lin ang="5400000" scaled="0"/>
        </a:gradFill>
        <a:effectLst/>
      </p:bgPr>
    </p:bg>
    <p:spTree>
      <p:nvGrpSpPr>
        <p:cNvPr id="1" name=""/>
        <p:cNvGrpSpPr/>
        <p:nvPr/>
      </p:nvGrpSpPr>
      <p:grpSpPr>
        <a:xfrm>
          <a:off x="0" y="0"/>
          <a:ext cx="0" cy="0"/>
          <a:chOff x="0" y="0"/>
          <a:chExt cx="0" cy="0"/>
        </a:xfrm>
      </p:grpSpPr>
      <p:sp>
        <p:nvSpPr>
          <p:cNvPr id="9" name="TextBox 8"/>
          <p:cNvSpPr txBox="1"/>
          <p:nvPr/>
        </p:nvSpPr>
        <p:spPr>
          <a:xfrm>
            <a:off x="1406831" y="3989303"/>
            <a:ext cx="5238843" cy="738664"/>
          </a:xfrm>
          <a:prstGeom prst="rect">
            <a:avLst/>
          </a:prstGeom>
          <a:noFill/>
          <a:ln>
            <a:noFill/>
          </a:ln>
        </p:spPr>
        <p:txBody>
          <a:bodyPr wrap="square" rtlCol="0">
            <a:spAutoFit/>
          </a:bodyPr>
          <a:lstStyle/>
          <a:p>
            <a:pPr algn="ctr"/>
            <a:r>
              <a:rPr lang="en-US" sz="4200" dirty="0" smtClean="0">
                <a:ln w="15875">
                  <a:noFill/>
                  <a:round/>
                </a:ln>
                <a:solidFill>
                  <a:schemeClr val="accent5"/>
                </a:solidFill>
                <a:effectLst>
                  <a:outerShdw blurRad="88900" dist="200025" dir="13440000" sy="30000" kx="-1800000" algn="bl" rotWithShape="0">
                    <a:prstClr val="black">
                      <a:alpha val="32000"/>
                    </a:prstClr>
                  </a:outerShdw>
                  <a:reflection blurRad="76200" stA="15000" endPos="53000" dir="5400000" sy="-100000" algn="bl" rotWithShape="0"/>
                </a:effectLst>
                <a:latin typeface="Eurostile" panose="020B0504020202050204" pitchFamily="34" charset="0"/>
              </a:rPr>
              <a:t>Special Education 101</a:t>
            </a:r>
            <a:endParaRPr lang="en-US" sz="4200" dirty="0">
              <a:ln w="15875">
                <a:noFill/>
                <a:round/>
              </a:ln>
              <a:solidFill>
                <a:schemeClr val="accent5"/>
              </a:solidFill>
              <a:effectLst>
                <a:outerShdw blurRad="88900" dist="200025" dir="13440000" sy="30000" kx="-1800000" algn="bl" rotWithShape="0">
                  <a:prstClr val="black">
                    <a:alpha val="32000"/>
                  </a:prstClr>
                </a:outerShdw>
                <a:reflection blurRad="76200" stA="15000" endPos="53000" dir="5400000" sy="-100000" algn="bl" rotWithShape="0"/>
              </a:effectLst>
              <a:latin typeface="Franklin Gothic Heavy" panose="020B0903020102020204" pitchFamily="34" charset="0"/>
            </a:endParaRPr>
          </a:p>
        </p:txBody>
      </p:sp>
      <p:sp>
        <p:nvSpPr>
          <p:cNvPr id="153" name="Rectangle 244"/>
          <p:cNvSpPr>
            <a:spLocks noChangeArrowheads="1"/>
          </p:cNvSpPr>
          <p:nvPr/>
        </p:nvSpPr>
        <p:spPr bwMode="auto">
          <a:xfrm rot="16200000">
            <a:off x="4070779" y="2320715"/>
            <a:ext cx="99671" cy="5031704"/>
          </a:xfrm>
          <a:prstGeom prst="rect">
            <a:avLst/>
          </a:prstGeom>
          <a:gradFill>
            <a:gsLst>
              <a:gs pos="99000">
                <a:schemeClr val="bg1">
                  <a:lumMod val="75000"/>
                </a:schemeClr>
              </a:gs>
              <a:gs pos="0">
                <a:schemeClr val="bg1">
                  <a:lumMod val="95000"/>
                </a:schemeClr>
              </a:gs>
            </a:gsLst>
            <a:lin ang="5400000" scaled="0"/>
          </a:gra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TextBox 46"/>
          <p:cNvSpPr txBox="1"/>
          <p:nvPr/>
        </p:nvSpPr>
        <p:spPr>
          <a:xfrm>
            <a:off x="1837855" y="4648258"/>
            <a:ext cx="4509443" cy="1323439"/>
          </a:xfrm>
          <a:prstGeom prst="rect">
            <a:avLst/>
          </a:prstGeom>
          <a:noFill/>
          <a:ln>
            <a:noFill/>
          </a:ln>
        </p:spPr>
        <p:txBody>
          <a:bodyPr wrap="square" rtlCol="0">
            <a:spAutoFit/>
          </a:bodyPr>
          <a:lstStyle/>
          <a:p>
            <a:pPr algn="ctr"/>
            <a:r>
              <a:rPr lang="en-US" sz="8000" b="1" dirty="0" smtClean="0">
                <a:ln w="15875">
                  <a:noFill/>
                  <a:round/>
                </a:ln>
                <a:solidFill>
                  <a:srgbClr val="F15A29"/>
                </a:solidFill>
                <a:effectLst>
                  <a:outerShdw blurRad="88900" dist="200025" dir="13440000" sy="30000" kx="-1800000" algn="bl" rotWithShape="0">
                    <a:prstClr val="black">
                      <a:alpha val="32000"/>
                    </a:prstClr>
                  </a:outerShdw>
                  <a:reflection blurRad="76200" stA="15000" endPos="53000" dir="5400000" sy="-100000" algn="bl" rotWithShape="0"/>
                </a:effectLst>
                <a:latin typeface="Eurostile" panose="020B0504020202050204" pitchFamily="34" charset="0"/>
              </a:rPr>
              <a:t>2018</a:t>
            </a:r>
            <a:endParaRPr lang="en-US" sz="8000" b="1" dirty="0">
              <a:ln w="15875">
                <a:noFill/>
                <a:round/>
              </a:ln>
              <a:solidFill>
                <a:srgbClr val="F15A29"/>
              </a:solidFill>
              <a:effectLst>
                <a:outerShdw blurRad="88900" dist="200025" dir="13440000" sy="30000" kx="-1800000" algn="bl" rotWithShape="0">
                  <a:prstClr val="black">
                    <a:alpha val="32000"/>
                  </a:prstClr>
                </a:outerShdw>
                <a:reflection blurRad="76200" stA="15000" endPos="53000" dir="5400000" sy="-100000" algn="bl" rotWithShape="0"/>
              </a:effectLst>
              <a:latin typeface="Franklin Gothic Heavy" panose="020B0903020102020204" pitchFamily="34" charset="0"/>
            </a:endParaRPr>
          </a:p>
        </p:txBody>
      </p:sp>
      <p:grpSp>
        <p:nvGrpSpPr>
          <p:cNvPr id="117" name="Group 116"/>
          <p:cNvGrpSpPr/>
          <p:nvPr/>
        </p:nvGrpSpPr>
        <p:grpSpPr>
          <a:xfrm>
            <a:off x="3198489" y="426798"/>
            <a:ext cx="1380122" cy="1542200"/>
            <a:chOff x="6047662" y="3156714"/>
            <a:chExt cx="1459798" cy="1631233"/>
          </a:xfrm>
        </p:grpSpPr>
        <p:sp>
          <p:nvSpPr>
            <p:cNvPr id="110" name="Freeform 68"/>
            <p:cNvSpPr>
              <a:spLocks/>
            </p:cNvSpPr>
            <p:nvPr/>
          </p:nvSpPr>
          <p:spPr bwMode="auto">
            <a:xfrm>
              <a:off x="6047662" y="3156714"/>
              <a:ext cx="1459797" cy="1631233"/>
            </a:xfrm>
            <a:custGeom>
              <a:avLst/>
              <a:gdLst>
                <a:gd name="T0" fmla="*/ 712 w 712"/>
                <a:gd name="T1" fmla="*/ 497 h 796"/>
                <a:gd name="T2" fmla="*/ 497 w 712"/>
                <a:gd name="T3" fmla="*/ 728 h 796"/>
                <a:gd name="T4" fmla="*/ 497 w 712"/>
                <a:gd name="T5" fmla="*/ 796 h 796"/>
                <a:gd name="T6" fmla="*/ 0 w 712"/>
                <a:gd name="T7" fmla="*/ 796 h 796"/>
                <a:gd name="T8" fmla="*/ 0 w 712"/>
                <a:gd name="T9" fmla="*/ 728 h 796"/>
                <a:gd name="T10" fmla="*/ 712 w 712"/>
                <a:gd name="T11" fmla="*/ 0 h 796"/>
                <a:gd name="T12" fmla="*/ 712 w 712"/>
                <a:gd name="T13" fmla="*/ 497 h 796"/>
              </a:gdLst>
              <a:ahLst/>
              <a:cxnLst>
                <a:cxn ang="0">
                  <a:pos x="T0" y="T1"/>
                </a:cxn>
                <a:cxn ang="0">
                  <a:pos x="T2" y="T3"/>
                </a:cxn>
                <a:cxn ang="0">
                  <a:pos x="T4" y="T5"/>
                </a:cxn>
                <a:cxn ang="0">
                  <a:pos x="T6" y="T7"/>
                </a:cxn>
                <a:cxn ang="0">
                  <a:pos x="T8" y="T9"/>
                </a:cxn>
                <a:cxn ang="0">
                  <a:pos x="T10" y="T11"/>
                </a:cxn>
                <a:cxn ang="0">
                  <a:pos x="T12" y="T13"/>
                </a:cxn>
              </a:cxnLst>
              <a:rect l="0" t="0" r="r" b="b"/>
              <a:pathLst>
                <a:path w="712" h="796">
                  <a:moveTo>
                    <a:pt x="712" y="497"/>
                  </a:moveTo>
                  <a:cubicBezTo>
                    <a:pt x="597" y="497"/>
                    <a:pt x="497" y="604"/>
                    <a:pt x="497" y="728"/>
                  </a:cubicBezTo>
                  <a:cubicBezTo>
                    <a:pt x="497" y="756"/>
                    <a:pt x="497" y="796"/>
                    <a:pt x="497" y="796"/>
                  </a:cubicBezTo>
                  <a:cubicBezTo>
                    <a:pt x="0" y="796"/>
                    <a:pt x="0" y="796"/>
                    <a:pt x="0" y="796"/>
                  </a:cubicBezTo>
                  <a:cubicBezTo>
                    <a:pt x="0" y="728"/>
                    <a:pt x="0" y="728"/>
                    <a:pt x="0" y="728"/>
                  </a:cubicBezTo>
                  <a:cubicBezTo>
                    <a:pt x="0" y="318"/>
                    <a:pt x="316" y="0"/>
                    <a:pt x="712" y="0"/>
                  </a:cubicBezTo>
                  <a:lnTo>
                    <a:pt x="712" y="49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69"/>
            <p:cNvSpPr>
              <a:spLocks/>
            </p:cNvSpPr>
            <p:nvPr/>
          </p:nvSpPr>
          <p:spPr bwMode="auto">
            <a:xfrm>
              <a:off x="7019129" y="4128181"/>
              <a:ext cx="488331" cy="659766"/>
            </a:xfrm>
            <a:custGeom>
              <a:avLst/>
              <a:gdLst>
                <a:gd name="T0" fmla="*/ 238 w 238"/>
                <a:gd name="T1" fmla="*/ 23 h 322"/>
                <a:gd name="T2" fmla="*/ 23 w 238"/>
                <a:gd name="T3" fmla="*/ 254 h 322"/>
                <a:gd name="T4" fmla="*/ 23 w 238"/>
                <a:gd name="T5" fmla="*/ 322 h 322"/>
                <a:gd name="T6" fmla="*/ 0 w 238"/>
                <a:gd name="T7" fmla="*/ 322 h 322"/>
                <a:gd name="T8" fmla="*/ 0 w 238"/>
                <a:gd name="T9" fmla="*/ 254 h 322"/>
                <a:gd name="T10" fmla="*/ 238 w 238"/>
                <a:gd name="T11" fmla="*/ 0 h 322"/>
                <a:gd name="T12" fmla="*/ 238 w 238"/>
                <a:gd name="T13" fmla="*/ 23 h 322"/>
              </a:gdLst>
              <a:ahLst/>
              <a:cxnLst>
                <a:cxn ang="0">
                  <a:pos x="T0" y="T1"/>
                </a:cxn>
                <a:cxn ang="0">
                  <a:pos x="T2" y="T3"/>
                </a:cxn>
                <a:cxn ang="0">
                  <a:pos x="T4" y="T5"/>
                </a:cxn>
                <a:cxn ang="0">
                  <a:pos x="T6" y="T7"/>
                </a:cxn>
                <a:cxn ang="0">
                  <a:pos x="T8" y="T9"/>
                </a:cxn>
                <a:cxn ang="0">
                  <a:pos x="T10" y="T11"/>
                </a:cxn>
                <a:cxn ang="0">
                  <a:pos x="T12" y="T13"/>
                </a:cxn>
              </a:cxnLst>
              <a:rect l="0" t="0" r="r" b="b"/>
              <a:pathLst>
                <a:path w="238" h="322">
                  <a:moveTo>
                    <a:pt x="238" y="23"/>
                  </a:moveTo>
                  <a:cubicBezTo>
                    <a:pt x="114" y="23"/>
                    <a:pt x="23" y="138"/>
                    <a:pt x="23" y="254"/>
                  </a:cubicBezTo>
                  <a:cubicBezTo>
                    <a:pt x="23" y="291"/>
                    <a:pt x="23" y="322"/>
                    <a:pt x="23" y="322"/>
                  </a:cubicBezTo>
                  <a:cubicBezTo>
                    <a:pt x="0" y="322"/>
                    <a:pt x="0" y="322"/>
                    <a:pt x="0" y="322"/>
                  </a:cubicBezTo>
                  <a:cubicBezTo>
                    <a:pt x="0" y="322"/>
                    <a:pt x="0" y="298"/>
                    <a:pt x="0" y="254"/>
                  </a:cubicBezTo>
                  <a:cubicBezTo>
                    <a:pt x="0" y="120"/>
                    <a:pt x="101" y="0"/>
                    <a:pt x="238" y="0"/>
                  </a:cubicBezTo>
                  <a:lnTo>
                    <a:pt x="23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0"/>
            <p:cNvSpPr>
              <a:spLocks/>
            </p:cNvSpPr>
            <p:nvPr/>
          </p:nvSpPr>
          <p:spPr bwMode="auto">
            <a:xfrm>
              <a:off x="6047662" y="3156714"/>
              <a:ext cx="1459797" cy="1631233"/>
            </a:xfrm>
            <a:custGeom>
              <a:avLst/>
              <a:gdLst>
                <a:gd name="T0" fmla="*/ 712 w 712"/>
                <a:gd name="T1" fmla="*/ 23 h 796"/>
                <a:gd name="T2" fmla="*/ 23 w 712"/>
                <a:gd name="T3" fmla="*/ 728 h 796"/>
                <a:gd name="T4" fmla="*/ 23 w 712"/>
                <a:gd name="T5" fmla="*/ 796 h 796"/>
                <a:gd name="T6" fmla="*/ 0 w 712"/>
                <a:gd name="T7" fmla="*/ 796 h 796"/>
                <a:gd name="T8" fmla="*/ 0 w 712"/>
                <a:gd name="T9" fmla="*/ 728 h 796"/>
                <a:gd name="T10" fmla="*/ 712 w 712"/>
                <a:gd name="T11" fmla="*/ 0 h 796"/>
                <a:gd name="T12" fmla="*/ 712 w 712"/>
                <a:gd name="T13" fmla="*/ 23 h 796"/>
              </a:gdLst>
              <a:ahLst/>
              <a:cxnLst>
                <a:cxn ang="0">
                  <a:pos x="T0" y="T1"/>
                </a:cxn>
                <a:cxn ang="0">
                  <a:pos x="T2" y="T3"/>
                </a:cxn>
                <a:cxn ang="0">
                  <a:pos x="T4" y="T5"/>
                </a:cxn>
                <a:cxn ang="0">
                  <a:pos x="T6" y="T7"/>
                </a:cxn>
                <a:cxn ang="0">
                  <a:pos x="T8" y="T9"/>
                </a:cxn>
                <a:cxn ang="0">
                  <a:pos x="T10" y="T11"/>
                </a:cxn>
                <a:cxn ang="0">
                  <a:pos x="T12" y="T13"/>
                </a:cxn>
              </a:cxnLst>
              <a:rect l="0" t="0" r="r" b="b"/>
              <a:pathLst>
                <a:path w="712" h="796">
                  <a:moveTo>
                    <a:pt x="712" y="23"/>
                  </a:moveTo>
                  <a:cubicBezTo>
                    <a:pt x="300" y="23"/>
                    <a:pt x="18" y="355"/>
                    <a:pt x="23" y="728"/>
                  </a:cubicBezTo>
                  <a:cubicBezTo>
                    <a:pt x="23" y="796"/>
                    <a:pt x="23" y="796"/>
                    <a:pt x="23" y="796"/>
                  </a:cubicBezTo>
                  <a:cubicBezTo>
                    <a:pt x="0" y="796"/>
                    <a:pt x="0" y="796"/>
                    <a:pt x="0" y="796"/>
                  </a:cubicBezTo>
                  <a:cubicBezTo>
                    <a:pt x="0" y="728"/>
                    <a:pt x="0" y="728"/>
                    <a:pt x="0" y="728"/>
                  </a:cubicBezTo>
                  <a:cubicBezTo>
                    <a:pt x="0" y="308"/>
                    <a:pt x="314" y="0"/>
                    <a:pt x="712" y="0"/>
                  </a:cubicBezTo>
                  <a:lnTo>
                    <a:pt x="7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1"/>
            <p:cNvSpPr>
              <a:spLocks noEditPoints="1"/>
            </p:cNvSpPr>
            <p:nvPr/>
          </p:nvSpPr>
          <p:spPr bwMode="auto">
            <a:xfrm>
              <a:off x="6511403" y="3624265"/>
              <a:ext cx="992246" cy="1161950"/>
            </a:xfrm>
            <a:custGeom>
              <a:avLst/>
              <a:gdLst>
                <a:gd name="T0" fmla="*/ 41 w 484"/>
                <a:gd name="T1" fmla="*/ 510 h 567"/>
                <a:gd name="T2" fmla="*/ 0 w 484"/>
                <a:gd name="T3" fmla="*/ 510 h 567"/>
                <a:gd name="T4" fmla="*/ 0 w 484"/>
                <a:gd name="T5" fmla="*/ 567 h 567"/>
                <a:gd name="T6" fmla="*/ 41 w 484"/>
                <a:gd name="T7" fmla="*/ 567 h 567"/>
                <a:gd name="T8" fmla="*/ 41 w 484"/>
                <a:gd name="T9" fmla="*/ 510 h 567"/>
                <a:gd name="T10" fmla="*/ 484 w 484"/>
                <a:gd name="T11" fmla="*/ 41 h 567"/>
                <a:gd name="T12" fmla="*/ 484 w 484"/>
                <a:gd name="T13" fmla="*/ 0 h 567"/>
                <a:gd name="T14" fmla="*/ 427 w 484"/>
                <a:gd name="T15" fmla="*/ 0 h 567"/>
                <a:gd name="T16" fmla="*/ 427 w 484"/>
                <a:gd name="T17" fmla="*/ 41 h 567"/>
                <a:gd name="T18" fmla="*/ 484 w 484"/>
                <a:gd name="T19" fmla="*/ 41 h 567"/>
                <a:gd name="T20" fmla="*/ 38 w 484"/>
                <a:gd name="T21" fmla="*/ 295 h 567"/>
                <a:gd name="T22" fmla="*/ 75 w 484"/>
                <a:gd name="T23" fmla="*/ 308 h 567"/>
                <a:gd name="T24" fmla="*/ 118 w 484"/>
                <a:gd name="T25" fmla="*/ 224 h 567"/>
                <a:gd name="T26" fmla="*/ 83 w 484"/>
                <a:gd name="T27" fmla="*/ 205 h 567"/>
                <a:gd name="T28" fmla="*/ 38 w 484"/>
                <a:gd name="T29" fmla="*/ 295 h 567"/>
                <a:gd name="T30" fmla="*/ 4 w 484"/>
                <a:gd name="T31" fmla="*/ 453 h 567"/>
                <a:gd name="T32" fmla="*/ 43 w 484"/>
                <a:gd name="T33" fmla="*/ 451 h 567"/>
                <a:gd name="T34" fmla="*/ 57 w 484"/>
                <a:gd name="T35" fmla="*/ 357 h 567"/>
                <a:gd name="T36" fmla="*/ 18 w 484"/>
                <a:gd name="T37" fmla="*/ 352 h 567"/>
                <a:gd name="T38" fmla="*/ 4 w 484"/>
                <a:gd name="T39" fmla="*/ 453 h 567"/>
                <a:gd name="T40" fmla="*/ 261 w 484"/>
                <a:gd name="T41" fmla="*/ 46 h 567"/>
                <a:gd name="T42" fmla="*/ 277 w 484"/>
                <a:gd name="T43" fmla="*/ 82 h 567"/>
                <a:gd name="T44" fmla="*/ 364 w 484"/>
                <a:gd name="T45" fmla="*/ 50 h 567"/>
                <a:gd name="T46" fmla="*/ 357 w 484"/>
                <a:gd name="T47" fmla="*/ 12 h 567"/>
                <a:gd name="T48" fmla="*/ 261 w 484"/>
                <a:gd name="T49" fmla="*/ 46 h 567"/>
                <a:gd name="T50" fmla="*/ 126 w 484"/>
                <a:gd name="T51" fmla="*/ 154 h 567"/>
                <a:gd name="T52" fmla="*/ 155 w 484"/>
                <a:gd name="T53" fmla="*/ 179 h 567"/>
                <a:gd name="T54" fmla="*/ 224 w 484"/>
                <a:gd name="T55" fmla="*/ 114 h 567"/>
                <a:gd name="T56" fmla="*/ 197 w 484"/>
                <a:gd name="T57" fmla="*/ 84 h 567"/>
                <a:gd name="T58" fmla="*/ 126 w 484"/>
                <a:gd name="T59" fmla="*/ 154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4" h="567">
                  <a:moveTo>
                    <a:pt x="41" y="510"/>
                  </a:moveTo>
                  <a:cubicBezTo>
                    <a:pt x="0" y="510"/>
                    <a:pt x="0" y="510"/>
                    <a:pt x="0" y="510"/>
                  </a:cubicBezTo>
                  <a:cubicBezTo>
                    <a:pt x="0" y="567"/>
                    <a:pt x="0" y="567"/>
                    <a:pt x="0" y="567"/>
                  </a:cubicBezTo>
                  <a:cubicBezTo>
                    <a:pt x="41" y="567"/>
                    <a:pt x="41" y="567"/>
                    <a:pt x="41" y="567"/>
                  </a:cubicBezTo>
                  <a:lnTo>
                    <a:pt x="41" y="510"/>
                  </a:lnTo>
                  <a:close/>
                  <a:moveTo>
                    <a:pt x="484" y="41"/>
                  </a:moveTo>
                  <a:cubicBezTo>
                    <a:pt x="484" y="0"/>
                    <a:pt x="484" y="0"/>
                    <a:pt x="484" y="0"/>
                  </a:cubicBezTo>
                  <a:cubicBezTo>
                    <a:pt x="427" y="0"/>
                    <a:pt x="427" y="0"/>
                    <a:pt x="427" y="0"/>
                  </a:cubicBezTo>
                  <a:cubicBezTo>
                    <a:pt x="427" y="41"/>
                    <a:pt x="427" y="41"/>
                    <a:pt x="427" y="41"/>
                  </a:cubicBezTo>
                  <a:lnTo>
                    <a:pt x="484" y="41"/>
                  </a:lnTo>
                  <a:close/>
                  <a:moveTo>
                    <a:pt x="38" y="295"/>
                  </a:moveTo>
                  <a:cubicBezTo>
                    <a:pt x="53" y="300"/>
                    <a:pt x="62" y="303"/>
                    <a:pt x="75" y="308"/>
                  </a:cubicBezTo>
                  <a:cubicBezTo>
                    <a:pt x="85" y="277"/>
                    <a:pt x="100" y="248"/>
                    <a:pt x="118" y="224"/>
                  </a:cubicBezTo>
                  <a:cubicBezTo>
                    <a:pt x="105" y="217"/>
                    <a:pt x="98" y="213"/>
                    <a:pt x="83" y="205"/>
                  </a:cubicBezTo>
                  <a:cubicBezTo>
                    <a:pt x="65" y="227"/>
                    <a:pt x="48" y="264"/>
                    <a:pt x="38" y="295"/>
                  </a:cubicBezTo>
                  <a:close/>
                  <a:moveTo>
                    <a:pt x="4" y="453"/>
                  </a:moveTo>
                  <a:cubicBezTo>
                    <a:pt x="17" y="452"/>
                    <a:pt x="28" y="451"/>
                    <a:pt x="43" y="451"/>
                  </a:cubicBezTo>
                  <a:cubicBezTo>
                    <a:pt x="42" y="418"/>
                    <a:pt x="48" y="387"/>
                    <a:pt x="57" y="357"/>
                  </a:cubicBezTo>
                  <a:cubicBezTo>
                    <a:pt x="42" y="355"/>
                    <a:pt x="34" y="354"/>
                    <a:pt x="18" y="352"/>
                  </a:cubicBezTo>
                  <a:cubicBezTo>
                    <a:pt x="8" y="378"/>
                    <a:pt x="2" y="421"/>
                    <a:pt x="4" y="453"/>
                  </a:cubicBezTo>
                  <a:close/>
                  <a:moveTo>
                    <a:pt x="261" y="46"/>
                  </a:moveTo>
                  <a:cubicBezTo>
                    <a:pt x="266" y="60"/>
                    <a:pt x="271" y="69"/>
                    <a:pt x="277" y="82"/>
                  </a:cubicBezTo>
                  <a:cubicBezTo>
                    <a:pt x="304" y="67"/>
                    <a:pt x="332" y="56"/>
                    <a:pt x="364" y="50"/>
                  </a:cubicBezTo>
                  <a:cubicBezTo>
                    <a:pt x="361" y="36"/>
                    <a:pt x="359" y="24"/>
                    <a:pt x="357" y="12"/>
                  </a:cubicBezTo>
                  <a:cubicBezTo>
                    <a:pt x="326" y="17"/>
                    <a:pt x="285" y="31"/>
                    <a:pt x="261" y="46"/>
                  </a:cubicBezTo>
                  <a:close/>
                  <a:moveTo>
                    <a:pt x="126" y="154"/>
                  </a:moveTo>
                  <a:cubicBezTo>
                    <a:pt x="138" y="164"/>
                    <a:pt x="145" y="170"/>
                    <a:pt x="155" y="179"/>
                  </a:cubicBezTo>
                  <a:cubicBezTo>
                    <a:pt x="176" y="153"/>
                    <a:pt x="198" y="130"/>
                    <a:pt x="224" y="114"/>
                  </a:cubicBezTo>
                  <a:cubicBezTo>
                    <a:pt x="214" y="103"/>
                    <a:pt x="208" y="96"/>
                    <a:pt x="197" y="84"/>
                  </a:cubicBezTo>
                  <a:cubicBezTo>
                    <a:pt x="173" y="98"/>
                    <a:pt x="145" y="129"/>
                    <a:pt x="126" y="15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2"/>
            <p:cNvSpPr>
              <a:spLocks/>
            </p:cNvSpPr>
            <p:nvPr/>
          </p:nvSpPr>
          <p:spPr bwMode="auto">
            <a:xfrm>
              <a:off x="6957655" y="4064109"/>
              <a:ext cx="549805" cy="723838"/>
            </a:xfrm>
            <a:custGeom>
              <a:avLst/>
              <a:gdLst>
                <a:gd name="T0" fmla="*/ 268 w 268"/>
                <a:gd name="T1" fmla="*/ 16 h 353"/>
                <a:gd name="T2" fmla="*/ 15 w 268"/>
                <a:gd name="T3" fmla="*/ 285 h 353"/>
                <a:gd name="T4" fmla="*/ 15 w 268"/>
                <a:gd name="T5" fmla="*/ 353 h 353"/>
                <a:gd name="T6" fmla="*/ 0 w 268"/>
                <a:gd name="T7" fmla="*/ 353 h 353"/>
                <a:gd name="T8" fmla="*/ 0 w 268"/>
                <a:gd name="T9" fmla="*/ 285 h 353"/>
                <a:gd name="T10" fmla="*/ 268 w 268"/>
                <a:gd name="T11" fmla="*/ 0 h 353"/>
                <a:gd name="T12" fmla="*/ 268 w 268"/>
                <a:gd name="T13" fmla="*/ 16 h 353"/>
              </a:gdLst>
              <a:ahLst/>
              <a:cxnLst>
                <a:cxn ang="0">
                  <a:pos x="T0" y="T1"/>
                </a:cxn>
                <a:cxn ang="0">
                  <a:pos x="T2" y="T3"/>
                </a:cxn>
                <a:cxn ang="0">
                  <a:pos x="T4" y="T5"/>
                </a:cxn>
                <a:cxn ang="0">
                  <a:pos x="T6" y="T7"/>
                </a:cxn>
                <a:cxn ang="0">
                  <a:pos x="T8" y="T9"/>
                </a:cxn>
                <a:cxn ang="0">
                  <a:pos x="T10" y="T11"/>
                </a:cxn>
                <a:cxn ang="0">
                  <a:pos x="T12" y="T13"/>
                </a:cxn>
              </a:cxnLst>
              <a:rect l="0" t="0" r="r" b="b"/>
              <a:pathLst>
                <a:path w="268" h="353">
                  <a:moveTo>
                    <a:pt x="268" y="16"/>
                  </a:moveTo>
                  <a:cubicBezTo>
                    <a:pt x="128" y="16"/>
                    <a:pt x="15" y="138"/>
                    <a:pt x="15" y="285"/>
                  </a:cubicBezTo>
                  <a:cubicBezTo>
                    <a:pt x="15" y="349"/>
                    <a:pt x="15" y="353"/>
                    <a:pt x="15" y="353"/>
                  </a:cubicBezTo>
                  <a:cubicBezTo>
                    <a:pt x="0" y="353"/>
                    <a:pt x="0" y="353"/>
                    <a:pt x="0" y="353"/>
                  </a:cubicBezTo>
                  <a:cubicBezTo>
                    <a:pt x="0" y="353"/>
                    <a:pt x="0" y="299"/>
                    <a:pt x="0" y="285"/>
                  </a:cubicBezTo>
                  <a:cubicBezTo>
                    <a:pt x="0" y="130"/>
                    <a:pt x="117" y="0"/>
                    <a:pt x="268" y="0"/>
                  </a:cubicBezTo>
                  <a:lnTo>
                    <a:pt x="268" y="16"/>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3"/>
            <p:cNvSpPr>
              <a:spLocks/>
            </p:cNvSpPr>
            <p:nvPr/>
          </p:nvSpPr>
          <p:spPr bwMode="auto">
            <a:xfrm>
              <a:off x="6125588" y="3232042"/>
              <a:ext cx="1381872" cy="1555905"/>
            </a:xfrm>
            <a:custGeom>
              <a:avLst/>
              <a:gdLst>
                <a:gd name="T0" fmla="*/ 674 w 674"/>
                <a:gd name="T1" fmla="*/ 16 h 759"/>
                <a:gd name="T2" fmla="*/ 16 w 674"/>
                <a:gd name="T3" fmla="*/ 691 h 759"/>
                <a:gd name="T4" fmla="*/ 16 w 674"/>
                <a:gd name="T5" fmla="*/ 759 h 759"/>
                <a:gd name="T6" fmla="*/ 0 w 674"/>
                <a:gd name="T7" fmla="*/ 759 h 759"/>
                <a:gd name="T8" fmla="*/ 0 w 674"/>
                <a:gd name="T9" fmla="*/ 691 h 759"/>
                <a:gd name="T10" fmla="*/ 674 w 674"/>
                <a:gd name="T11" fmla="*/ 0 h 759"/>
                <a:gd name="T12" fmla="*/ 674 w 674"/>
                <a:gd name="T13" fmla="*/ 16 h 759"/>
              </a:gdLst>
              <a:ahLst/>
              <a:cxnLst>
                <a:cxn ang="0">
                  <a:pos x="T0" y="T1"/>
                </a:cxn>
                <a:cxn ang="0">
                  <a:pos x="T2" y="T3"/>
                </a:cxn>
                <a:cxn ang="0">
                  <a:pos x="T4" y="T5"/>
                </a:cxn>
                <a:cxn ang="0">
                  <a:pos x="T6" y="T7"/>
                </a:cxn>
                <a:cxn ang="0">
                  <a:pos x="T8" y="T9"/>
                </a:cxn>
                <a:cxn ang="0">
                  <a:pos x="T10" y="T11"/>
                </a:cxn>
                <a:cxn ang="0">
                  <a:pos x="T12" y="T13"/>
                </a:cxn>
              </a:cxnLst>
              <a:rect l="0" t="0" r="r" b="b"/>
              <a:pathLst>
                <a:path w="674" h="759">
                  <a:moveTo>
                    <a:pt x="674" y="16"/>
                  </a:moveTo>
                  <a:cubicBezTo>
                    <a:pt x="271" y="16"/>
                    <a:pt x="16" y="349"/>
                    <a:pt x="16" y="691"/>
                  </a:cubicBezTo>
                  <a:cubicBezTo>
                    <a:pt x="16" y="759"/>
                    <a:pt x="16" y="759"/>
                    <a:pt x="16" y="759"/>
                  </a:cubicBezTo>
                  <a:cubicBezTo>
                    <a:pt x="0" y="759"/>
                    <a:pt x="0" y="759"/>
                    <a:pt x="0" y="759"/>
                  </a:cubicBezTo>
                  <a:cubicBezTo>
                    <a:pt x="0" y="691"/>
                    <a:pt x="0" y="691"/>
                    <a:pt x="0" y="691"/>
                  </a:cubicBezTo>
                  <a:cubicBezTo>
                    <a:pt x="0" y="329"/>
                    <a:pt x="273" y="0"/>
                    <a:pt x="674" y="0"/>
                  </a:cubicBezTo>
                  <a:lnTo>
                    <a:pt x="674" y="16"/>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81"/>
          <p:cNvGrpSpPr>
            <a:grpSpLocks noChangeAspect="1"/>
          </p:cNvGrpSpPr>
          <p:nvPr/>
        </p:nvGrpSpPr>
        <p:grpSpPr bwMode="auto">
          <a:xfrm rot="5400000">
            <a:off x="2720878" y="1496171"/>
            <a:ext cx="1928595" cy="2857624"/>
            <a:chOff x="2999" y="2011"/>
            <a:chExt cx="1285" cy="1904"/>
          </a:xfrm>
        </p:grpSpPr>
        <p:sp>
          <p:nvSpPr>
            <p:cNvPr id="230" name="Freeform 182"/>
            <p:cNvSpPr>
              <a:spLocks/>
            </p:cNvSpPr>
            <p:nvPr/>
          </p:nvSpPr>
          <p:spPr bwMode="auto">
            <a:xfrm>
              <a:off x="2999" y="2011"/>
              <a:ext cx="1285" cy="1904"/>
            </a:xfrm>
            <a:custGeom>
              <a:avLst/>
              <a:gdLst>
                <a:gd name="T0" fmla="*/ 1285 w 1285"/>
                <a:gd name="T1" fmla="*/ 1271 h 1904"/>
                <a:gd name="T2" fmla="*/ 1285 w 1285"/>
                <a:gd name="T3" fmla="*/ 1904 h 1904"/>
                <a:gd name="T4" fmla="*/ 640 w 1285"/>
                <a:gd name="T5" fmla="*/ 1904 h 1904"/>
                <a:gd name="T6" fmla="*/ 640 w 1285"/>
                <a:gd name="T7" fmla="*/ 1271 h 1904"/>
                <a:gd name="T8" fmla="*/ 0 w 1285"/>
                <a:gd name="T9" fmla="*/ 1271 h 1904"/>
                <a:gd name="T10" fmla="*/ 0 w 1285"/>
                <a:gd name="T11" fmla="*/ 634 h 1904"/>
                <a:gd name="T12" fmla="*/ 640 w 1285"/>
                <a:gd name="T13" fmla="*/ 634 h 1904"/>
                <a:gd name="T14" fmla="*/ 640 w 1285"/>
                <a:gd name="T15" fmla="*/ 0 h 1904"/>
                <a:gd name="T16" fmla="*/ 1285 w 1285"/>
                <a:gd name="T17" fmla="*/ 0 h 1904"/>
                <a:gd name="T18" fmla="*/ 1285 w 1285"/>
                <a:gd name="T19" fmla="*/ 634 h 1904"/>
                <a:gd name="T20" fmla="*/ 1285 w 1285"/>
                <a:gd name="T21" fmla="*/ 1271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5" h="1904">
                  <a:moveTo>
                    <a:pt x="1285" y="1271"/>
                  </a:moveTo>
                  <a:lnTo>
                    <a:pt x="1285" y="1904"/>
                  </a:lnTo>
                  <a:lnTo>
                    <a:pt x="640" y="1904"/>
                  </a:lnTo>
                  <a:lnTo>
                    <a:pt x="640" y="1271"/>
                  </a:lnTo>
                  <a:lnTo>
                    <a:pt x="0" y="1271"/>
                  </a:lnTo>
                  <a:lnTo>
                    <a:pt x="0" y="634"/>
                  </a:lnTo>
                  <a:lnTo>
                    <a:pt x="640" y="634"/>
                  </a:lnTo>
                  <a:lnTo>
                    <a:pt x="640" y="0"/>
                  </a:lnTo>
                  <a:lnTo>
                    <a:pt x="1285" y="0"/>
                  </a:lnTo>
                  <a:lnTo>
                    <a:pt x="1285" y="634"/>
                  </a:lnTo>
                  <a:lnTo>
                    <a:pt x="1285" y="127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83"/>
            <p:cNvSpPr>
              <a:spLocks/>
            </p:cNvSpPr>
            <p:nvPr/>
          </p:nvSpPr>
          <p:spPr bwMode="auto">
            <a:xfrm>
              <a:off x="2999" y="2011"/>
              <a:ext cx="1285" cy="1904"/>
            </a:xfrm>
            <a:custGeom>
              <a:avLst/>
              <a:gdLst>
                <a:gd name="T0" fmla="*/ 1285 w 1285"/>
                <a:gd name="T1" fmla="*/ 1271 h 1904"/>
                <a:gd name="T2" fmla="*/ 1285 w 1285"/>
                <a:gd name="T3" fmla="*/ 1904 h 1904"/>
                <a:gd name="T4" fmla="*/ 640 w 1285"/>
                <a:gd name="T5" fmla="*/ 1904 h 1904"/>
                <a:gd name="T6" fmla="*/ 640 w 1285"/>
                <a:gd name="T7" fmla="*/ 1271 h 1904"/>
                <a:gd name="T8" fmla="*/ 0 w 1285"/>
                <a:gd name="T9" fmla="*/ 1271 h 1904"/>
                <a:gd name="T10" fmla="*/ 0 w 1285"/>
                <a:gd name="T11" fmla="*/ 634 h 1904"/>
                <a:gd name="T12" fmla="*/ 640 w 1285"/>
                <a:gd name="T13" fmla="*/ 634 h 1904"/>
                <a:gd name="T14" fmla="*/ 640 w 1285"/>
                <a:gd name="T15" fmla="*/ 0 h 1904"/>
                <a:gd name="T16" fmla="*/ 1285 w 1285"/>
                <a:gd name="T17" fmla="*/ 0 h 1904"/>
                <a:gd name="T18" fmla="*/ 1285 w 1285"/>
                <a:gd name="T19" fmla="*/ 634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5" h="1904">
                  <a:moveTo>
                    <a:pt x="1285" y="1271"/>
                  </a:moveTo>
                  <a:lnTo>
                    <a:pt x="1285" y="1904"/>
                  </a:lnTo>
                  <a:lnTo>
                    <a:pt x="640" y="1904"/>
                  </a:lnTo>
                  <a:lnTo>
                    <a:pt x="640" y="1271"/>
                  </a:lnTo>
                  <a:lnTo>
                    <a:pt x="0" y="1271"/>
                  </a:lnTo>
                  <a:lnTo>
                    <a:pt x="0" y="634"/>
                  </a:lnTo>
                  <a:lnTo>
                    <a:pt x="640" y="634"/>
                  </a:lnTo>
                  <a:lnTo>
                    <a:pt x="640" y="0"/>
                  </a:lnTo>
                  <a:lnTo>
                    <a:pt x="1285" y="0"/>
                  </a:lnTo>
                  <a:lnTo>
                    <a:pt x="1285" y="6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84"/>
            <p:cNvSpPr>
              <a:spLocks/>
            </p:cNvSpPr>
            <p:nvPr/>
          </p:nvSpPr>
          <p:spPr bwMode="auto">
            <a:xfrm>
              <a:off x="2999" y="2011"/>
              <a:ext cx="670" cy="664"/>
            </a:xfrm>
            <a:custGeom>
              <a:avLst/>
              <a:gdLst>
                <a:gd name="T0" fmla="*/ 23 w 516"/>
                <a:gd name="T1" fmla="*/ 512 h 512"/>
                <a:gd name="T2" fmla="*/ 493 w 516"/>
                <a:gd name="T3" fmla="*/ 512 h 512"/>
                <a:gd name="T4" fmla="*/ 516 w 516"/>
                <a:gd name="T5" fmla="*/ 512 h 512"/>
                <a:gd name="T6" fmla="*/ 516 w 516"/>
                <a:gd name="T7" fmla="*/ 489 h 512"/>
                <a:gd name="T8" fmla="*/ 516 w 516"/>
                <a:gd name="T9" fmla="*/ 24 h 512"/>
                <a:gd name="T10" fmla="*/ 516 w 516"/>
                <a:gd name="T11" fmla="*/ 0 h 512"/>
                <a:gd name="T12" fmla="*/ 493 w 516"/>
                <a:gd name="T13" fmla="*/ 0 h 512"/>
                <a:gd name="T14" fmla="*/ 493 w 516"/>
                <a:gd name="T15" fmla="*/ 489 h 512"/>
                <a:gd name="T16" fmla="*/ 0 w 516"/>
                <a:gd name="T17" fmla="*/ 489 h 512"/>
                <a:gd name="T18" fmla="*/ 0 w 516"/>
                <a:gd name="T19" fmla="*/ 512 h 512"/>
                <a:gd name="T20" fmla="*/ 23 w 516"/>
                <a:gd name="T21"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512">
                  <a:moveTo>
                    <a:pt x="23" y="512"/>
                  </a:moveTo>
                  <a:cubicBezTo>
                    <a:pt x="493" y="512"/>
                    <a:pt x="493" y="512"/>
                    <a:pt x="493" y="512"/>
                  </a:cubicBezTo>
                  <a:cubicBezTo>
                    <a:pt x="516" y="512"/>
                    <a:pt x="516" y="512"/>
                    <a:pt x="516" y="512"/>
                  </a:cubicBezTo>
                  <a:cubicBezTo>
                    <a:pt x="516" y="489"/>
                    <a:pt x="516" y="489"/>
                    <a:pt x="516" y="489"/>
                  </a:cubicBezTo>
                  <a:cubicBezTo>
                    <a:pt x="516" y="24"/>
                    <a:pt x="516" y="24"/>
                    <a:pt x="516" y="24"/>
                  </a:cubicBezTo>
                  <a:cubicBezTo>
                    <a:pt x="516" y="10"/>
                    <a:pt x="516" y="6"/>
                    <a:pt x="516" y="0"/>
                  </a:cubicBezTo>
                  <a:cubicBezTo>
                    <a:pt x="510" y="0"/>
                    <a:pt x="493" y="0"/>
                    <a:pt x="493" y="0"/>
                  </a:cubicBezTo>
                  <a:cubicBezTo>
                    <a:pt x="493" y="489"/>
                    <a:pt x="493" y="489"/>
                    <a:pt x="493" y="489"/>
                  </a:cubicBezTo>
                  <a:cubicBezTo>
                    <a:pt x="0" y="489"/>
                    <a:pt x="0" y="489"/>
                    <a:pt x="0" y="489"/>
                  </a:cubicBezTo>
                  <a:cubicBezTo>
                    <a:pt x="0" y="512"/>
                    <a:pt x="0" y="512"/>
                    <a:pt x="0" y="512"/>
                  </a:cubicBezTo>
                  <a:cubicBezTo>
                    <a:pt x="7" y="512"/>
                    <a:pt x="23" y="512"/>
                    <a:pt x="23" y="5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85"/>
            <p:cNvSpPr>
              <a:spLocks/>
            </p:cNvSpPr>
            <p:nvPr/>
          </p:nvSpPr>
          <p:spPr bwMode="auto">
            <a:xfrm>
              <a:off x="2999" y="3257"/>
              <a:ext cx="670" cy="658"/>
            </a:xfrm>
            <a:custGeom>
              <a:avLst/>
              <a:gdLst>
                <a:gd name="T0" fmla="*/ 516 w 516"/>
                <a:gd name="T1" fmla="*/ 484 h 507"/>
                <a:gd name="T2" fmla="*/ 516 w 516"/>
                <a:gd name="T3" fmla="*/ 23 h 507"/>
                <a:gd name="T4" fmla="*/ 516 w 516"/>
                <a:gd name="T5" fmla="*/ 0 h 507"/>
                <a:gd name="T6" fmla="*/ 493 w 516"/>
                <a:gd name="T7" fmla="*/ 0 h 507"/>
                <a:gd name="T8" fmla="*/ 23 w 516"/>
                <a:gd name="T9" fmla="*/ 0 h 507"/>
                <a:gd name="T10" fmla="*/ 0 w 516"/>
                <a:gd name="T11" fmla="*/ 0 h 507"/>
                <a:gd name="T12" fmla="*/ 0 w 516"/>
                <a:gd name="T13" fmla="*/ 23 h 507"/>
                <a:gd name="T14" fmla="*/ 493 w 516"/>
                <a:gd name="T15" fmla="*/ 23 h 507"/>
                <a:gd name="T16" fmla="*/ 493 w 516"/>
                <a:gd name="T17" fmla="*/ 507 h 507"/>
                <a:gd name="T18" fmla="*/ 516 w 516"/>
                <a:gd name="T19" fmla="*/ 507 h 507"/>
                <a:gd name="T20" fmla="*/ 516 w 516"/>
                <a:gd name="T21" fmla="*/ 48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507">
                  <a:moveTo>
                    <a:pt x="516" y="484"/>
                  </a:moveTo>
                  <a:cubicBezTo>
                    <a:pt x="516" y="23"/>
                    <a:pt x="516" y="23"/>
                    <a:pt x="516" y="23"/>
                  </a:cubicBezTo>
                  <a:cubicBezTo>
                    <a:pt x="516" y="0"/>
                    <a:pt x="516" y="0"/>
                    <a:pt x="516" y="0"/>
                  </a:cubicBezTo>
                  <a:cubicBezTo>
                    <a:pt x="493" y="0"/>
                    <a:pt x="493" y="0"/>
                    <a:pt x="493" y="0"/>
                  </a:cubicBezTo>
                  <a:cubicBezTo>
                    <a:pt x="23" y="0"/>
                    <a:pt x="23" y="0"/>
                    <a:pt x="23" y="0"/>
                  </a:cubicBezTo>
                  <a:cubicBezTo>
                    <a:pt x="23" y="0"/>
                    <a:pt x="8" y="0"/>
                    <a:pt x="0" y="0"/>
                  </a:cubicBezTo>
                  <a:cubicBezTo>
                    <a:pt x="0" y="23"/>
                    <a:pt x="0" y="23"/>
                    <a:pt x="0" y="23"/>
                  </a:cubicBezTo>
                  <a:cubicBezTo>
                    <a:pt x="493" y="23"/>
                    <a:pt x="493" y="23"/>
                    <a:pt x="493" y="23"/>
                  </a:cubicBezTo>
                  <a:cubicBezTo>
                    <a:pt x="493" y="507"/>
                    <a:pt x="493" y="507"/>
                    <a:pt x="493" y="507"/>
                  </a:cubicBezTo>
                  <a:cubicBezTo>
                    <a:pt x="516" y="507"/>
                    <a:pt x="516" y="507"/>
                    <a:pt x="516" y="507"/>
                  </a:cubicBezTo>
                  <a:lnTo>
                    <a:pt x="516" y="4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86"/>
            <p:cNvSpPr>
              <a:spLocks/>
            </p:cNvSpPr>
            <p:nvPr/>
          </p:nvSpPr>
          <p:spPr bwMode="auto">
            <a:xfrm>
              <a:off x="4253" y="2011"/>
              <a:ext cx="31" cy="1904"/>
            </a:xfrm>
            <a:custGeom>
              <a:avLst/>
              <a:gdLst>
                <a:gd name="T0" fmla="*/ 24 w 24"/>
                <a:gd name="T1" fmla="*/ 1445 h 1468"/>
                <a:gd name="T2" fmla="*/ 24 w 24"/>
                <a:gd name="T3" fmla="*/ 0 h 1468"/>
                <a:gd name="T4" fmla="*/ 0 w 24"/>
                <a:gd name="T5" fmla="*/ 0 h 1468"/>
                <a:gd name="T6" fmla="*/ 1 w 24"/>
                <a:gd name="T7" fmla="*/ 24 h 1468"/>
                <a:gd name="T8" fmla="*/ 1 w 24"/>
                <a:gd name="T9" fmla="*/ 1445 h 1468"/>
                <a:gd name="T10" fmla="*/ 1 w 24"/>
                <a:gd name="T11" fmla="*/ 1468 h 1468"/>
                <a:gd name="T12" fmla="*/ 24 w 24"/>
                <a:gd name="T13" fmla="*/ 1468 h 1468"/>
              </a:gdLst>
              <a:ahLst/>
              <a:cxnLst>
                <a:cxn ang="0">
                  <a:pos x="T0" y="T1"/>
                </a:cxn>
                <a:cxn ang="0">
                  <a:pos x="T2" y="T3"/>
                </a:cxn>
                <a:cxn ang="0">
                  <a:pos x="T4" y="T5"/>
                </a:cxn>
                <a:cxn ang="0">
                  <a:pos x="T6" y="T7"/>
                </a:cxn>
                <a:cxn ang="0">
                  <a:pos x="T8" y="T9"/>
                </a:cxn>
                <a:cxn ang="0">
                  <a:pos x="T10" y="T11"/>
                </a:cxn>
                <a:cxn ang="0">
                  <a:pos x="T12" y="T13"/>
                </a:cxn>
              </a:cxnLst>
              <a:rect l="0" t="0" r="r" b="b"/>
              <a:pathLst>
                <a:path w="24" h="1468">
                  <a:moveTo>
                    <a:pt x="24" y="1445"/>
                  </a:moveTo>
                  <a:cubicBezTo>
                    <a:pt x="24" y="0"/>
                    <a:pt x="24" y="0"/>
                    <a:pt x="24" y="0"/>
                  </a:cubicBezTo>
                  <a:cubicBezTo>
                    <a:pt x="0" y="0"/>
                    <a:pt x="0" y="0"/>
                    <a:pt x="0" y="0"/>
                  </a:cubicBezTo>
                  <a:cubicBezTo>
                    <a:pt x="0" y="8"/>
                    <a:pt x="1" y="24"/>
                    <a:pt x="1" y="24"/>
                  </a:cubicBezTo>
                  <a:cubicBezTo>
                    <a:pt x="1" y="1445"/>
                    <a:pt x="1" y="1445"/>
                    <a:pt x="1" y="1445"/>
                  </a:cubicBezTo>
                  <a:cubicBezTo>
                    <a:pt x="1" y="1468"/>
                    <a:pt x="1" y="1468"/>
                    <a:pt x="1" y="1468"/>
                  </a:cubicBezTo>
                  <a:cubicBezTo>
                    <a:pt x="24" y="1468"/>
                    <a:pt x="24" y="1468"/>
                    <a:pt x="24" y="146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87"/>
            <p:cNvSpPr>
              <a:spLocks noEditPoints="1"/>
            </p:cNvSpPr>
            <p:nvPr/>
          </p:nvSpPr>
          <p:spPr bwMode="auto">
            <a:xfrm>
              <a:off x="2999" y="2013"/>
              <a:ext cx="985" cy="1902"/>
            </a:xfrm>
            <a:custGeom>
              <a:avLst/>
              <a:gdLst>
                <a:gd name="T0" fmla="*/ 985 w 985"/>
                <a:gd name="T1" fmla="*/ 75 h 1902"/>
                <a:gd name="T2" fmla="*/ 933 w 985"/>
                <a:gd name="T3" fmla="*/ 75 h 1902"/>
                <a:gd name="T4" fmla="*/ 933 w 985"/>
                <a:gd name="T5" fmla="*/ 0 h 1902"/>
                <a:gd name="T6" fmla="*/ 985 w 985"/>
                <a:gd name="T7" fmla="*/ 0 h 1902"/>
                <a:gd name="T8" fmla="*/ 985 w 985"/>
                <a:gd name="T9" fmla="*/ 75 h 1902"/>
                <a:gd name="T10" fmla="*/ 985 w 985"/>
                <a:gd name="T11" fmla="*/ 198 h 1902"/>
                <a:gd name="T12" fmla="*/ 933 w 985"/>
                <a:gd name="T13" fmla="*/ 198 h 1902"/>
                <a:gd name="T14" fmla="*/ 933 w 985"/>
                <a:gd name="T15" fmla="*/ 347 h 1902"/>
                <a:gd name="T16" fmla="*/ 985 w 985"/>
                <a:gd name="T17" fmla="*/ 347 h 1902"/>
                <a:gd name="T18" fmla="*/ 985 w 985"/>
                <a:gd name="T19" fmla="*/ 198 h 1902"/>
                <a:gd name="T20" fmla="*/ 985 w 985"/>
                <a:gd name="T21" fmla="*/ 470 h 1902"/>
                <a:gd name="T22" fmla="*/ 933 w 985"/>
                <a:gd name="T23" fmla="*/ 470 h 1902"/>
                <a:gd name="T24" fmla="*/ 933 w 985"/>
                <a:gd name="T25" fmla="*/ 621 h 1902"/>
                <a:gd name="T26" fmla="*/ 985 w 985"/>
                <a:gd name="T27" fmla="*/ 621 h 1902"/>
                <a:gd name="T28" fmla="*/ 985 w 985"/>
                <a:gd name="T29" fmla="*/ 470 h 1902"/>
                <a:gd name="T30" fmla="*/ 985 w 985"/>
                <a:gd name="T31" fmla="*/ 743 h 1902"/>
                <a:gd name="T32" fmla="*/ 933 w 985"/>
                <a:gd name="T33" fmla="*/ 743 h 1902"/>
                <a:gd name="T34" fmla="*/ 933 w 985"/>
                <a:gd name="T35" fmla="*/ 893 h 1902"/>
                <a:gd name="T36" fmla="*/ 985 w 985"/>
                <a:gd name="T37" fmla="*/ 893 h 1902"/>
                <a:gd name="T38" fmla="*/ 985 w 985"/>
                <a:gd name="T39" fmla="*/ 743 h 1902"/>
                <a:gd name="T40" fmla="*/ 985 w 985"/>
                <a:gd name="T41" fmla="*/ 1016 h 1902"/>
                <a:gd name="T42" fmla="*/ 933 w 985"/>
                <a:gd name="T43" fmla="*/ 1016 h 1902"/>
                <a:gd name="T44" fmla="*/ 933 w 985"/>
                <a:gd name="T45" fmla="*/ 1165 h 1902"/>
                <a:gd name="T46" fmla="*/ 985 w 985"/>
                <a:gd name="T47" fmla="*/ 1165 h 1902"/>
                <a:gd name="T48" fmla="*/ 985 w 985"/>
                <a:gd name="T49" fmla="*/ 1016 h 1902"/>
                <a:gd name="T50" fmla="*/ 985 w 985"/>
                <a:gd name="T51" fmla="*/ 1288 h 1902"/>
                <a:gd name="T52" fmla="*/ 933 w 985"/>
                <a:gd name="T53" fmla="*/ 1288 h 1902"/>
                <a:gd name="T54" fmla="*/ 933 w 985"/>
                <a:gd name="T55" fmla="*/ 1439 h 1902"/>
                <a:gd name="T56" fmla="*/ 985 w 985"/>
                <a:gd name="T57" fmla="*/ 1439 h 1902"/>
                <a:gd name="T58" fmla="*/ 985 w 985"/>
                <a:gd name="T59" fmla="*/ 1288 h 1902"/>
                <a:gd name="T60" fmla="*/ 985 w 985"/>
                <a:gd name="T61" fmla="*/ 1562 h 1902"/>
                <a:gd name="T62" fmla="*/ 933 w 985"/>
                <a:gd name="T63" fmla="*/ 1562 h 1902"/>
                <a:gd name="T64" fmla="*/ 933 w 985"/>
                <a:gd name="T65" fmla="*/ 1711 h 1902"/>
                <a:gd name="T66" fmla="*/ 985 w 985"/>
                <a:gd name="T67" fmla="*/ 1711 h 1902"/>
                <a:gd name="T68" fmla="*/ 985 w 985"/>
                <a:gd name="T69" fmla="*/ 1562 h 1902"/>
                <a:gd name="T70" fmla="*/ 985 w 985"/>
                <a:gd name="T71" fmla="*/ 1829 h 1902"/>
                <a:gd name="T72" fmla="*/ 933 w 985"/>
                <a:gd name="T73" fmla="*/ 1829 h 1902"/>
                <a:gd name="T74" fmla="*/ 933 w 985"/>
                <a:gd name="T75" fmla="*/ 1902 h 1902"/>
                <a:gd name="T76" fmla="*/ 985 w 985"/>
                <a:gd name="T77" fmla="*/ 1902 h 1902"/>
                <a:gd name="T78" fmla="*/ 985 w 985"/>
                <a:gd name="T79" fmla="*/ 1829 h 1902"/>
                <a:gd name="T80" fmla="*/ 0 w 985"/>
                <a:gd name="T81" fmla="*/ 929 h 1902"/>
                <a:gd name="T82" fmla="*/ 0 w 985"/>
                <a:gd name="T83" fmla="*/ 982 h 1902"/>
                <a:gd name="T84" fmla="*/ 77 w 985"/>
                <a:gd name="T85" fmla="*/ 982 h 1902"/>
                <a:gd name="T86" fmla="*/ 77 w 985"/>
                <a:gd name="T87" fmla="*/ 929 h 1902"/>
                <a:gd name="T88" fmla="*/ 0 w 985"/>
                <a:gd name="T89" fmla="*/ 929 h 1902"/>
                <a:gd name="T90" fmla="*/ 196 w 985"/>
                <a:gd name="T91" fmla="*/ 929 h 1902"/>
                <a:gd name="T92" fmla="*/ 196 w 985"/>
                <a:gd name="T93" fmla="*/ 982 h 1902"/>
                <a:gd name="T94" fmla="*/ 347 w 985"/>
                <a:gd name="T95" fmla="*/ 982 h 1902"/>
                <a:gd name="T96" fmla="*/ 347 w 985"/>
                <a:gd name="T97" fmla="*/ 929 h 1902"/>
                <a:gd name="T98" fmla="*/ 196 w 985"/>
                <a:gd name="T99" fmla="*/ 929 h 1902"/>
                <a:gd name="T100" fmla="*/ 470 w 985"/>
                <a:gd name="T101" fmla="*/ 929 h 1902"/>
                <a:gd name="T102" fmla="*/ 470 w 985"/>
                <a:gd name="T103" fmla="*/ 982 h 1902"/>
                <a:gd name="T104" fmla="*/ 619 w 985"/>
                <a:gd name="T105" fmla="*/ 982 h 1902"/>
                <a:gd name="T106" fmla="*/ 619 w 985"/>
                <a:gd name="T107" fmla="*/ 929 h 1902"/>
                <a:gd name="T108" fmla="*/ 470 w 985"/>
                <a:gd name="T109" fmla="*/ 929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5" h="1902">
                  <a:moveTo>
                    <a:pt x="985" y="75"/>
                  </a:moveTo>
                  <a:lnTo>
                    <a:pt x="933" y="75"/>
                  </a:lnTo>
                  <a:lnTo>
                    <a:pt x="933" y="0"/>
                  </a:lnTo>
                  <a:lnTo>
                    <a:pt x="985" y="0"/>
                  </a:lnTo>
                  <a:lnTo>
                    <a:pt x="985" y="75"/>
                  </a:lnTo>
                  <a:close/>
                  <a:moveTo>
                    <a:pt x="985" y="198"/>
                  </a:moveTo>
                  <a:lnTo>
                    <a:pt x="933" y="198"/>
                  </a:lnTo>
                  <a:lnTo>
                    <a:pt x="933" y="347"/>
                  </a:lnTo>
                  <a:lnTo>
                    <a:pt x="985" y="347"/>
                  </a:lnTo>
                  <a:lnTo>
                    <a:pt x="985" y="198"/>
                  </a:lnTo>
                  <a:close/>
                  <a:moveTo>
                    <a:pt x="985" y="470"/>
                  </a:moveTo>
                  <a:lnTo>
                    <a:pt x="933" y="470"/>
                  </a:lnTo>
                  <a:lnTo>
                    <a:pt x="933" y="621"/>
                  </a:lnTo>
                  <a:lnTo>
                    <a:pt x="985" y="621"/>
                  </a:lnTo>
                  <a:lnTo>
                    <a:pt x="985" y="470"/>
                  </a:lnTo>
                  <a:close/>
                  <a:moveTo>
                    <a:pt x="985" y="743"/>
                  </a:moveTo>
                  <a:lnTo>
                    <a:pt x="933" y="743"/>
                  </a:lnTo>
                  <a:lnTo>
                    <a:pt x="933" y="893"/>
                  </a:lnTo>
                  <a:lnTo>
                    <a:pt x="985" y="893"/>
                  </a:lnTo>
                  <a:lnTo>
                    <a:pt x="985" y="743"/>
                  </a:lnTo>
                  <a:close/>
                  <a:moveTo>
                    <a:pt x="985" y="1016"/>
                  </a:moveTo>
                  <a:lnTo>
                    <a:pt x="933" y="1016"/>
                  </a:lnTo>
                  <a:lnTo>
                    <a:pt x="933" y="1165"/>
                  </a:lnTo>
                  <a:lnTo>
                    <a:pt x="985" y="1165"/>
                  </a:lnTo>
                  <a:lnTo>
                    <a:pt x="985" y="1016"/>
                  </a:lnTo>
                  <a:close/>
                  <a:moveTo>
                    <a:pt x="985" y="1288"/>
                  </a:moveTo>
                  <a:lnTo>
                    <a:pt x="933" y="1288"/>
                  </a:lnTo>
                  <a:lnTo>
                    <a:pt x="933" y="1439"/>
                  </a:lnTo>
                  <a:lnTo>
                    <a:pt x="985" y="1439"/>
                  </a:lnTo>
                  <a:lnTo>
                    <a:pt x="985" y="1288"/>
                  </a:lnTo>
                  <a:close/>
                  <a:moveTo>
                    <a:pt x="985" y="1562"/>
                  </a:moveTo>
                  <a:lnTo>
                    <a:pt x="933" y="1562"/>
                  </a:lnTo>
                  <a:lnTo>
                    <a:pt x="933" y="1711"/>
                  </a:lnTo>
                  <a:lnTo>
                    <a:pt x="985" y="1711"/>
                  </a:lnTo>
                  <a:lnTo>
                    <a:pt x="985" y="1562"/>
                  </a:lnTo>
                  <a:close/>
                  <a:moveTo>
                    <a:pt x="985" y="1829"/>
                  </a:moveTo>
                  <a:lnTo>
                    <a:pt x="933" y="1829"/>
                  </a:lnTo>
                  <a:lnTo>
                    <a:pt x="933" y="1902"/>
                  </a:lnTo>
                  <a:lnTo>
                    <a:pt x="985" y="1902"/>
                  </a:lnTo>
                  <a:lnTo>
                    <a:pt x="985" y="1829"/>
                  </a:lnTo>
                  <a:close/>
                  <a:moveTo>
                    <a:pt x="0" y="929"/>
                  </a:moveTo>
                  <a:lnTo>
                    <a:pt x="0" y="982"/>
                  </a:lnTo>
                  <a:lnTo>
                    <a:pt x="77" y="982"/>
                  </a:lnTo>
                  <a:lnTo>
                    <a:pt x="77" y="929"/>
                  </a:lnTo>
                  <a:lnTo>
                    <a:pt x="0" y="929"/>
                  </a:lnTo>
                  <a:close/>
                  <a:moveTo>
                    <a:pt x="196" y="929"/>
                  </a:moveTo>
                  <a:lnTo>
                    <a:pt x="196" y="982"/>
                  </a:lnTo>
                  <a:lnTo>
                    <a:pt x="347" y="982"/>
                  </a:lnTo>
                  <a:lnTo>
                    <a:pt x="347" y="929"/>
                  </a:lnTo>
                  <a:lnTo>
                    <a:pt x="196" y="929"/>
                  </a:lnTo>
                  <a:close/>
                  <a:moveTo>
                    <a:pt x="470" y="929"/>
                  </a:moveTo>
                  <a:lnTo>
                    <a:pt x="470" y="982"/>
                  </a:lnTo>
                  <a:lnTo>
                    <a:pt x="619" y="982"/>
                  </a:lnTo>
                  <a:lnTo>
                    <a:pt x="619" y="929"/>
                  </a:lnTo>
                  <a:lnTo>
                    <a:pt x="470" y="92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88"/>
            <p:cNvSpPr>
              <a:spLocks/>
            </p:cNvSpPr>
            <p:nvPr/>
          </p:nvSpPr>
          <p:spPr bwMode="auto">
            <a:xfrm>
              <a:off x="2999" y="2011"/>
              <a:ext cx="709" cy="703"/>
            </a:xfrm>
            <a:custGeom>
              <a:avLst/>
              <a:gdLst>
                <a:gd name="T0" fmla="*/ 709 w 709"/>
                <a:gd name="T1" fmla="*/ 703 h 703"/>
                <a:gd name="T2" fmla="*/ 0 w 709"/>
                <a:gd name="T3" fmla="*/ 703 h 703"/>
                <a:gd name="T4" fmla="*/ 0 w 709"/>
                <a:gd name="T5" fmla="*/ 682 h 703"/>
                <a:gd name="T6" fmla="*/ 688 w 709"/>
                <a:gd name="T7" fmla="*/ 682 h 703"/>
                <a:gd name="T8" fmla="*/ 688 w 709"/>
                <a:gd name="T9" fmla="*/ 0 h 703"/>
                <a:gd name="T10" fmla="*/ 709 w 709"/>
                <a:gd name="T11" fmla="*/ 0 h 703"/>
                <a:gd name="T12" fmla="*/ 709 w 709"/>
                <a:gd name="T13" fmla="*/ 682 h 703"/>
                <a:gd name="T14" fmla="*/ 709 w 709"/>
                <a:gd name="T15" fmla="*/ 703 h 7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703">
                  <a:moveTo>
                    <a:pt x="709" y="703"/>
                  </a:moveTo>
                  <a:lnTo>
                    <a:pt x="0" y="703"/>
                  </a:lnTo>
                  <a:lnTo>
                    <a:pt x="0" y="682"/>
                  </a:lnTo>
                  <a:lnTo>
                    <a:pt x="688" y="682"/>
                  </a:lnTo>
                  <a:lnTo>
                    <a:pt x="688" y="0"/>
                  </a:lnTo>
                  <a:lnTo>
                    <a:pt x="709" y="0"/>
                  </a:lnTo>
                  <a:lnTo>
                    <a:pt x="709" y="682"/>
                  </a:lnTo>
                  <a:lnTo>
                    <a:pt x="709" y="703"/>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89"/>
            <p:cNvSpPr>
              <a:spLocks/>
            </p:cNvSpPr>
            <p:nvPr/>
          </p:nvSpPr>
          <p:spPr bwMode="auto">
            <a:xfrm>
              <a:off x="4214" y="2011"/>
              <a:ext cx="21" cy="1904"/>
            </a:xfrm>
            <a:custGeom>
              <a:avLst/>
              <a:gdLst>
                <a:gd name="T0" fmla="*/ 21 w 21"/>
                <a:gd name="T1" fmla="*/ 1904 h 1904"/>
                <a:gd name="T2" fmla="*/ 0 w 21"/>
                <a:gd name="T3" fmla="*/ 1904 h 1904"/>
                <a:gd name="T4" fmla="*/ 0 w 21"/>
                <a:gd name="T5" fmla="*/ 0 h 1904"/>
                <a:gd name="T6" fmla="*/ 21 w 21"/>
                <a:gd name="T7" fmla="*/ 0 h 1904"/>
                <a:gd name="T8" fmla="*/ 21 w 21"/>
                <a:gd name="T9" fmla="*/ 1883 h 1904"/>
                <a:gd name="T10" fmla="*/ 21 w 21"/>
                <a:gd name="T11" fmla="*/ 1904 h 1904"/>
              </a:gdLst>
              <a:ahLst/>
              <a:cxnLst>
                <a:cxn ang="0">
                  <a:pos x="T0" y="T1"/>
                </a:cxn>
                <a:cxn ang="0">
                  <a:pos x="T2" y="T3"/>
                </a:cxn>
                <a:cxn ang="0">
                  <a:pos x="T4" y="T5"/>
                </a:cxn>
                <a:cxn ang="0">
                  <a:pos x="T6" y="T7"/>
                </a:cxn>
                <a:cxn ang="0">
                  <a:pos x="T8" y="T9"/>
                </a:cxn>
                <a:cxn ang="0">
                  <a:pos x="T10" y="T11"/>
                </a:cxn>
              </a:cxnLst>
              <a:rect l="0" t="0" r="r" b="b"/>
              <a:pathLst>
                <a:path w="21" h="1904">
                  <a:moveTo>
                    <a:pt x="21" y="1904"/>
                  </a:moveTo>
                  <a:lnTo>
                    <a:pt x="0" y="1904"/>
                  </a:lnTo>
                  <a:lnTo>
                    <a:pt x="0" y="0"/>
                  </a:lnTo>
                  <a:lnTo>
                    <a:pt x="21" y="0"/>
                  </a:lnTo>
                  <a:lnTo>
                    <a:pt x="21" y="1883"/>
                  </a:lnTo>
                  <a:lnTo>
                    <a:pt x="21" y="1904"/>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90"/>
            <p:cNvSpPr>
              <a:spLocks/>
            </p:cNvSpPr>
            <p:nvPr/>
          </p:nvSpPr>
          <p:spPr bwMode="auto">
            <a:xfrm>
              <a:off x="4214" y="2011"/>
              <a:ext cx="21" cy="1904"/>
            </a:xfrm>
            <a:custGeom>
              <a:avLst/>
              <a:gdLst>
                <a:gd name="T0" fmla="*/ 21 w 21"/>
                <a:gd name="T1" fmla="*/ 1904 h 1904"/>
                <a:gd name="T2" fmla="*/ 0 w 21"/>
                <a:gd name="T3" fmla="*/ 1904 h 1904"/>
                <a:gd name="T4" fmla="*/ 0 w 21"/>
                <a:gd name="T5" fmla="*/ 0 h 1904"/>
                <a:gd name="T6" fmla="*/ 21 w 21"/>
                <a:gd name="T7" fmla="*/ 0 h 1904"/>
                <a:gd name="T8" fmla="*/ 21 w 21"/>
                <a:gd name="T9" fmla="*/ 1883 h 1904"/>
              </a:gdLst>
              <a:ahLst/>
              <a:cxnLst>
                <a:cxn ang="0">
                  <a:pos x="T0" y="T1"/>
                </a:cxn>
                <a:cxn ang="0">
                  <a:pos x="T2" y="T3"/>
                </a:cxn>
                <a:cxn ang="0">
                  <a:pos x="T4" y="T5"/>
                </a:cxn>
                <a:cxn ang="0">
                  <a:pos x="T6" y="T7"/>
                </a:cxn>
                <a:cxn ang="0">
                  <a:pos x="T8" y="T9"/>
                </a:cxn>
              </a:cxnLst>
              <a:rect l="0" t="0" r="r" b="b"/>
              <a:pathLst>
                <a:path w="21" h="1904">
                  <a:moveTo>
                    <a:pt x="21" y="1904"/>
                  </a:moveTo>
                  <a:lnTo>
                    <a:pt x="0" y="1904"/>
                  </a:lnTo>
                  <a:lnTo>
                    <a:pt x="0" y="0"/>
                  </a:lnTo>
                  <a:lnTo>
                    <a:pt x="21" y="0"/>
                  </a:lnTo>
                  <a:lnTo>
                    <a:pt x="21" y="18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91"/>
            <p:cNvSpPr>
              <a:spLocks/>
            </p:cNvSpPr>
            <p:nvPr/>
          </p:nvSpPr>
          <p:spPr bwMode="auto">
            <a:xfrm>
              <a:off x="2999" y="3218"/>
              <a:ext cx="709" cy="697"/>
            </a:xfrm>
            <a:custGeom>
              <a:avLst/>
              <a:gdLst>
                <a:gd name="T0" fmla="*/ 709 w 709"/>
                <a:gd name="T1" fmla="*/ 0 h 697"/>
                <a:gd name="T2" fmla="*/ 709 w 709"/>
                <a:gd name="T3" fmla="*/ 697 h 697"/>
                <a:gd name="T4" fmla="*/ 688 w 709"/>
                <a:gd name="T5" fmla="*/ 697 h 697"/>
                <a:gd name="T6" fmla="*/ 688 w 709"/>
                <a:gd name="T7" fmla="*/ 20 h 697"/>
                <a:gd name="T8" fmla="*/ 0 w 709"/>
                <a:gd name="T9" fmla="*/ 20 h 697"/>
                <a:gd name="T10" fmla="*/ 0 w 709"/>
                <a:gd name="T11" fmla="*/ 0 h 697"/>
                <a:gd name="T12" fmla="*/ 688 w 709"/>
                <a:gd name="T13" fmla="*/ 0 h 697"/>
                <a:gd name="T14" fmla="*/ 709 w 709"/>
                <a:gd name="T15" fmla="*/ 0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697">
                  <a:moveTo>
                    <a:pt x="709" y="0"/>
                  </a:moveTo>
                  <a:lnTo>
                    <a:pt x="709" y="697"/>
                  </a:lnTo>
                  <a:lnTo>
                    <a:pt x="688" y="697"/>
                  </a:lnTo>
                  <a:lnTo>
                    <a:pt x="688" y="20"/>
                  </a:lnTo>
                  <a:lnTo>
                    <a:pt x="0" y="20"/>
                  </a:lnTo>
                  <a:lnTo>
                    <a:pt x="0" y="0"/>
                  </a:lnTo>
                  <a:lnTo>
                    <a:pt x="688" y="0"/>
                  </a:lnTo>
                  <a:lnTo>
                    <a:pt x="709"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5" name="Group 227"/>
          <p:cNvGrpSpPr>
            <a:grpSpLocks noChangeAspect="1"/>
          </p:cNvGrpSpPr>
          <p:nvPr/>
        </p:nvGrpSpPr>
        <p:grpSpPr bwMode="auto">
          <a:xfrm rot="5400000">
            <a:off x="6858214" y="2165372"/>
            <a:ext cx="1385998" cy="2852822"/>
            <a:chOff x="4837" y="2025"/>
            <a:chExt cx="926" cy="1906"/>
          </a:xfrm>
        </p:grpSpPr>
        <p:sp>
          <p:nvSpPr>
            <p:cNvPr id="277" name="Freeform 228"/>
            <p:cNvSpPr>
              <a:spLocks/>
            </p:cNvSpPr>
            <p:nvPr/>
          </p:nvSpPr>
          <p:spPr bwMode="auto">
            <a:xfrm>
              <a:off x="4837" y="2025"/>
              <a:ext cx="926" cy="1906"/>
            </a:xfrm>
            <a:custGeom>
              <a:avLst/>
              <a:gdLst>
                <a:gd name="T0" fmla="*/ 497 w 712"/>
                <a:gd name="T1" fmla="*/ 521 h 1468"/>
                <a:gd name="T2" fmla="*/ 497 w 712"/>
                <a:gd name="T3" fmla="*/ 0 h 1468"/>
                <a:gd name="T4" fmla="*/ 0 w 712"/>
                <a:gd name="T5" fmla="*/ 0 h 1468"/>
                <a:gd name="T6" fmla="*/ 0 w 712"/>
                <a:gd name="T7" fmla="*/ 1400 h 1468"/>
                <a:gd name="T8" fmla="*/ 0 w 712"/>
                <a:gd name="T9" fmla="*/ 1400 h 1468"/>
                <a:gd name="T10" fmla="*/ 0 w 712"/>
                <a:gd name="T11" fmla="*/ 1468 h 1468"/>
                <a:gd name="T12" fmla="*/ 0 w 712"/>
                <a:gd name="T13" fmla="*/ 1468 h 1468"/>
                <a:gd name="T14" fmla="*/ 0 w 712"/>
                <a:gd name="T15" fmla="*/ 1468 h 1468"/>
                <a:gd name="T16" fmla="*/ 162 w 712"/>
                <a:gd name="T17" fmla="*/ 1468 h 1468"/>
                <a:gd name="T18" fmla="*/ 497 w 712"/>
                <a:gd name="T19" fmla="*/ 1468 h 1468"/>
                <a:gd name="T20" fmla="*/ 497 w 712"/>
                <a:gd name="T21" fmla="*/ 1468 h 1468"/>
                <a:gd name="T22" fmla="*/ 497 w 712"/>
                <a:gd name="T23" fmla="*/ 1468 h 1468"/>
                <a:gd name="T24" fmla="*/ 497 w 712"/>
                <a:gd name="T25" fmla="*/ 1216 h 1468"/>
                <a:gd name="T26" fmla="*/ 712 w 712"/>
                <a:gd name="T27" fmla="*/ 985 h 1468"/>
                <a:gd name="T28" fmla="*/ 712 w 712"/>
                <a:gd name="T29" fmla="*/ 488 h 1468"/>
                <a:gd name="T30" fmla="*/ 497 w 712"/>
                <a:gd name="T31" fmla="*/ 521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2" h="1468">
                  <a:moveTo>
                    <a:pt x="497" y="521"/>
                  </a:moveTo>
                  <a:cubicBezTo>
                    <a:pt x="497" y="0"/>
                    <a:pt x="497" y="0"/>
                    <a:pt x="497" y="0"/>
                  </a:cubicBezTo>
                  <a:cubicBezTo>
                    <a:pt x="0" y="0"/>
                    <a:pt x="0" y="0"/>
                    <a:pt x="0" y="0"/>
                  </a:cubicBezTo>
                  <a:cubicBezTo>
                    <a:pt x="0" y="1400"/>
                    <a:pt x="0" y="1400"/>
                    <a:pt x="0" y="1400"/>
                  </a:cubicBezTo>
                  <a:cubicBezTo>
                    <a:pt x="0" y="1400"/>
                    <a:pt x="0" y="1400"/>
                    <a:pt x="0" y="1400"/>
                  </a:cubicBezTo>
                  <a:cubicBezTo>
                    <a:pt x="0" y="1468"/>
                    <a:pt x="0" y="1468"/>
                    <a:pt x="0" y="1468"/>
                  </a:cubicBezTo>
                  <a:cubicBezTo>
                    <a:pt x="0" y="1468"/>
                    <a:pt x="0" y="1468"/>
                    <a:pt x="0" y="1468"/>
                  </a:cubicBezTo>
                  <a:cubicBezTo>
                    <a:pt x="0" y="1468"/>
                    <a:pt x="0" y="1468"/>
                    <a:pt x="0" y="1468"/>
                  </a:cubicBezTo>
                  <a:cubicBezTo>
                    <a:pt x="162" y="1468"/>
                    <a:pt x="162" y="1468"/>
                    <a:pt x="162" y="1468"/>
                  </a:cubicBezTo>
                  <a:cubicBezTo>
                    <a:pt x="497" y="1468"/>
                    <a:pt x="497" y="1468"/>
                    <a:pt x="497" y="1468"/>
                  </a:cubicBezTo>
                  <a:cubicBezTo>
                    <a:pt x="497" y="1468"/>
                    <a:pt x="497" y="1468"/>
                    <a:pt x="497" y="1468"/>
                  </a:cubicBezTo>
                  <a:cubicBezTo>
                    <a:pt x="497" y="1468"/>
                    <a:pt x="497" y="1468"/>
                    <a:pt x="497" y="1468"/>
                  </a:cubicBezTo>
                  <a:cubicBezTo>
                    <a:pt x="497" y="1216"/>
                    <a:pt x="497" y="1216"/>
                    <a:pt x="497" y="1216"/>
                  </a:cubicBezTo>
                  <a:cubicBezTo>
                    <a:pt x="497" y="1092"/>
                    <a:pt x="597" y="985"/>
                    <a:pt x="712" y="985"/>
                  </a:cubicBezTo>
                  <a:cubicBezTo>
                    <a:pt x="712" y="488"/>
                    <a:pt x="712" y="488"/>
                    <a:pt x="712" y="488"/>
                  </a:cubicBezTo>
                  <a:cubicBezTo>
                    <a:pt x="637" y="488"/>
                    <a:pt x="565" y="500"/>
                    <a:pt x="497" y="52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29"/>
            <p:cNvSpPr>
              <a:spLocks/>
            </p:cNvSpPr>
            <p:nvPr/>
          </p:nvSpPr>
          <p:spPr bwMode="auto">
            <a:xfrm>
              <a:off x="5453" y="3274"/>
              <a:ext cx="310" cy="657"/>
            </a:xfrm>
            <a:custGeom>
              <a:avLst/>
              <a:gdLst>
                <a:gd name="T0" fmla="*/ 238 w 238"/>
                <a:gd name="T1" fmla="*/ 23 h 506"/>
                <a:gd name="T2" fmla="*/ 23 w 238"/>
                <a:gd name="T3" fmla="*/ 254 h 506"/>
                <a:gd name="T4" fmla="*/ 23 w 238"/>
                <a:gd name="T5" fmla="*/ 506 h 506"/>
                <a:gd name="T6" fmla="*/ 0 w 238"/>
                <a:gd name="T7" fmla="*/ 506 h 506"/>
                <a:gd name="T8" fmla="*/ 0 w 238"/>
                <a:gd name="T9" fmla="*/ 254 h 506"/>
                <a:gd name="T10" fmla="*/ 238 w 238"/>
                <a:gd name="T11" fmla="*/ 0 h 506"/>
                <a:gd name="T12" fmla="*/ 238 w 238"/>
                <a:gd name="T13" fmla="*/ 23 h 506"/>
              </a:gdLst>
              <a:ahLst/>
              <a:cxnLst>
                <a:cxn ang="0">
                  <a:pos x="T0" y="T1"/>
                </a:cxn>
                <a:cxn ang="0">
                  <a:pos x="T2" y="T3"/>
                </a:cxn>
                <a:cxn ang="0">
                  <a:pos x="T4" y="T5"/>
                </a:cxn>
                <a:cxn ang="0">
                  <a:pos x="T6" y="T7"/>
                </a:cxn>
                <a:cxn ang="0">
                  <a:pos x="T8" y="T9"/>
                </a:cxn>
                <a:cxn ang="0">
                  <a:pos x="T10" y="T11"/>
                </a:cxn>
                <a:cxn ang="0">
                  <a:pos x="T12" y="T13"/>
                </a:cxn>
              </a:cxnLst>
              <a:rect l="0" t="0" r="r" b="b"/>
              <a:pathLst>
                <a:path w="238" h="506">
                  <a:moveTo>
                    <a:pt x="238" y="23"/>
                  </a:moveTo>
                  <a:cubicBezTo>
                    <a:pt x="114" y="23"/>
                    <a:pt x="23" y="138"/>
                    <a:pt x="23" y="254"/>
                  </a:cubicBezTo>
                  <a:cubicBezTo>
                    <a:pt x="23" y="292"/>
                    <a:pt x="23" y="506"/>
                    <a:pt x="23" y="506"/>
                  </a:cubicBezTo>
                  <a:cubicBezTo>
                    <a:pt x="0" y="506"/>
                    <a:pt x="0" y="506"/>
                    <a:pt x="0" y="506"/>
                  </a:cubicBezTo>
                  <a:cubicBezTo>
                    <a:pt x="0" y="506"/>
                    <a:pt x="0" y="299"/>
                    <a:pt x="0" y="254"/>
                  </a:cubicBezTo>
                  <a:cubicBezTo>
                    <a:pt x="0" y="120"/>
                    <a:pt x="101" y="0"/>
                    <a:pt x="238" y="0"/>
                  </a:cubicBezTo>
                  <a:lnTo>
                    <a:pt x="23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230"/>
            <p:cNvSpPr>
              <a:spLocks/>
            </p:cNvSpPr>
            <p:nvPr/>
          </p:nvSpPr>
          <p:spPr bwMode="auto">
            <a:xfrm>
              <a:off x="4837" y="2025"/>
              <a:ext cx="30" cy="1906"/>
            </a:xfrm>
            <a:custGeom>
              <a:avLst/>
              <a:gdLst>
                <a:gd name="T0" fmla="*/ 0 w 23"/>
                <a:gd name="T1" fmla="*/ 1468 h 1468"/>
                <a:gd name="T2" fmla="*/ 23 w 23"/>
                <a:gd name="T3" fmla="*/ 1468 h 1468"/>
                <a:gd name="T4" fmla="*/ 23 w 23"/>
                <a:gd name="T5" fmla="*/ 24 h 1468"/>
                <a:gd name="T6" fmla="*/ 23 w 23"/>
                <a:gd name="T7" fmla="*/ 0 h 1468"/>
                <a:gd name="T8" fmla="*/ 0 w 23"/>
                <a:gd name="T9" fmla="*/ 0 h 1468"/>
                <a:gd name="T10" fmla="*/ 0 w 23"/>
                <a:gd name="T11" fmla="*/ 1468 h 1468"/>
              </a:gdLst>
              <a:ahLst/>
              <a:cxnLst>
                <a:cxn ang="0">
                  <a:pos x="T0" y="T1"/>
                </a:cxn>
                <a:cxn ang="0">
                  <a:pos x="T2" y="T3"/>
                </a:cxn>
                <a:cxn ang="0">
                  <a:pos x="T4" y="T5"/>
                </a:cxn>
                <a:cxn ang="0">
                  <a:pos x="T6" y="T7"/>
                </a:cxn>
                <a:cxn ang="0">
                  <a:pos x="T8" y="T9"/>
                </a:cxn>
                <a:cxn ang="0">
                  <a:pos x="T10" y="T11"/>
                </a:cxn>
              </a:cxnLst>
              <a:rect l="0" t="0" r="r" b="b"/>
              <a:pathLst>
                <a:path w="23" h="1468">
                  <a:moveTo>
                    <a:pt x="0" y="1468"/>
                  </a:moveTo>
                  <a:cubicBezTo>
                    <a:pt x="23" y="1468"/>
                    <a:pt x="23" y="1468"/>
                    <a:pt x="23" y="1468"/>
                  </a:cubicBezTo>
                  <a:cubicBezTo>
                    <a:pt x="23" y="24"/>
                    <a:pt x="23" y="24"/>
                    <a:pt x="23" y="24"/>
                  </a:cubicBezTo>
                  <a:cubicBezTo>
                    <a:pt x="23" y="10"/>
                    <a:pt x="23" y="6"/>
                    <a:pt x="23" y="0"/>
                  </a:cubicBezTo>
                  <a:cubicBezTo>
                    <a:pt x="18" y="0"/>
                    <a:pt x="0" y="0"/>
                    <a:pt x="0" y="0"/>
                  </a:cubicBezTo>
                  <a:lnTo>
                    <a:pt x="0" y="14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31"/>
            <p:cNvSpPr>
              <a:spLocks/>
            </p:cNvSpPr>
            <p:nvPr/>
          </p:nvSpPr>
          <p:spPr bwMode="auto">
            <a:xfrm>
              <a:off x="5453" y="2025"/>
              <a:ext cx="310" cy="717"/>
            </a:xfrm>
            <a:custGeom>
              <a:avLst/>
              <a:gdLst>
                <a:gd name="T0" fmla="*/ 0 w 238"/>
                <a:gd name="T1" fmla="*/ 552 h 552"/>
                <a:gd name="T2" fmla="*/ 23 w 238"/>
                <a:gd name="T3" fmla="*/ 544 h 552"/>
                <a:gd name="T4" fmla="*/ 238 w 238"/>
                <a:gd name="T5" fmla="*/ 511 h 552"/>
                <a:gd name="T6" fmla="*/ 238 w 238"/>
                <a:gd name="T7" fmla="*/ 488 h 552"/>
                <a:gd name="T8" fmla="*/ 23 w 238"/>
                <a:gd name="T9" fmla="*/ 520 h 552"/>
                <a:gd name="T10" fmla="*/ 23 w 238"/>
                <a:gd name="T11" fmla="*/ 0 h 552"/>
                <a:gd name="T12" fmla="*/ 0 w 238"/>
                <a:gd name="T13" fmla="*/ 0 h 552"/>
                <a:gd name="T14" fmla="*/ 0 w 238"/>
                <a:gd name="T15" fmla="*/ 552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552">
                  <a:moveTo>
                    <a:pt x="0" y="552"/>
                  </a:moveTo>
                  <a:cubicBezTo>
                    <a:pt x="8" y="549"/>
                    <a:pt x="15" y="546"/>
                    <a:pt x="23" y="544"/>
                  </a:cubicBezTo>
                  <a:cubicBezTo>
                    <a:pt x="89" y="523"/>
                    <a:pt x="161" y="511"/>
                    <a:pt x="238" y="511"/>
                  </a:cubicBezTo>
                  <a:cubicBezTo>
                    <a:pt x="238" y="488"/>
                    <a:pt x="238" y="488"/>
                    <a:pt x="238" y="488"/>
                  </a:cubicBezTo>
                  <a:cubicBezTo>
                    <a:pt x="163" y="488"/>
                    <a:pt x="91" y="499"/>
                    <a:pt x="23" y="520"/>
                  </a:cubicBezTo>
                  <a:cubicBezTo>
                    <a:pt x="23" y="0"/>
                    <a:pt x="23" y="0"/>
                    <a:pt x="23" y="0"/>
                  </a:cubicBezTo>
                  <a:cubicBezTo>
                    <a:pt x="0" y="0"/>
                    <a:pt x="0" y="0"/>
                    <a:pt x="0" y="0"/>
                  </a:cubicBezTo>
                  <a:cubicBezTo>
                    <a:pt x="0" y="8"/>
                    <a:pt x="0" y="552"/>
                    <a:pt x="0" y="5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232"/>
            <p:cNvSpPr>
              <a:spLocks noEditPoints="1"/>
            </p:cNvSpPr>
            <p:nvPr/>
          </p:nvSpPr>
          <p:spPr bwMode="auto">
            <a:xfrm>
              <a:off x="5133" y="2025"/>
              <a:ext cx="630" cy="1906"/>
            </a:xfrm>
            <a:custGeom>
              <a:avLst/>
              <a:gdLst>
                <a:gd name="T0" fmla="*/ 484 w 484"/>
                <a:gd name="T1" fmla="*/ 757 h 1468"/>
                <a:gd name="T2" fmla="*/ 484 w 484"/>
                <a:gd name="T3" fmla="*/ 717 h 1468"/>
                <a:gd name="T4" fmla="*/ 427 w 484"/>
                <a:gd name="T5" fmla="*/ 717 h 1468"/>
                <a:gd name="T6" fmla="*/ 427 w 484"/>
                <a:gd name="T7" fmla="*/ 757 h 1468"/>
                <a:gd name="T8" fmla="*/ 484 w 484"/>
                <a:gd name="T9" fmla="*/ 757 h 1468"/>
                <a:gd name="T10" fmla="*/ 246 w 484"/>
                <a:gd name="T11" fmla="*/ 775 h 1468"/>
                <a:gd name="T12" fmla="*/ 264 w 484"/>
                <a:gd name="T13" fmla="*/ 810 h 1468"/>
                <a:gd name="T14" fmla="*/ 348 w 484"/>
                <a:gd name="T15" fmla="*/ 774 h 1468"/>
                <a:gd name="T16" fmla="*/ 340 w 484"/>
                <a:gd name="T17" fmla="*/ 736 h 1468"/>
                <a:gd name="T18" fmla="*/ 246 w 484"/>
                <a:gd name="T19" fmla="*/ 775 h 1468"/>
                <a:gd name="T20" fmla="*/ 106 w 484"/>
                <a:gd name="T21" fmla="*/ 892 h 1468"/>
                <a:gd name="T22" fmla="*/ 136 w 484"/>
                <a:gd name="T23" fmla="*/ 916 h 1468"/>
                <a:gd name="T24" fmla="*/ 203 w 484"/>
                <a:gd name="T25" fmla="*/ 850 h 1468"/>
                <a:gd name="T26" fmla="*/ 176 w 484"/>
                <a:gd name="T27" fmla="*/ 821 h 1468"/>
                <a:gd name="T28" fmla="*/ 106 w 484"/>
                <a:gd name="T29" fmla="*/ 892 h 1468"/>
                <a:gd name="T30" fmla="*/ 41 w 484"/>
                <a:gd name="T31" fmla="*/ 59 h 1468"/>
                <a:gd name="T32" fmla="*/ 0 w 484"/>
                <a:gd name="T33" fmla="*/ 59 h 1468"/>
                <a:gd name="T34" fmla="*/ 0 w 484"/>
                <a:gd name="T35" fmla="*/ 0 h 1468"/>
                <a:gd name="T36" fmla="*/ 41 w 484"/>
                <a:gd name="T37" fmla="*/ 0 h 1468"/>
                <a:gd name="T38" fmla="*/ 41 w 484"/>
                <a:gd name="T39" fmla="*/ 59 h 1468"/>
                <a:gd name="T40" fmla="*/ 41 w 484"/>
                <a:gd name="T41" fmla="*/ 154 h 1468"/>
                <a:gd name="T42" fmla="*/ 0 w 484"/>
                <a:gd name="T43" fmla="*/ 154 h 1468"/>
                <a:gd name="T44" fmla="*/ 0 w 484"/>
                <a:gd name="T45" fmla="*/ 269 h 1468"/>
                <a:gd name="T46" fmla="*/ 41 w 484"/>
                <a:gd name="T47" fmla="*/ 269 h 1468"/>
                <a:gd name="T48" fmla="*/ 41 w 484"/>
                <a:gd name="T49" fmla="*/ 154 h 1468"/>
                <a:gd name="T50" fmla="*/ 41 w 484"/>
                <a:gd name="T51" fmla="*/ 364 h 1468"/>
                <a:gd name="T52" fmla="*/ 0 w 484"/>
                <a:gd name="T53" fmla="*/ 364 h 1468"/>
                <a:gd name="T54" fmla="*/ 0 w 484"/>
                <a:gd name="T55" fmla="*/ 479 h 1468"/>
                <a:gd name="T56" fmla="*/ 41 w 484"/>
                <a:gd name="T57" fmla="*/ 479 h 1468"/>
                <a:gd name="T58" fmla="*/ 41 w 484"/>
                <a:gd name="T59" fmla="*/ 364 h 1468"/>
                <a:gd name="T60" fmla="*/ 41 w 484"/>
                <a:gd name="T61" fmla="*/ 574 h 1468"/>
                <a:gd name="T62" fmla="*/ 0 w 484"/>
                <a:gd name="T63" fmla="*/ 574 h 1468"/>
                <a:gd name="T64" fmla="*/ 0 w 484"/>
                <a:gd name="T65" fmla="*/ 690 h 1468"/>
                <a:gd name="T66" fmla="*/ 41 w 484"/>
                <a:gd name="T67" fmla="*/ 690 h 1468"/>
                <a:gd name="T68" fmla="*/ 41 w 484"/>
                <a:gd name="T69" fmla="*/ 574 h 1468"/>
                <a:gd name="T70" fmla="*/ 41 w 484"/>
                <a:gd name="T71" fmla="*/ 785 h 1468"/>
                <a:gd name="T72" fmla="*/ 0 w 484"/>
                <a:gd name="T73" fmla="*/ 785 h 1468"/>
                <a:gd name="T74" fmla="*/ 0 w 484"/>
                <a:gd name="T75" fmla="*/ 901 h 1468"/>
                <a:gd name="T76" fmla="*/ 41 w 484"/>
                <a:gd name="T77" fmla="*/ 901 h 1468"/>
                <a:gd name="T78" fmla="*/ 41 w 484"/>
                <a:gd name="T79" fmla="*/ 785 h 1468"/>
                <a:gd name="T80" fmla="*/ 41 w 484"/>
                <a:gd name="T81" fmla="*/ 997 h 1468"/>
                <a:gd name="T82" fmla="*/ 0 w 484"/>
                <a:gd name="T83" fmla="*/ 997 h 1468"/>
                <a:gd name="T84" fmla="*/ 0 w 484"/>
                <a:gd name="T85" fmla="*/ 1112 h 1468"/>
                <a:gd name="T86" fmla="*/ 41 w 484"/>
                <a:gd name="T87" fmla="*/ 1112 h 1468"/>
                <a:gd name="T88" fmla="*/ 41 w 484"/>
                <a:gd name="T89" fmla="*/ 997 h 1468"/>
                <a:gd name="T90" fmla="*/ 41 w 484"/>
                <a:gd name="T91" fmla="*/ 1205 h 1468"/>
                <a:gd name="T92" fmla="*/ 0 w 484"/>
                <a:gd name="T93" fmla="*/ 1205 h 1468"/>
                <a:gd name="T94" fmla="*/ 0 w 484"/>
                <a:gd name="T95" fmla="*/ 1321 h 1468"/>
                <a:gd name="T96" fmla="*/ 41 w 484"/>
                <a:gd name="T97" fmla="*/ 1321 h 1468"/>
                <a:gd name="T98" fmla="*/ 41 w 484"/>
                <a:gd name="T99" fmla="*/ 1205 h 1468"/>
                <a:gd name="T100" fmla="*/ 41 w 484"/>
                <a:gd name="T101" fmla="*/ 1412 h 1468"/>
                <a:gd name="T102" fmla="*/ 0 w 484"/>
                <a:gd name="T103" fmla="*/ 1412 h 1468"/>
                <a:gd name="T104" fmla="*/ 0 w 484"/>
                <a:gd name="T105" fmla="*/ 1468 h 1468"/>
                <a:gd name="T106" fmla="*/ 41 w 484"/>
                <a:gd name="T107" fmla="*/ 1468 h 1468"/>
                <a:gd name="T108" fmla="*/ 41 w 484"/>
                <a:gd name="T109" fmla="*/ 1412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4" h="1468">
                  <a:moveTo>
                    <a:pt x="484" y="757"/>
                  </a:moveTo>
                  <a:cubicBezTo>
                    <a:pt x="484" y="717"/>
                    <a:pt x="484" y="717"/>
                    <a:pt x="484" y="717"/>
                  </a:cubicBezTo>
                  <a:cubicBezTo>
                    <a:pt x="427" y="717"/>
                    <a:pt x="427" y="717"/>
                    <a:pt x="427" y="717"/>
                  </a:cubicBezTo>
                  <a:cubicBezTo>
                    <a:pt x="427" y="757"/>
                    <a:pt x="427" y="757"/>
                    <a:pt x="427" y="757"/>
                  </a:cubicBezTo>
                  <a:lnTo>
                    <a:pt x="484" y="757"/>
                  </a:lnTo>
                  <a:close/>
                  <a:moveTo>
                    <a:pt x="246" y="775"/>
                  </a:moveTo>
                  <a:cubicBezTo>
                    <a:pt x="252" y="789"/>
                    <a:pt x="257" y="798"/>
                    <a:pt x="264" y="810"/>
                  </a:cubicBezTo>
                  <a:cubicBezTo>
                    <a:pt x="289" y="794"/>
                    <a:pt x="317" y="781"/>
                    <a:pt x="348" y="774"/>
                  </a:cubicBezTo>
                  <a:cubicBezTo>
                    <a:pt x="345" y="759"/>
                    <a:pt x="342" y="747"/>
                    <a:pt x="340" y="736"/>
                  </a:cubicBezTo>
                  <a:cubicBezTo>
                    <a:pt x="309" y="742"/>
                    <a:pt x="269" y="759"/>
                    <a:pt x="246" y="775"/>
                  </a:cubicBezTo>
                  <a:close/>
                  <a:moveTo>
                    <a:pt x="106" y="892"/>
                  </a:moveTo>
                  <a:cubicBezTo>
                    <a:pt x="118" y="901"/>
                    <a:pt x="125" y="907"/>
                    <a:pt x="136" y="916"/>
                  </a:cubicBezTo>
                  <a:cubicBezTo>
                    <a:pt x="156" y="890"/>
                    <a:pt x="177" y="867"/>
                    <a:pt x="203" y="850"/>
                  </a:cubicBezTo>
                  <a:cubicBezTo>
                    <a:pt x="193" y="839"/>
                    <a:pt x="188" y="833"/>
                    <a:pt x="176" y="821"/>
                  </a:cubicBezTo>
                  <a:cubicBezTo>
                    <a:pt x="152" y="836"/>
                    <a:pt x="124" y="866"/>
                    <a:pt x="106" y="892"/>
                  </a:cubicBezTo>
                  <a:close/>
                  <a:moveTo>
                    <a:pt x="41" y="59"/>
                  </a:moveTo>
                  <a:cubicBezTo>
                    <a:pt x="0" y="59"/>
                    <a:pt x="0" y="59"/>
                    <a:pt x="0" y="59"/>
                  </a:cubicBezTo>
                  <a:cubicBezTo>
                    <a:pt x="0" y="0"/>
                    <a:pt x="0" y="0"/>
                    <a:pt x="0" y="0"/>
                  </a:cubicBezTo>
                  <a:cubicBezTo>
                    <a:pt x="41" y="0"/>
                    <a:pt x="41" y="0"/>
                    <a:pt x="41" y="0"/>
                  </a:cubicBezTo>
                  <a:lnTo>
                    <a:pt x="41" y="59"/>
                  </a:lnTo>
                  <a:close/>
                  <a:moveTo>
                    <a:pt x="41" y="154"/>
                  </a:moveTo>
                  <a:cubicBezTo>
                    <a:pt x="0" y="154"/>
                    <a:pt x="0" y="154"/>
                    <a:pt x="0" y="154"/>
                  </a:cubicBezTo>
                  <a:cubicBezTo>
                    <a:pt x="0" y="269"/>
                    <a:pt x="0" y="269"/>
                    <a:pt x="0" y="269"/>
                  </a:cubicBezTo>
                  <a:cubicBezTo>
                    <a:pt x="41" y="269"/>
                    <a:pt x="41" y="269"/>
                    <a:pt x="41" y="269"/>
                  </a:cubicBezTo>
                  <a:lnTo>
                    <a:pt x="41" y="154"/>
                  </a:lnTo>
                  <a:close/>
                  <a:moveTo>
                    <a:pt x="41" y="364"/>
                  </a:moveTo>
                  <a:cubicBezTo>
                    <a:pt x="0" y="364"/>
                    <a:pt x="0" y="364"/>
                    <a:pt x="0" y="364"/>
                  </a:cubicBezTo>
                  <a:cubicBezTo>
                    <a:pt x="0" y="479"/>
                    <a:pt x="0" y="479"/>
                    <a:pt x="0" y="479"/>
                  </a:cubicBezTo>
                  <a:cubicBezTo>
                    <a:pt x="41" y="479"/>
                    <a:pt x="41" y="479"/>
                    <a:pt x="41" y="479"/>
                  </a:cubicBezTo>
                  <a:lnTo>
                    <a:pt x="41" y="364"/>
                  </a:lnTo>
                  <a:close/>
                  <a:moveTo>
                    <a:pt x="41" y="574"/>
                  </a:moveTo>
                  <a:cubicBezTo>
                    <a:pt x="0" y="574"/>
                    <a:pt x="0" y="574"/>
                    <a:pt x="0" y="574"/>
                  </a:cubicBezTo>
                  <a:cubicBezTo>
                    <a:pt x="0" y="690"/>
                    <a:pt x="0" y="690"/>
                    <a:pt x="0" y="690"/>
                  </a:cubicBezTo>
                  <a:cubicBezTo>
                    <a:pt x="41" y="690"/>
                    <a:pt x="41" y="690"/>
                    <a:pt x="41" y="690"/>
                  </a:cubicBezTo>
                  <a:lnTo>
                    <a:pt x="41" y="574"/>
                  </a:lnTo>
                  <a:close/>
                  <a:moveTo>
                    <a:pt x="41" y="785"/>
                  </a:moveTo>
                  <a:cubicBezTo>
                    <a:pt x="0" y="785"/>
                    <a:pt x="0" y="785"/>
                    <a:pt x="0" y="785"/>
                  </a:cubicBezTo>
                  <a:cubicBezTo>
                    <a:pt x="0" y="901"/>
                    <a:pt x="0" y="901"/>
                    <a:pt x="0" y="901"/>
                  </a:cubicBezTo>
                  <a:cubicBezTo>
                    <a:pt x="41" y="901"/>
                    <a:pt x="41" y="901"/>
                    <a:pt x="41" y="901"/>
                  </a:cubicBezTo>
                  <a:lnTo>
                    <a:pt x="41" y="785"/>
                  </a:lnTo>
                  <a:close/>
                  <a:moveTo>
                    <a:pt x="41" y="997"/>
                  </a:moveTo>
                  <a:cubicBezTo>
                    <a:pt x="0" y="997"/>
                    <a:pt x="0" y="997"/>
                    <a:pt x="0" y="997"/>
                  </a:cubicBezTo>
                  <a:cubicBezTo>
                    <a:pt x="0" y="1112"/>
                    <a:pt x="0" y="1112"/>
                    <a:pt x="0" y="1112"/>
                  </a:cubicBezTo>
                  <a:cubicBezTo>
                    <a:pt x="41" y="1112"/>
                    <a:pt x="41" y="1112"/>
                    <a:pt x="41" y="1112"/>
                  </a:cubicBezTo>
                  <a:lnTo>
                    <a:pt x="41" y="997"/>
                  </a:lnTo>
                  <a:close/>
                  <a:moveTo>
                    <a:pt x="41" y="1205"/>
                  </a:moveTo>
                  <a:cubicBezTo>
                    <a:pt x="0" y="1205"/>
                    <a:pt x="0" y="1205"/>
                    <a:pt x="0" y="1205"/>
                  </a:cubicBezTo>
                  <a:cubicBezTo>
                    <a:pt x="0" y="1321"/>
                    <a:pt x="0" y="1321"/>
                    <a:pt x="0" y="1321"/>
                  </a:cubicBezTo>
                  <a:cubicBezTo>
                    <a:pt x="41" y="1321"/>
                    <a:pt x="41" y="1321"/>
                    <a:pt x="41" y="1321"/>
                  </a:cubicBezTo>
                  <a:lnTo>
                    <a:pt x="41" y="1205"/>
                  </a:lnTo>
                  <a:close/>
                  <a:moveTo>
                    <a:pt x="41" y="1412"/>
                  </a:moveTo>
                  <a:cubicBezTo>
                    <a:pt x="0" y="1412"/>
                    <a:pt x="0" y="1412"/>
                    <a:pt x="0" y="1412"/>
                  </a:cubicBezTo>
                  <a:cubicBezTo>
                    <a:pt x="0" y="1468"/>
                    <a:pt x="0" y="1468"/>
                    <a:pt x="0" y="1468"/>
                  </a:cubicBezTo>
                  <a:cubicBezTo>
                    <a:pt x="41" y="1468"/>
                    <a:pt x="41" y="1468"/>
                    <a:pt x="41" y="1468"/>
                  </a:cubicBezTo>
                  <a:lnTo>
                    <a:pt x="41" y="14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233"/>
            <p:cNvSpPr>
              <a:spLocks/>
            </p:cNvSpPr>
            <p:nvPr/>
          </p:nvSpPr>
          <p:spPr bwMode="auto">
            <a:xfrm>
              <a:off x="5414" y="3235"/>
              <a:ext cx="349" cy="696"/>
            </a:xfrm>
            <a:custGeom>
              <a:avLst/>
              <a:gdLst>
                <a:gd name="T0" fmla="*/ 16 w 268"/>
                <a:gd name="T1" fmla="*/ 276 h 536"/>
                <a:gd name="T2" fmla="*/ 268 w 268"/>
                <a:gd name="T3" fmla="*/ 16 h 536"/>
                <a:gd name="T4" fmla="*/ 268 w 268"/>
                <a:gd name="T5" fmla="*/ 0 h 536"/>
                <a:gd name="T6" fmla="*/ 16 w 268"/>
                <a:gd name="T7" fmla="*/ 187 h 536"/>
                <a:gd name="T8" fmla="*/ 0 w 268"/>
                <a:gd name="T9" fmla="*/ 283 h 536"/>
                <a:gd name="T10" fmla="*/ 0 w 268"/>
                <a:gd name="T11" fmla="*/ 536 h 536"/>
                <a:gd name="T12" fmla="*/ 15 w 268"/>
                <a:gd name="T13" fmla="*/ 536 h 536"/>
                <a:gd name="T14" fmla="*/ 15 w 268"/>
                <a:gd name="T15" fmla="*/ 284 h 536"/>
                <a:gd name="T16" fmla="*/ 16 w 268"/>
                <a:gd name="T17" fmla="*/ 27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536">
                  <a:moveTo>
                    <a:pt x="16" y="276"/>
                  </a:moveTo>
                  <a:cubicBezTo>
                    <a:pt x="20" y="133"/>
                    <a:pt x="131" y="16"/>
                    <a:pt x="268" y="16"/>
                  </a:cubicBezTo>
                  <a:cubicBezTo>
                    <a:pt x="268" y="0"/>
                    <a:pt x="268" y="0"/>
                    <a:pt x="268" y="0"/>
                  </a:cubicBezTo>
                  <a:cubicBezTo>
                    <a:pt x="150" y="0"/>
                    <a:pt x="53" y="79"/>
                    <a:pt x="16" y="187"/>
                  </a:cubicBezTo>
                  <a:cubicBezTo>
                    <a:pt x="5" y="217"/>
                    <a:pt x="0" y="249"/>
                    <a:pt x="0" y="283"/>
                  </a:cubicBezTo>
                  <a:cubicBezTo>
                    <a:pt x="0" y="536"/>
                    <a:pt x="0" y="536"/>
                    <a:pt x="0" y="536"/>
                  </a:cubicBezTo>
                  <a:cubicBezTo>
                    <a:pt x="15" y="536"/>
                    <a:pt x="15" y="536"/>
                    <a:pt x="15" y="536"/>
                  </a:cubicBezTo>
                  <a:cubicBezTo>
                    <a:pt x="15" y="536"/>
                    <a:pt x="15" y="347"/>
                    <a:pt x="15" y="284"/>
                  </a:cubicBezTo>
                  <a:cubicBezTo>
                    <a:pt x="15" y="281"/>
                    <a:pt x="16" y="279"/>
                    <a:pt x="16" y="276"/>
                  </a:cubicBez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34"/>
            <p:cNvSpPr>
              <a:spLocks/>
            </p:cNvSpPr>
            <p:nvPr/>
          </p:nvSpPr>
          <p:spPr bwMode="auto">
            <a:xfrm>
              <a:off x="5414" y="2025"/>
              <a:ext cx="349" cy="775"/>
            </a:xfrm>
            <a:custGeom>
              <a:avLst/>
              <a:gdLst>
                <a:gd name="T0" fmla="*/ 16 w 268"/>
                <a:gd name="T1" fmla="*/ 590 h 597"/>
                <a:gd name="T2" fmla="*/ 268 w 268"/>
                <a:gd name="T3" fmla="*/ 542 h 597"/>
                <a:gd name="T4" fmla="*/ 268 w 268"/>
                <a:gd name="T5" fmla="*/ 526 h 597"/>
                <a:gd name="T6" fmla="*/ 16 w 268"/>
                <a:gd name="T7" fmla="*/ 573 h 597"/>
                <a:gd name="T8" fmla="*/ 16 w 268"/>
                <a:gd name="T9" fmla="*/ 574 h 597"/>
                <a:gd name="T10" fmla="*/ 16 w 268"/>
                <a:gd name="T11" fmla="*/ 0 h 597"/>
                <a:gd name="T12" fmla="*/ 0 w 268"/>
                <a:gd name="T13" fmla="*/ 0 h 597"/>
                <a:gd name="T14" fmla="*/ 0 w 268"/>
                <a:gd name="T15" fmla="*/ 597 h 597"/>
                <a:gd name="T16" fmla="*/ 16 w 268"/>
                <a:gd name="T17" fmla="*/ 59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597">
                  <a:moveTo>
                    <a:pt x="16" y="590"/>
                  </a:moveTo>
                  <a:cubicBezTo>
                    <a:pt x="91" y="559"/>
                    <a:pt x="175" y="542"/>
                    <a:pt x="268" y="542"/>
                  </a:cubicBezTo>
                  <a:cubicBezTo>
                    <a:pt x="268" y="526"/>
                    <a:pt x="268" y="526"/>
                    <a:pt x="268" y="526"/>
                  </a:cubicBezTo>
                  <a:cubicBezTo>
                    <a:pt x="176" y="526"/>
                    <a:pt x="92" y="543"/>
                    <a:pt x="16" y="573"/>
                  </a:cubicBezTo>
                  <a:cubicBezTo>
                    <a:pt x="16" y="574"/>
                    <a:pt x="16" y="574"/>
                    <a:pt x="16" y="574"/>
                  </a:cubicBezTo>
                  <a:cubicBezTo>
                    <a:pt x="16" y="0"/>
                    <a:pt x="16" y="0"/>
                    <a:pt x="16" y="0"/>
                  </a:cubicBezTo>
                  <a:cubicBezTo>
                    <a:pt x="0" y="0"/>
                    <a:pt x="0" y="0"/>
                    <a:pt x="0" y="0"/>
                  </a:cubicBezTo>
                  <a:cubicBezTo>
                    <a:pt x="0" y="597"/>
                    <a:pt x="0" y="597"/>
                    <a:pt x="0" y="597"/>
                  </a:cubicBezTo>
                  <a:cubicBezTo>
                    <a:pt x="5" y="595"/>
                    <a:pt x="10" y="592"/>
                    <a:pt x="16" y="590"/>
                  </a:cubicBezTo>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235"/>
            <p:cNvSpPr>
              <a:spLocks noChangeArrowheads="1"/>
            </p:cNvSpPr>
            <p:nvPr/>
          </p:nvSpPr>
          <p:spPr bwMode="auto">
            <a:xfrm>
              <a:off x="4886" y="2025"/>
              <a:ext cx="21" cy="1906"/>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 name="Group 238"/>
          <p:cNvGrpSpPr>
            <a:grpSpLocks noChangeAspect="1"/>
          </p:cNvGrpSpPr>
          <p:nvPr/>
        </p:nvGrpSpPr>
        <p:grpSpPr bwMode="auto">
          <a:xfrm rot="16200000">
            <a:off x="4822296" y="2610425"/>
            <a:ext cx="1169082" cy="1540070"/>
            <a:chOff x="4805" y="1804"/>
            <a:chExt cx="750" cy="988"/>
          </a:xfrm>
          <a:effectLst>
            <a:outerShdw blurRad="203200" dist="101600" dir="8100000" algn="tr" rotWithShape="0">
              <a:prstClr val="black">
                <a:alpha val="40000"/>
              </a:prstClr>
            </a:outerShdw>
          </a:effectLst>
        </p:grpSpPr>
        <p:sp>
          <p:nvSpPr>
            <p:cNvPr id="288" name="Rectangle 239"/>
            <p:cNvSpPr>
              <a:spLocks noChangeArrowheads="1"/>
            </p:cNvSpPr>
            <p:nvPr/>
          </p:nvSpPr>
          <p:spPr bwMode="auto">
            <a:xfrm>
              <a:off x="4866" y="1829"/>
              <a:ext cx="625" cy="938"/>
            </a:xfrm>
            <a:prstGeom prst="rect">
              <a:avLst/>
            </a:prstGeom>
            <a:gradFill>
              <a:gsLst>
                <a:gs pos="99000">
                  <a:schemeClr val="tx1">
                    <a:lumMod val="95000"/>
                    <a:lumOff val="5000"/>
                  </a:schemeClr>
                </a:gs>
                <a:gs pos="0">
                  <a:schemeClr val="tx1">
                    <a:lumMod val="50000"/>
                    <a:lumOff val="50000"/>
                  </a:schemeClr>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40"/>
            <p:cNvSpPr>
              <a:spLocks/>
            </p:cNvSpPr>
            <p:nvPr/>
          </p:nvSpPr>
          <p:spPr bwMode="auto">
            <a:xfrm>
              <a:off x="4866" y="1829"/>
              <a:ext cx="625" cy="938"/>
            </a:xfrm>
            <a:custGeom>
              <a:avLst/>
              <a:gdLst>
                <a:gd name="T0" fmla="*/ 0 w 625"/>
                <a:gd name="T1" fmla="*/ 938 h 938"/>
                <a:gd name="T2" fmla="*/ 0 w 625"/>
                <a:gd name="T3" fmla="*/ 0 h 938"/>
                <a:gd name="T4" fmla="*/ 625 w 625"/>
                <a:gd name="T5" fmla="*/ 0 h 938"/>
                <a:gd name="T6" fmla="*/ 625 w 625"/>
                <a:gd name="T7" fmla="*/ 938 h 938"/>
              </a:gdLst>
              <a:ahLst/>
              <a:cxnLst>
                <a:cxn ang="0">
                  <a:pos x="T0" y="T1"/>
                </a:cxn>
                <a:cxn ang="0">
                  <a:pos x="T2" y="T3"/>
                </a:cxn>
                <a:cxn ang="0">
                  <a:pos x="T4" y="T5"/>
                </a:cxn>
                <a:cxn ang="0">
                  <a:pos x="T6" y="T7"/>
                </a:cxn>
              </a:cxnLst>
              <a:rect l="0" t="0" r="r" b="b"/>
              <a:pathLst>
                <a:path w="625" h="938">
                  <a:moveTo>
                    <a:pt x="0" y="938"/>
                  </a:moveTo>
                  <a:lnTo>
                    <a:pt x="0" y="0"/>
                  </a:lnTo>
                  <a:lnTo>
                    <a:pt x="625" y="0"/>
                  </a:lnTo>
                  <a:lnTo>
                    <a:pt x="625" y="9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241"/>
            <p:cNvSpPr>
              <a:spLocks noChangeArrowheads="1"/>
            </p:cNvSpPr>
            <p:nvPr/>
          </p:nvSpPr>
          <p:spPr bwMode="auto">
            <a:xfrm>
              <a:off x="5140" y="1829"/>
              <a:ext cx="27" cy="9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242"/>
            <p:cNvSpPr>
              <a:spLocks noChangeArrowheads="1"/>
            </p:cNvSpPr>
            <p:nvPr/>
          </p:nvSpPr>
          <p:spPr bwMode="auto">
            <a:xfrm>
              <a:off x="5179" y="1829"/>
              <a:ext cx="29" cy="9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243"/>
            <p:cNvSpPr>
              <a:spLocks noChangeArrowheads="1"/>
            </p:cNvSpPr>
            <p:nvPr/>
          </p:nvSpPr>
          <p:spPr bwMode="auto">
            <a:xfrm>
              <a:off x="4844" y="1804"/>
              <a:ext cx="113" cy="988"/>
            </a:xfrm>
            <a:prstGeom prst="rect">
              <a:avLst/>
            </a:prstGeom>
            <a:gradFill>
              <a:gsLst>
                <a:gs pos="99000">
                  <a:schemeClr val="bg1">
                    <a:lumMod val="50000"/>
                  </a:schemeClr>
                </a:gs>
                <a:gs pos="0">
                  <a:schemeClr val="bg1">
                    <a:lumMod val="95000"/>
                  </a:schemeClr>
                </a:gs>
              </a:gsLst>
              <a:lin ang="5400000" scaled="0"/>
            </a:gradFill>
            <a:ln w="222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44"/>
            <p:cNvSpPr>
              <a:spLocks noChangeArrowheads="1"/>
            </p:cNvSpPr>
            <p:nvPr/>
          </p:nvSpPr>
          <p:spPr bwMode="auto">
            <a:xfrm>
              <a:off x="5403" y="1804"/>
              <a:ext cx="114" cy="988"/>
            </a:xfrm>
            <a:prstGeom prst="rect">
              <a:avLst/>
            </a:prstGeom>
            <a:gradFill>
              <a:gsLst>
                <a:gs pos="99000">
                  <a:schemeClr val="bg1">
                    <a:lumMod val="50000"/>
                  </a:schemeClr>
                </a:gs>
                <a:gs pos="0">
                  <a:schemeClr val="bg1">
                    <a:lumMod val="95000"/>
                  </a:schemeClr>
                </a:gs>
              </a:gsLst>
              <a:lin ang="5400000" scaled="0"/>
            </a:gradFill>
            <a:ln w="222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245"/>
            <p:cNvSpPr>
              <a:spLocks noEditPoints="1"/>
            </p:cNvSpPr>
            <p:nvPr/>
          </p:nvSpPr>
          <p:spPr bwMode="auto">
            <a:xfrm>
              <a:off x="4805" y="1829"/>
              <a:ext cx="750" cy="938"/>
            </a:xfrm>
            <a:custGeom>
              <a:avLst/>
              <a:gdLst>
                <a:gd name="T0" fmla="*/ 39 w 750"/>
                <a:gd name="T1" fmla="*/ 123 h 938"/>
                <a:gd name="T2" fmla="*/ 0 w 750"/>
                <a:gd name="T3" fmla="*/ 123 h 938"/>
                <a:gd name="T4" fmla="*/ 0 w 750"/>
                <a:gd name="T5" fmla="*/ 0 h 938"/>
                <a:gd name="T6" fmla="*/ 39 w 750"/>
                <a:gd name="T7" fmla="*/ 0 h 938"/>
                <a:gd name="T8" fmla="*/ 39 w 750"/>
                <a:gd name="T9" fmla="*/ 123 h 938"/>
                <a:gd name="T10" fmla="*/ 750 w 750"/>
                <a:gd name="T11" fmla="*/ 0 h 938"/>
                <a:gd name="T12" fmla="*/ 712 w 750"/>
                <a:gd name="T13" fmla="*/ 0 h 938"/>
                <a:gd name="T14" fmla="*/ 712 w 750"/>
                <a:gd name="T15" fmla="*/ 123 h 938"/>
                <a:gd name="T16" fmla="*/ 750 w 750"/>
                <a:gd name="T17" fmla="*/ 123 h 938"/>
                <a:gd name="T18" fmla="*/ 750 w 750"/>
                <a:gd name="T19" fmla="*/ 0 h 938"/>
                <a:gd name="T20" fmla="*/ 39 w 750"/>
                <a:gd name="T21" fmla="*/ 813 h 938"/>
                <a:gd name="T22" fmla="*/ 0 w 750"/>
                <a:gd name="T23" fmla="*/ 813 h 938"/>
                <a:gd name="T24" fmla="*/ 0 w 750"/>
                <a:gd name="T25" fmla="*/ 938 h 938"/>
                <a:gd name="T26" fmla="*/ 39 w 750"/>
                <a:gd name="T27" fmla="*/ 938 h 938"/>
                <a:gd name="T28" fmla="*/ 39 w 750"/>
                <a:gd name="T29" fmla="*/ 813 h 938"/>
                <a:gd name="T30" fmla="*/ 750 w 750"/>
                <a:gd name="T31" fmla="*/ 813 h 938"/>
                <a:gd name="T32" fmla="*/ 712 w 750"/>
                <a:gd name="T33" fmla="*/ 813 h 938"/>
                <a:gd name="T34" fmla="*/ 712 w 750"/>
                <a:gd name="T35" fmla="*/ 938 h 938"/>
                <a:gd name="T36" fmla="*/ 750 w 750"/>
                <a:gd name="T37" fmla="*/ 938 h 938"/>
                <a:gd name="T38" fmla="*/ 750 w 750"/>
                <a:gd name="T39" fmla="*/ 813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0" h="938">
                  <a:moveTo>
                    <a:pt x="39" y="123"/>
                  </a:moveTo>
                  <a:lnTo>
                    <a:pt x="0" y="123"/>
                  </a:lnTo>
                  <a:lnTo>
                    <a:pt x="0" y="0"/>
                  </a:lnTo>
                  <a:lnTo>
                    <a:pt x="39" y="0"/>
                  </a:lnTo>
                  <a:lnTo>
                    <a:pt x="39" y="123"/>
                  </a:lnTo>
                  <a:close/>
                  <a:moveTo>
                    <a:pt x="750" y="0"/>
                  </a:moveTo>
                  <a:lnTo>
                    <a:pt x="712" y="0"/>
                  </a:lnTo>
                  <a:lnTo>
                    <a:pt x="712" y="123"/>
                  </a:lnTo>
                  <a:lnTo>
                    <a:pt x="750" y="123"/>
                  </a:lnTo>
                  <a:lnTo>
                    <a:pt x="750" y="0"/>
                  </a:lnTo>
                  <a:close/>
                  <a:moveTo>
                    <a:pt x="39" y="813"/>
                  </a:moveTo>
                  <a:lnTo>
                    <a:pt x="0" y="813"/>
                  </a:lnTo>
                  <a:lnTo>
                    <a:pt x="0" y="938"/>
                  </a:lnTo>
                  <a:lnTo>
                    <a:pt x="39" y="938"/>
                  </a:lnTo>
                  <a:lnTo>
                    <a:pt x="39" y="813"/>
                  </a:lnTo>
                  <a:close/>
                  <a:moveTo>
                    <a:pt x="750" y="813"/>
                  </a:moveTo>
                  <a:lnTo>
                    <a:pt x="712" y="813"/>
                  </a:lnTo>
                  <a:lnTo>
                    <a:pt x="712" y="938"/>
                  </a:lnTo>
                  <a:lnTo>
                    <a:pt x="750" y="938"/>
                  </a:lnTo>
                  <a:lnTo>
                    <a:pt x="750" y="813"/>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43"/>
          <p:cNvGrpSpPr>
            <a:grpSpLocks noChangeAspect="1"/>
          </p:cNvGrpSpPr>
          <p:nvPr/>
        </p:nvGrpSpPr>
        <p:grpSpPr bwMode="auto">
          <a:xfrm rot="16200000">
            <a:off x="311382" y="2332695"/>
            <a:ext cx="1746526" cy="2143938"/>
            <a:chOff x="-223" y="2250"/>
            <a:chExt cx="1169" cy="1435"/>
          </a:xfrm>
        </p:grpSpPr>
        <p:sp>
          <p:nvSpPr>
            <p:cNvPr id="106" name="Freeform 144"/>
            <p:cNvSpPr>
              <a:spLocks/>
            </p:cNvSpPr>
            <p:nvPr/>
          </p:nvSpPr>
          <p:spPr bwMode="auto">
            <a:xfrm>
              <a:off x="-223" y="2250"/>
              <a:ext cx="1169" cy="1435"/>
            </a:xfrm>
            <a:custGeom>
              <a:avLst/>
              <a:gdLst>
                <a:gd name="T0" fmla="*/ 1169 w 1169"/>
                <a:gd name="T1" fmla="*/ 886 h 1435"/>
                <a:gd name="T2" fmla="*/ 585 w 1169"/>
                <a:gd name="T3" fmla="*/ 0 h 1435"/>
                <a:gd name="T4" fmla="*/ 0 w 1169"/>
                <a:gd name="T5" fmla="*/ 888 h 1435"/>
                <a:gd name="T6" fmla="*/ 261 w 1169"/>
                <a:gd name="T7" fmla="*/ 888 h 1435"/>
                <a:gd name="T8" fmla="*/ 261 w 1169"/>
                <a:gd name="T9" fmla="*/ 1435 h 1435"/>
                <a:gd name="T10" fmla="*/ 908 w 1169"/>
                <a:gd name="T11" fmla="*/ 1435 h 1435"/>
                <a:gd name="T12" fmla="*/ 908 w 1169"/>
                <a:gd name="T13" fmla="*/ 886 h 1435"/>
                <a:gd name="T14" fmla="*/ 1169 w 1169"/>
                <a:gd name="T15" fmla="*/ 886 h 1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9" h="1435">
                  <a:moveTo>
                    <a:pt x="1169" y="886"/>
                  </a:moveTo>
                  <a:lnTo>
                    <a:pt x="585" y="0"/>
                  </a:lnTo>
                  <a:lnTo>
                    <a:pt x="0" y="888"/>
                  </a:lnTo>
                  <a:lnTo>
                    <a:pt x="261" y="888"/>
                  </a:lnTo>
                  <a:lnTo>
                    <a:pt x="261" y="1435"/>
                  </a:lnTo>
                  <a:lnTo>
                    <a:pt x="908" y="1435"/>
                  </a:lnTo>
                  <a:lnTo>
                    <a:pt x="908" y="886"/>
                  </a:lnTo>
                  <a:lnTo>
                    <a:pt x="1169" y="88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46"/>
            <p:cNvSpPr>
              <a:spLocks noEditPoints="1"/>
            </p:cNvSpPr>
            <p:nvPr/>
          </p:nvSpPr>
          <p:spPr bwMode="auto">
            <a:xfrm>
              <a:off x="337" y="2786"/>
              <a:ext cx="53" cy="899"/>
            </a:xfrm>
            <a:custGeom>
              <a:avLst/>
              <a:gdLst>
                <a:gd name="T0" fmla="*/ 53 w 53"/>
                <a:gd name="T1" fmla="*/ 550 h 899"/>
                <a:gd name="T2" fmla="*/ 0 w 53"/>
                <a:gd name="T3" fmla="*/ 550 h 899"/>
                <a:gd name="T4" fmla="*/ 0 w 53"/>
                <a:gd name="T5" fmla="*/ 701 h 899"/>
                <a:gd name="T6" fmla="*/ 53 w 53"/>
                <a:gd name="T7" fmla="*/ 701 h 899"/>
                <a:gd name="T8" fmla="*/ 53 w 53"/>
                <a:gd name="T9" fmla="*/ 550 h 899"/>
                <a:gd name="T10" fmla="*/ 53 w 53"/>
                <a:gd name="T11" fmla="*/ 550 h 899"/>
                <a:gd name="T12" fmla="*/ 53 w 53"/>
                <a:gd name="T13" fmla="*/ 275 h 899"/>
                <a:gd name="T14" fmla="*/ 0 w 53"/>
                <a:gd name="T15" fmla="*/ 275 h 899"/>
                <a:gd name="T16" fmla="*/ 0 w 53"/>
                <a:gd name="T17" fmla="*/ 426 h 899"/>
                <a:gd name="T18" fmla="*/ 53 w 53"/>
                <a:gd name="T19" fmla="*/ 426 h 899"/>
                <a:gd name="T20" fmla="*/ 53 w 53"/>
                <a:gd name="T21" fmla="*/ 275 h 899"/>
                <a:gd name="T22" fmla="*/ 53 w 53"/>
                <a:gd name="T23" fmla="*/ 0 h 899"/>
                <a:gd name="T24" fmla="*/ 0 w 53"/>
                <a:gd name="T25" fmla="*/ 0 h 899"/>
                <a:gd name="T26" fmla="*/ 0 w 53"/>
                <a:gd name="T27" fmla="*/ 151 h 899"/>
                <a:gd name="T28" fmla="*/ 53 w 53"/>
                <a:gd name="T29" fmla="*/ 151 h 899"/>
                <a:gd name="T30" fmla="*/ 53 w 53"/>
                <a:gd name="T31" fmla="*/ 0 h 899"/>
                <a:gd name="T32" fmla="*/ 53 w 53"/>
                <a:gd name="T33" fmla="*/ 825 h 899"/>
                <a:gd name="T34" fmla="*/ 0 w 53"/>
                <a:gd name="T35" fmla="*/ 825 h 899"/>
                <a:gd name="T36" fmla="*/ 0 w 53"/>
                <a:gd name="T37" fmla="*/ 899 h 899"/>
                <a:gd name="T38" fmla="*/ 53 w 53"/>
                <a:gd name="T39" fmla="*/ 899 h 899"/>
                <a:gd name="T40" fmla="*/ 53 w 53"/>
                <a:gd name="T41" fmla="*/ 825 h 899"/>
                <a:gd name="T42" fmla="*/ 53 w 53"/>
                <a:gd name="T43" fmla="*/ 825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899">
                  <a:moveTo>
                    <a:pt x="53" y="550"/>
                  </a:moveTo>
                  <a:lnTo>
                    <a:pt x="0" y="550"/>
                  </a:lnTo>
                  <a:lnTo>
                    <a:pt x="0" y="701"/>
                  </a:lnTo>
                  <a:lnTo>
                    <a:pt x="53" y="701"/>
                  </a:lnTo>
                  <a:lnTo>
                    <a:pt x="53" y="550"/>
                  </a:lnTo>
                  <a:lnTo>
                    <a:pt x="53" y="550"/>
                  </a:lnTo>
                  <a:close/>
                  <a:moveTo>
                    <a:pt x="53" y="275"/>
                  </a:moveTo>
                  <a:lnTo>
                    <a:pt x="0" y="275"/>
                  </a:lnTo>
                  <a:lnTo>
                    <a:pt x="0" y="426"/>
                  </a:lnTo>
                  <a:lnTo>
                    <a:pt x="53" y="426"/>
                  </a:lnTo>
                  <a:lnTo>
                    <a:pt x="53" y="275"/>
                  </a:lnTo>
                  <a:close/>
                  <a:moveTo>
                    <a:pt x="53" y="0"/>
                  </a:moveTo>
                  <a:lnTo>
                    <a:pt x="0" y="0"/>
                  </a:lnTo>
                  <a:lnTo>
                    <a:pt x="0" y="151"/>
                  </a:lnTo>
                  <a:lnTo>
                    <a:pt x="53" y="151"/>
                  </a:lnTo>
                  <a:lnTo>
                    <a:pt x="53" y="0"/>
                  </a:lnTo>
                  <a:close/>
                  <a:moveTo>
                    <a:pt x="53" y="825"/>
                  </a:moveTo>
                  <a:lnTo>
                    <a:pt x="0" y="825"/>
                  </a:lnTo>
                  <a:lnTo>
                    <a:pt x="0" y="899"/>
                  </a:lnTo>
                  <a:lnTo>
                    <a:pt x="53" y="899"/>
                  </a:lnTo>
                  <a:lnTo>
                    <a:pt x="53" y="825"/>
                  </a:lnTo>
                  <a:lnTo>
                    <a:pt x="53" y="82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47"/>
            <p:cNvSpPr>
              <a:spLocks/>
            </p:cNvSpPr>
            <p:nvPr/>
          </p:nvSpPr>
          <p:spPr bwMode="auto">
            <a:xfrm>
              <a:off x="-223" y="2250"/>
              <a:ext cx="1169" cy="1435"/>
            </a:xfrm>
            <a:custGeom>
              <a:avLst/>
              <a:gdLst>
                <a:gd name="T0" fmla="*/ 449 w 897"/>
                <a:gd name="T1" fmla="*/ 37 h 1101"/>
                <a:gd name="T2" fmla="*/ 41 w 897"/>
                <a:gd name="T3" fmla="*/ 658 h 1101"/>
                <a:gd name="T4" fmla="*/ 223 w 897"/>
                <a:gd name="T5" fmla="*/ 658 h 1101"/>
                <a:gd name="T6" fmla="*/ 223 w 897"/>
                <a:gd name="T7" fmla="*/ 1101 h 1101"/>
                <a:gd name="T8" fmla="*/ 200 w 897"/>
                <a:gd name="T9" fmla="*/ 1101 h 1101"/>
                <a:gd name="T10" fmla="*/ 200 w 897"/>
                <a:gd name="T11" fmla="*/ 680 h 1101"/>
                <a:gd name="T12" fmla="*/ 0 w 897"/>
                <a:gd name="T13" fmla="*/ 681 h 1101"/>
                <a:gd name="T14" fmla="*/ 448 w 897"/>
                <a:gd name="T15" fmla="*/ 1 h 1101"/>
                <a:gd name="T16" fmla="*/ 449 w 897"/>
                <a:gd name="T17" fmla="*/ 0 h 1101"/>
                <a:gd name="T18" fmla="*/ 897 w 897"/>
                <a:gd name="T19" fmla="*/ 680 h 1101"/>
                <a:gd name="T20" fmla="*/ 697 w 897"/>
                <a:gd name="T21" fmla="*/ 680 h 1101"/>
                <a:gd name="T22" fmla="*/ 697 w 897"/>
                <a:gd name="T23" fmla="*/ 1101 h 1101"/>
                <a:gd name="T24" fmla="*/ 674 w 897"/>
                <a:gd name="T25" fmla="*/ 1101 h 1101"/>
                <a:gd name="T26" fmla="*/ 674 w 897"/>
                <a:gd name="T27" fmla="*/ 658 h 1101"/>
                <a:gd name="T28" fmla="*/ 856 w 897"/>
                <a:gd name="T29" fmla="*/ 658 h 1101"/>
                <a:gd name="T30" fmla="*/ 449 w 897"/>
                <a:gd name="T31" fmla="*/ 36 h 1101"/>
                <a:gd name="T32" fmla="*/ 449 w 897"/>
                <a:gd name="T33" fmla="*/ 37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7" h="1101">
                  <a:moveTo>
                    <a:pt x="449" y="37"/>
                  </a:moveTo>
                  <a:cubicBezTo>
                    <a:pt x="41" y="658"/>
                    <a:pt x="41" y="658"/>
                    <a:pt x="41" y="658"/>
                  </a:cubicBezTo>
                  <a:cubicBezTo>
                    <a:pt x="41" y="658"/>
                    <a:pt x="174" y="658"/>
                    <a:pt x="223" y="658"/>
                  </a:cubicBezTo>
                  <a:cubicBezTo>
                    <a:pt x="223" y="1101"/>
                    <a:pt x="223" y="1101"/>
                    <a:pt x="223" y="1101"/>
                  </a:cubicBezTo>
                  <a:cubicBezTo>
                    <a:pt x="200" y="1101"/>
                    <a:pt x="200" y="1101"/>
                    <a:pt x="200" y="1101"/>
                  </a:cubicBezTo>
                  <a:cubicBezTo>
                    <a:pt x="200" y="680"/>
                    <a:pt x="200" y="680"/>
                    <a:pt x="200" y="680"/>
                  </a:cubicBezTo>
                  <a:cubicBezTo>
                    <a:pt x="0" y="681"/>
                    <a:pt x="0" y="681"/>
                    <a:pt x="0" y="681"/>
                  </a:cubicBezTo>
                  <a:cubicBezTo>
                    <a:pt x="448" y="1"/>
                    <a:pt x="448" y="1"/>
                    <a:pt x="448" y="1"/>
                  </a:cubicBezTo>
                  <a:cubicBezTo>
                    <a:pt x="449" y="0"/>
                    <a:pt x="449" y="0"/>
                    <a:pt x="449" y="0"/>
                  </a:cubicBezTo>
                  <a:cubicBezTo>
                    <a:pt x="897" y="680"/>
                    <a:pt x="897" y="680"/>
                    <a:pt x="897" y="680"/>
                  </a:cubicBezTo>
                  <a:cubicBezTo>
                    <a:pt x="697" y="680"/>
                    <a:pt x="697" y="680"/>
                    <a:pt x="697" y="680"/>
                  </a:cubicBezTo>
                  <a:cubicBezTo>
                    <a:pt x="697" y="1101"/>
                    <a:pt x="697" y="1101"/>
                    <a:pt x="697" y="1101"/>
                  </a:cubicBezTo>
                  <a:cubicBezTo>
                    <a:pt x="674" y="1101"/>
                    <a:pt x="674" y="1101"/>
                    <a:pt x="674" y="1101"/>
                  </a:cubicBezTo>
                  <a:cubicBezTo>
                    <a:pt x="674" y="658"/>
                    <a:pt x="674" y="658"/>
                    <a:pt x="674" y="658"/>
                  </a:cubicBezTo>
                  <a:cubicBezTo>
                    <a:pt x="723" y="658"/>
                    <a:pt x="856" y="658"/>
                    <a:pt x="856" y="658"/>
                  </a:cubicBezTo>
                  <a:cubicBezTo>
                    <a:pt x="449" y="36"/>
                    <a:pt x="449" y="36"/>
                    <a:pt x="449" y="36"/>
                  </a:cubicBezTo>
                  <a:lnTo>
                    <a:pt x="44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48"/>
            <p:cNvSpPr>
              <a:spLocks/>
            </p:cNvSpPr>
            <p:nvPr/>
          </p:nvSpPr>
          <p:spPr bwMode="auto">
            <a:xfrm>
              <a:off x="-133" y="2336"/>
              <a:ext cx="989" cy="1349"/>
            </a:xfrm>
            <a:custGeom>
              <a:avLst/>
              <a:gdLst>
                <a:gd name="T0" fmla="*/ 38 w 989"/>
                <a:gd name="T1" fmla="*/ 733 h 1349"/>
                <a:gd name="T2" fmla="*/ 240 w 989"/>
                <a:gd name="T3" fmla="*/ 733 h 1349"/>
                <a:gd name="T4" fmla="*/ 240 w 989"/>
                <a:gd name="T5" fmla="*/ 1349 h 1349"/>
                <a:gd name="T6" fmla="*/ 219 w 989"/>
                <a:gd name="T7" fmla="*/ 1349 h 1349"/>
                <a:gd name="T8" fmla="*/ 219 w 989"/>
                <a:gd name="T9" fmla="*/ 751 h 1349"/>
                <a:gd name="T10" fmla="*/ 0 w 989"/>
                <a:gd name="T11" fmla="*/ 752 h 1349"/>
                <a:gd name="T12" fmla="*/ 495 w 989"/>
                <a:gd name="T13" fmla="*/ 0 h 1349"/>
                <a:gd name="T14" fmla="*/ 989 w 989"/>
                <a:gd name="T15" fmla="*/ 751 h 1349"/>
                <a:gd name="T16" fmla="*/ 770 w 989"/>
                <a:gd name="T17" fmla="*/ 751 h 1349"/>
                <a:gd name="T18" fmla="*/ 770 w 989"/>
                <a:gd name="T19" fmla="*/ 1349 h 1349"/>
                <a:gd name="T20" fmla="*/ 749 w 989"/>
                <a:gd name="T21" fmla="*/ 1349 h 1349"/>
                <a:gd name="T22" fmla="*/ 749 w 989"/>
                <a:gd name="T23" fmla="*/ 731 h 1349"/>
                <a:gd name="T24" fmla="*/ 951 w 989"/>
                <a:gd name="T25" fmla="*/ 731 h 1349"/>
                <a:gd name="T26" fmla="*/ 495 w 989"/>
                <a:gd name="T27" fmla="*/ 31 h 1349"/>
                <a:gd name="T28" fmla="*/ 38 w 989"/>
                <a:gd name="T29" fmla="*/ 73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9" h="1349">
                  <a:moveTo>
                    <a:pt x="38" y="733"/>
                  </a:moveTo>
                  <a:lnTo>
                    <a:pt x="240" y="733"/>
                  </a:lnTo>
                  <a:lnTo>
                    <a:pt x="240" y="1349"/>
                  </a:lnTo>
                  <a:lnTo>
                    <a:pt x="219" y="1349"/>
                  </a:lnTo>
                  <a:lnTo>
                    <a:pt x="219" y="751"/>
                  </a:lnTo>
                  <a:lnTo>
                    <a:pt x="0" y="752"/>
                  </a:lnTo>
                  <a:lnTo>
                    <a:pt x="495" y="0"/>
                  </a:lnTo>
                  <a:lnTo>
                    <a:pt x="989" y="751"/>
                  </a:lnTo>
                  <a:lnTo>
                    <a:pt x="770" y="751"/>
                  </a:lnTo>
                  <a:lnTo>
                    <a:pt x="770" y="1349"/>
                  </a:lnTo>
                  <a:lnTo>
                    <a:pt x="749" y="1349"/>
                  </a:lnTo>
                  <a:lnTo>
                    <a:pt x="749" y="731"/>
                  </a:lnTo>
                  <a:lnTo>
                    <a:pt x="951" y="731"/>
                  </a:lnTo>
                  <a:lnTo>
                    <a:pt x="495" y="31"/>
                  </a:lnTo>
                  <a:lnTo>
                    <a:pt x="38" y="733"/>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5" name="Group 143"/>
          <p:cNvGrpSpPr>
            <a:grpSpLocks noChangeAspect="1"/>
          </p:cNvGrpSpPr>
          <p:nvPr/>
        </p:nvGrpSpPr>
        <p:grpSpPr bwMode="auto">
          <a:xfrm rot="10800000">
            <a:off x="6672488" y="4277928"/>
            <a:ext cx="1746526" cy="2143938"/>
            <a:chOff x="-223" y="2250"/>
            <a:chExt cx="1169" cy="1435"/>
          </a:xfrm>
        </p:grpSpPr>
        <p:sp>
          <p:nvSpPr>
            <p:cNvPr id="127" name="Freeform 144"/>
            <p:cNvSpPr>
              <a:spLocks/>
            </p:cNvSpPr>
            <p:nvPr/>
          </p:nvSpPr>
          <p:spPr bwMode="auto">
            <a:xfrm>
              <a:off x="-223" y="2250"/>
              <a:ext cx="1169" cy="1435"/>
            </a:xfrm>
            <a:custGeom>
              <a:avLst/>
              <a:gdLst>
                <a:gd name="T0" fmla="*/ 1169 w 1169"/>
                <a:gd name="T1" fmla="*/ 886 h 1435"/>
                <a:gd name="T2" fmla="*/ 585 w 1169"/>
                <a:gd name="T3" fmla="*/ 0 h 1435"/>
                <a:gd name="T4" fmla="*/ 0 w 1169"/>
                <a:gd name="T5" fmla="*/ 888 h 1435"/>
                <a:gd name="T6" fmla="*/ 261 w 1169"/>
                <a:gd name="T7" fmla="*/ 888 h 1435"/>
                <a:gd name="T8" fmla="*/ 261 w 1169"/>
                <a:gd name="T9" fmla="*/ 1435 h 1435"/>
                <a:gd name="T10" fmla="*/ 908 w 1169"/>
                <a:gd name="T11" fmla="*/ 1435 h 1435"/>
                <a:gd name="T12" fmla="*/ 908 w 1169"/>
                <a:gd name="T13" fmla="*/ 886 h 1435"/>
                <a:gd name="T14" fmla="*/ 1169 w 1169"/>
                <a:gd name="T15" fmla="*/ 886 h 1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9" h="1435">
                  <a:moveTo>
                    <a:pt x="1169" y="886"/>
                  </a:moveTo>
                  <a:lnTo>
                    <a:pt x="585" y="0"/>
                  </a:lnTo>
                  <a:lnTo>
                    <a:pt x="0" y="888"/>
                  </a:lnTo>
                  <a:lnTo>
                    <a:pt x="261" y="888"/>
                  </a:lnTo>
                  <a:lnTo>
                    <a:pt x="261" y="1435"/>
                  </a:lnTo>
                  <a:lnTo>
                    <a:pt x="908" y="1435"/>
                  </a:lnTo>
                  <a:lnTo>
                    <a:pt x="908" y="886"/>
                  </a:lnTo>
                  <a:lnTo>
                    <a:pt x="1169" y="88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6"/>
            <p:cNvSpPr>
              <a:spLocks noEditPoints="1"/>
            </p:cNvSpPr>
            <p:nvPr/>
          </p:nvSpPr>
          <p:spPr bwMode="auto">
            <a:xfrm>
              <a:off x="335" y="2786"/>
              <a:ext cx="53" cy="899"/>
            </a:xfrm>
            <a:custGeom>
              <a:avLst/>
              <a:gdLst>
                <a:gd name="T0" fmla="*/ 53 w 53"/>
                <a:gd name="T1" fmla="*/ 550 h 899"/>
                <a:gd name="T2" fmla="*/ 0 w 53"/>
                <a:gd name="T3" fmla="*/ 550 h 899"/>
                <a:gd name="T4" fmla="*/ 0 w 53"/>
                <a:gd name="T5" fmla="*/ 701 h 899"/>
                <a:gd name="T6" fmla="*/ 53 w 53"/>
                <a:gd name="T7" fmla="*/ 701 h 899"/>
                <a:gd name="T8" fmla="*/ 53 w 53"/>
                <a:gd name="T9" fmla="*/ 550 h 899"/>
                <a:gd name="T10" fmla="*/ 53 w 53"/>
                <a:gd name="T11" fmla="*/ 550 h 899"/>
                <a:gd name="T12" fmla="*/ 53 w 53"/>
                <a:gd name="T13" fmla="*/ 275 h 899"/>
                <a:gd name="T14" fmla="*/ 0 w 53"/>
                <a:gd name="T15" fmla="*/ 275 h 899"/>
                <a:gd name="T16" fmla="*/ 0 w 53"/>
                <a:gd name="T17" fmla="*/ 426 h 899"/>
                <a:gd name="T18" fmla="*/ 53 w 53"/>
                <a:gd name="T19" fmla="*/ 426 h 899"/>
                <a:gd name="T20" fmla="*/ 53 w 53"/>
                <a:gd name="T21" fmla="*/ 275 h 899"/>
                <a:gd name="T22" fmla="*/ 53 w 53"/>
                <a:gd name="T23" fmla="*/ 0 h 899"/>
                <a:gd name="T24" fmla="*/ 0 w 53"/>
                <a:gd name="T25" fmla="*/ 0 h 899"/>
                <a:gd name="T26" fmla="*/ 0 w 53"/>
                <a:gd name="T27" fmla="*/ 151 h 899"/>
                <a:gd name="T28" fmla="*/ 53 w 53"/>
                <a:gd name="T29" fmla="*/ 151 h 899"/>
                <a:gd name="T30" fmla="*/ 53 w 53"/>
                <a:gd name="T31" fmla="*/ 0 h 899"/>
                <a:gd name="T32" fmla="*/ 53 w 53"/>
                <a:gd name="T33" fmla="*/ 825 h 899"/>
                <a:gd name="T34" fmla="*/ 0 w 53"/>
                <a:gd name="T35" fmla="*/ 825 h 899"/>
                <a:gd name="T36" fmla="*/ 0 w 53"/>
                <a:gd name="T37" fmla="*/ 899 h 899"/>
                <a:gd name="T38" fmla="*/ 53 w 53"/>
                <a:gd name="T39" fmla="*/ 899 h 899"/>
                <a:gd name="T40" fmla="*/ 53 w 53"/>
                <a:gd name="T41" fmla="*/ 825 h 899"/>
                <a:gd name="T42" fmla="*/ 53 w 53"/>
                <a:gd name="T43" fmla="*/ 825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899">
                  <a:moveTo>
                    <a:pt x="53" y="550"/>
                  </a:moveTo>
                  <a:lnTo>
                    <a:pt x="0" y="550"/>
                  </a:lnTo>
                  <a:lnTo>
                    <a:pt x="0" y="701"/>
                  </a:lnTo>
                  <a:lnTo>
                    <a:pt x="53" y="701"/>
                  </a:lnTo>
                  <a:lnTo>
                    <a:pt x="53" y="550"/>
                  </a:lnTo>
                  <a:lnTo>
                    <a:pt x="53" y="550"/>
                  </a:lnTo>
                  <a:close/>
                  <a:moveTo>
                    <a:pt x="53" y="275"/>
                  </a:moveTo>
                  <a:lnTo>
                    <a:pt x="0" y="275"/>
                  </a:lnTo>
                  <a:lnTo>
                    <a:pt x="0" y="426"/>
                  </a:lnTo>
                  <a:lnTo>
                    <a:pt x="53" y="426"/>
                  </a:lnTo>
                  <a:lnTo>
                    <a:pt x="53" y="275"/>
                  </a:lnTo>
                  <a:close/>
                  <a:moveTo>
                    <a:pt x="53" y="0"/>
                  </a:moveTo>
                  <a:lnTo>
                    <a:pt x="0" y="0"/>
                  </a:lnTo>
                  <a:lnTo>
                    <a:pt x="0" y="151"/>
                  </a:lnTo>
                  <a:lnTo>
                    <a:pt x="53" y="151"/>
                  </a:lnTo>
                  <a:lnTo>
                    <a:pt x="53" y="0"/>
                  </a:lnTo>
                  <a:close/>
                  <a:moveTo>
                    <a:pt x="53" y="825"/>
                  </a:moveTo>
                  <a:lnTo>
                    <a:pt x="0" y="825"/>
                  </a:lnTo>
                  <a:lnTo>
                    <a:pt x="0" y="899"/>
                  </a:lnTo>
                  <a:lnTo>
                    <a:pt x="53" y="899"/>
                  </a:lnTo>
                  <a:lnTo>
                    <a:pt x="53" y="825"/>
                  </a:lnTo>
                  <a:lnTo>
                    <a:pt x="53" y="82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47"/>
            <p:cNvSpPr>
              <a:spLocks/>
            </p:cNvSpPr>
            <p:nvPr/>
          </p:nvSpPr>
          <p:spPr bwMode="auto">
            <a:xfrm>
              <a:off x="-223" y="2250"/>
              <a:ext cx="1169" cy="1435"/>
            </a:xfrm>
            <a:custGeom>
              <a:avLst/>
              <a:gdLst>
                <a:gd name="T0" fmla="*/ 449 w 897"/>
                <a:gd name="T1" fmla="*/ 37 h 1101"/>
                <a:gd name="T2" fmla="*/ 41 w 897"/>
                <a:gd name="T3" fmla="*/ 658 h 1101"/>
                <a:gd name="T4" fmla="*/ 223 w 897"/>
                <a:gd name="T5" fmla="*/ 658 h 1101"/>
                <a:gd name="T6" fmla="*/ 223 w 897"/>
                <a:gd name="T7" fmla="*/ 1101 h 1101"/>
                <a:gd name="T8" fmla="*/ 200 w 897"/>
                <a:gd name="T9" fmla="*/ 1101 h 1101"/>
                <a:gd name="T10" fmla="*/ 200 w 897"/>
                <a:gd name="T11" fmla="*/ 680 h 1101"/>
                <a:gd name="T12" fmla="*/ 0 w 897"/>
                <a:gd name="T13" fmla="*/ 681 h 1101"/>
                <a:gd name="T14" fmla="*/ 448 w 897"/>
                <a:gd name="T15" fmla="*/ 1 h 1101"/>
                <a:gd name="T16" fmla="*/ 449 w 897"/>
                <a:gd name="T17" fmla="*/ 0 h 1101"/>
                <a:gd name="T18" fmla="*/ 897 w 897"/>
                <a:gd name="T19" fmla="*/ 680 h 1101"/>
                <a:gd name="T20" fmla="*/ 697 w 897"/>
                <a:gd name="T21" fmla="*/ 680 h 1101"/>
                <a:gd name="T22" fmla="*/ 697 w 897"/>
                <a:gd name="T23" fmla="*/ 1101 h 1101"/>
                <a:gd name="T24" fmla="*/ 674 w 897"/>
                <a:gd name="T25" fmla="*/ 1101 h 1101"/>
                <a:gd name="T26" fmla="*/ 674 w 897"/>
                <a:gd name="T27" fmla="*/ 658 h 1101"/>
                <a:gd name="T28" fmla="*/ 856 w 897"/>
                <a:gd name="T29" fmla="*/ 658 h 1101"/>
                <a:gd name="T30" fmla="*/ 449 w 897"/>
                <a:gd name="T31" fmla="*/ 36 h 1101"/>
                <a:gd name="T32" fmla="*/ 449 w 897"/>
                <a:gd name="T33" fmla="*/ 37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7" h="1101">
                  <a:moveTo>
                    <a:pt x="449" y="37"/>
                  </a:moveTo>
                  <a:cubicBezTo>
                    <a:pt x="41" y="658"/>
                    <a:pt x="41" y="658"/>
                    <a:pt x="41" y="658"/>
                  </a:cubicBezTo>
                  <a:cubicBezTo>
                    <a:pt x="41" y="658"/>
                    <a:pt x="174" y="658"/>
                    <a:pt x="223" y="658"/>
                  </a:cubicBezTo>
                  <a:cubicBezTo>
                    <a:pt x="223" y="1101"/>
                    <a:pt x="223" y="1101"/>
                    <a:pt x="223" y="1101"/>
                  </a:cubicBezTo>
                  <a:cubicBezTo>
                    <a:pt x="200" y="1101"/>
                    <a:pt x="200" y="1101"/>
                    <a:pt x="200" y="1101"/>
                  </a:cubicBezTo>
                  <a:cubicBezTo>
                    <a:pt x="200" y="680"/>
                    <a:pt x="200" y="680"/>
                    <a:pt x="200" y="680"/>
                  </a:cubicBezTo>
                  <a:cubicBezTo>
                    <a:pt x="0" y="681"/>
                    <a:pt x="0" y="681"/>
                    <a:pt x="0" y="681"/>
                  </a:cubicBezTo>
                  <a:cubicBezTo>
                    <a:pt x="448" y="1"/>
                    <a:pt x="448" y="1"/>
                    <a:pt x="448" y="1"/>
                  </a:cubicBezTo>
                  <a:cubicBezTo>
                    <a:pt x="449" y="0"/>
                    <a:pt x="449" y="0"/>
                    <a:pt x="449" y="0"/>
                  </a:cubicBezTo>
                  <a:cubicBezTo>
                    <a:pt x="897" y="680"/>
                    <a:pt x="897" y="680"/>
                    <a:pt x="897" y="680"/>
                  </a:cubicBezTo>
                  <a:cubicBezTo>
                    <a:pt x="697" y="680"/>
                    <a:pt x="697" y="680"/>
                    <a:pt x="697" y="680"/>
                  </a:cubicBezTo>
                  <a:cubicBezTo>
                    <a:pt x="697" y="1101"/>
                    <a:pt x="697" y="1101"/>
                    <a:pt x="697" y="1101"/>
                  </a:cubicBezTo>
                  <a:cubicBezTo>
                    <a:pt x="674" y="1101"/>
                    <a:pt x="674" y="1101"/>
                    <a:pt x="674" y="1101"/>
                  </a:cubicBezTo>
                  <a:cubicBezTo>
                    <a:pt x="674" y="658"/>
                    <a:pt x="674" y="658"/>
                    <a:pt x="674" y="658"/>
                  </a:cubicBezTo>
                  <a:cubicBezTo>
                    <a:pt x="723" y="658"/>
                    <a:pt x="856" y="658"/>
                    <a:pt x="856" y="658"/>
                  </a:cubicBezTo>
                  <a:cubicBezTo>
                    <a:pt x="449" y="36"/>
                    <a:pt x="449" y="36"/>
                    <a:pt x="449" y="36"/>
                  </a:cubicBezTo>
                  <a:lnTo>
                    <a:pt x="44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48"/>
            <p:cNvSpPr>
              <a:spLocks/>
            </p:cNvSpPr>
            <p:nvPr/>
          </p:nvSpPr>
          <p:spPr bwMode="auto">
            <a:xfrm>
              <a:off x="-133" y="2336"/>
              <a:ext cx="989" cy="1349"/>
            </a:xfrm>
            <a:custGeom>
              <a:avLst/>
              <a:gdLst>
                <a:gd name="T0" fmla="*/ 38 w 989"/>
                <a:gd name="T1" fmla="*/ 733 h 1349"/>
                <a:gd name="T2" fmla="*/ 240 w 989"/>
                <a:gd name="T3" fmla="*/ 733 h 1349"/>
                <a:gd name="T4" fmla="*/ 240 w 989"/>
                <a:gd name="T5" fmla="*/ 1349 h 1349"/>
                <a:gd name="T6" fmla="*/ 219 w 989"/>
                <a:gd name="T7" fmla="*/ 1349 h 1349"/>
                <a:gd name="T8" fmla="*/ 219 w 989"/>
                <a:gd name="T9" fmla="*/ 751 h 1349"/>
                <a:gd name="T10" fmla="*/ 0 w 989"/>
                <a:gd name="T11" fmla="*/ 752 h 1349"/>
                <a:gd name="T12" fmla="*/ 495 w 989"/>
                <a:gd name="T13" fmla="*/ 0 h 1349"/>
                <a:gd name="T14" fmla="*/ 989 w 989"/>
                <a:gd name="T15" fmla="*/ 751 h 1349"/>
                <a:gd name="T16" fmla="*/ 770 w 989"/>
                <a:gd name="T17" fmla="*/ 751 h 1349"/>
                <a:gd name="T18" fmla="*/ 770 w 989"/>
                <a:gd name="T19" fmla="*/ 1349 h 1349"/>
                <a:gd name="T20" fmla="*/ 749 w 989"/>
                <a:gd name="T21" fmla="*/ 1349 h 1349"/>
                <a:gd name="T22" fmla="*/ 749 w 989"/>
                <a:gd name="T23" fmla="*/ 731 h 1349"/>
                <a:gd name="T24" fmla="*/ 951 w 989"/>
                <a:gd name="T25" fmla="*/ 731 h 1349"/>
                <a:gd name="T26" fmla="*/ 495 w 989"/>
                <a:gd name="T27" fmla="*/ 31 h 1349"/>
                <a:gd name="T28" fmla="*/ 38 w 989"/>
                <a:gd name="T29" fmla="*/ 73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9" h="1349">
                  <a:moveTo>
                    <a:pt x="38" y="733"/>
                  </a:moveTo>
                  <a:lnTo>
                    <a:pt x="240" y="733"/>
                  </a:lnTo>
                  <a:lnTo>
                    <a:pt x="240" y="1349"/>
                  </a:lnTo>
                  <a:lnTo>
                    <a:pt x="219" y="1349"/>
                  </a:lnTo>
                  <a:lnTo>
                    <a:pt x="219" y="751"/>
                  </a:lnTo>
                  <a:lnTo>
                    <a:pt x="0" y="752"/>
                  </a:lnTo>
                  <a:lnTo>
                    <a:pt x="495" y="0"/>
                  </a:lnTo>
                  <a:lnTo>
                    <a:pt x="989" y="751"/>
                  </a:lnTo>
                  <a:lnTo>
                    <a:pt x="770" y="751"/>
                  </a:lnTo>
                  <a:lnTo>
                    <a:pt x="770" y="1349"/>
                  </a:lnTo>
                  <a:lnTo>
                    <a:pt x="749" y="1349"/>
                  </a:lnTo>
                  <a:lnTo>
                    <a:pt x="749" y="731"/>
                  </a:lnTo>
                  <a:lnTo>
                    <a:pt x="951" y="731"/>
                  </a:lnTo>
                  <a:lnTo>
                    <a:pt x="495" y="31"/>
                  </a:lnTo>
                  <a:lnTo>
                    <a:pt x="38" y="733"/>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1" name="Group 125"/>
          <p:cNvGrpSpPr>
            <a:grpSpLocks noChangeAspect="1"/>
          </p:cNvGrpSpPr>
          <p:nvPr/>
        </p:nvGrpSpPr>
        <p:grpSpPr bwMode="auto">
          <a:xfrm rot="5400000">
            <a:off x="9199081" y="2671152"/>
            <a:ext cx="966360" cy="1423766"/>
            <a:chOff x="5968" y="797"/>
            <a:chExt cx="1181" cy="1740"/>
          </a:xfrm>
        </p:grpSpPr>
        <p:sp>
          <p:nvSpPr>
            <p:cNvPr id="193" name="Rectangle 126"/>
            <p:cNvSpPr>
              <a:spLocks noChangeArrowheads="1"/>
            </p:cNvSpPr>
            <p:nvPr/>
          </p:nvSpPr>
          <p:spPr bwMode="auto">
            <a:xfrm>
              <a:off x="5968" y="797"/>
              <a:ext cx="1181" cy="174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27"/>
            <p:cNvSpPr>
              <a:spLocks/>
            </p:cNvSpPr>
            <p:nvPr/>
          </p:nvSpPr>
          <p:spPr bwMode="auto">
            <a:xfrm>
              <a:off x="5968" y="797"/>
              <a:ext cx="55" cy="1740"/>
            </a:xfrm>
            <a:custGeom>
              <a:avLst/>
              <a:gdLst>
                <a:gd name="T0" fmla="*/ 0 w 23"/>
                <a:gd name="T1" fmla="*/ 0 h 734"/>
                <a:gd name="T2" fmla="*/ 23 w 23"/>
                <a:gd name="T3" fmla="*/ 0 h 734"/>
                <a:gd name="T4" fmla="*/ 23 w 23"/>
                <a:gd name="T5" fmla="*/ 23 h 734"/>
                <a:gd name="T6" fmla="*/ 23 w 23"/>
                <a:gd name="T7" fmla="*/ 734 h 734"/>
                <a:gd name="T8" fmla="*/ 0 w 23"/>
                <a:gd name="T9" fmla="*/ 734 h 734"/>
                <a:gd name="T10" fmla="*/ 0 w 23"/>
                <a:gd name="T11" fmla="*/ 0 h 734"/>
              </a:gdLst>
              <a:ahLst/>
              <a:cxnLst>
                <a:cxn ang="0">
                  <a:pos x="T0" y="T1"/>
                </a:cxn>
                <a:cxn ang="0">
                  <a:pos x="T2" y="T3"/>
                </a:cxn>
                <a:cxn ang="0">
                  <a:pos x="T4" y="T5"/>
                </a:cxn>
                <a:cxn ang="0">
                  <a:pos x="T6" y="T7"/>
                </a:cxn>
                <a:cxn ang="0">
                  <a:pos x="T8" y="T9"/>
                </a:cxn>
                <a:cxn ang="0">
                  <a:pos x="T10" y="T11"/>
                </a:cxn>
              </a:cxnLst>
              <a:rect l="0" t="0" r="r" b="b"/>
              <a:pathLst>
                <a:path w="23" h="734">
                  <a:moveTo>
                    <a:pt x="0" y="0"/>
                  </a:moveTo>
                  <a:cubicBezTo>
                    <a:pt x="0" y="0"/>
                    <a:pt x="17" y="0"/>
                    <a:pt x="23" y="0"/>
                  </a:cubicBezTo>
                  <a:cubicBezTo>
                    <a:pt x="23" y="6"/>
                    <a:pt x="23" y="10"/>
                    <a:pt x="23" y="23"/>
                  </a:cubicBezTo>
                  <a:cubicBezTo>
                    <a:pt x="23" y="734"/>
                    <a:pt x="23" y="734"/>
                    <a:pt x="23" y="734"/>
                  </a:cubicBezTo>
                  <a:cubicBezTo>
                    <a:pt x="0" y="734"/>
                    <a:pt x="0" y="734"/>
                    <a:pt x="0" y="73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28"/>
            <p:cNvSpPr>
              <a:spLocks/>
            </p:cNvSpPr>
            <p:nvPr/>
          </p:nvSpPr>
          <p:spPr bwMode="auto">
            <a:xfrm>
              <a:off x="7094" y="797"/>
              <a:ext cx="55" cy="1740"/>
            </a:xfrm>
            <a:custGeom>
              <a:avLst/>
              <a:gdLst>
                <a:gd name="T0" fmla="*/ 23 w 23"/>
                <a:gd name="T1" fmla="*/ 711 h 734"/>
                <a:gd name="T2" fmla="*/ 23 w 23"/>
                <a:gd name="T3" fmla="*/ 0 h 734"/>
                <a:gd name="T4" fmla="*/ 0 w 23"/>
                <a:gd name="T5" fmla="*/ 0 h 734"/>
                <a:gd name="T6" fmla="*/ 0 w 23"/>
                <a:gd name="T7" fmla="*/ 23 h 734"/>
                <a:gd name="T8" fmla="*/ 0 w 23"/>
                <a:gd name="T9" fmla="*/ 711 h 734"/>
                <a:gd name="T10" fmla="*/ 0 w 23"/>
                <a:gd name="T11" fmla="*/ 734 h 734"/>
                <a:gd name="T12" fmla="*/ 23 w 23"/>
                <a:gd name="T13" fmla="*/ 734 h 734"/>
              </a:gdLst>
              <a:ahLst/>
              <a:cxnLst>
                <a:cxn ang="0">
                  <a:pos x="T0" y="T1"/>
                </a:cxn>
                <a:cxn ang="0">
                  <a:pos x="T2" y="T3"/>
                </a:cxn>
                <a:cxn ang="0">
                  <a:pos x="T4" y="T5"/>
                </a:cxn>
                <a:cxn ang="0">
                  <a:pos x="T6" y="T7"/>
                </a:cxn>
                <a:cxn ang="0">
                  <a:pos x="T8" y="T9"/>
                </a:cxn>
                <a:cxn ang="0">
                  <a:pos x="T10" y="T11"/>
                </a:cxn>
                <a:cxn ang="0">
                  <a:pos x="T12" y="T13"/>
                </a:cxn>
              </a:cxnLst>
              <a:rect l="0" t="0" r="r" b="b"/>
              <a:pathLst>
                <a:path w="23" h="734">
                  <a:moveTo>
                    <a:pt x="23" y="711"/>
                  </a:moveTo>
                  <a:cubicBezTo>
                    <a:pt x="23" y="0"/>
                    <a:pt x="23" y="0"/>
                    <a:pt x="23" y="0"/>
                  </a:cubicBezTo>
                  <a:cubicBezTo>
                    <a:pt x="0" y="0"/>
                    <a:pt x="0" y="0"/>
                    <a:pt x="0" y="0"/>
                  </a:cubicBezTo>
                  <a:cubicBezTo>
                    <a:pt x="0" y="8"/>
                    <a:pt x="0" y="23"/>
                    <a:pt x="0" y="23"/>
                  </a:cubicBezTo>
                  <a:cubicBezTo>
                    <a:pt x="0" y="711"/>
                    <a:pt x="0" y="711"/>
                    <a:pt x="0" y="711"/>
                  </a:cubicBezTo>
                  <a:cubicBezTo>
                    <a:pt x="0" y="734"/>
                    <a:pt x="0" y="734"/>
                    <a:pt x="0" y="734"/>
                  </a:cubicBezTo>
                  <a:cubicBezTo>
                    <a:pt x="23" y="734"/>
                    <a:pt x="23" y="734"/>
                    <a:pt x="23" y="7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29"/>
            <p:cNvSpPr>
              <a:spLocks noEditPoints="1"/>
            </p:cNvSpPr>
            <p:nvPr/>
          </p:nvSpPr>
          <p:spPr bwMode="auto">
            <a:xfrm>
              <a:off x="6503" y="797"/>
              <a:ext cx="97" cy="1740"/>
            </a:xfrm>
            <a:custGeom>
              <a:avLst/>
              <a:gdLst>
                <a:gd name="T0" fmla="*/ 97 w 97"/>
                <a:gd name="T1" fmla="*/ 139 h 1740"/>
                <a:gd name="T2" fmla="*/ 0 w 97"/>
                <a:gd name="T3" fmla="*/ 139 h 1740"/>
                <a:gd name="T4" fmla="*/ 0 w 97"/>
                <a:gd name="T5" fmla="*/ 0 h 1740"/>
                <a:gd name="T6" fmla="*/ 97 w 97"/>
                <a:gd name="T7" fmla="*/ 0 h 1740"/>
                <a:gd name="T8" fmla="*/ 97 w 97"/>
                <a:gd name="T9" fmla="*/ 139 h 1740"/>
                <a:gd name="T10" fmla="*/ 97 w 97"/>
                <a:gd name="T11" fmla="*/ 443 h 1740"/>
                <a:gd name="T12" fmla="*/ 0 w 97"/>
                <a:gd name="T13" fmla="*/ 443 h 1740"/>
                <a:gd name="T14" fmla="*/ 0 w 97"/>
                <a:gd name="T15" fmla="*/ 716 h 1740"/>
                <a:gd name="T16" fmla="*/ 97 w 97"/>
                <a:gd name="T17" fmla="*/ 716 h 1740"/>
                <a:gd name="T18" fmla="*/ 97 w 97"/>
                <a:gd name="T19" fmla="*/ 443 h 1740"/>
                <a:gd name="T20" fmla="*/ 97 w 97"/>
                <a:gd name="T21" fmla="*/ 1019 h 1740"/>
                <a:gd name="T22" fmla="*/ 0 w 97"/>
                <a:gd name="T23" fmla="*/ 1019 h 1740"/>
                <a:gd name="T24" fmla="*/ 0 w 97"/>
                <a:gd name="T25" fmla="*/ 1294 h 1740"/>
                <a:gd name="T26" fmla="*/ 97 w 97"/>
                <a:gd name="T27" fmla="*/ 1294 h 1740"/>
                <a:gd name="T28" fmla="*/ 97 w 97"/>
                <a:gd name="T29" fmla="*/ 1019 h 1740"/>
                <a:gd name="T30" fmla="*/ 97 w 97"/>
                <a:gd name="T31" fmla="*/ 1603 h 1740"/>
                <a:gd name="T32" fmla="*/ 0 w 97"/>
                <a:gd name="T33" fmla="*/ 1603 h 1740"/>
                <a:gd name="T34" fmla="*/ 0 w 97"/>
                <a:gd name="T35" fmla="*/ 1740 h 1740"/>
                <a:gd name="T36" fmla="*/ 97 w 97"/>
                <a:gd name="T37" fmla="*/ 1740 h 1740"/>
                <a:gd name="T38" fmla="*/ 97 w 97"/>
                <a:gd name="T39" fmla="*/ 1603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740">
                  <a:moveTo>
                    <a:pt x="97" y="139"/>
                  </a:moveTo>
                  <a:lnTo>
                    <a:pt x="0" y="139"/>
                  </a:lnTo>
                  <a:lnTo>
                    <a:pt x="0" y="0"/>
                  </a:lnTo>
                  <a:lnTo>
                    <a:pt x="97" y="0"/>
                  </a:lnTo>
                  <a:lnTo>
                    <a:pt x="97" y="139"/>
                  </a:lnTo>
                  <a:close/>
                  <a:moveTo>
                    <a:pt x="97" y="443"/>
                  </a:moveTo>
                  <a:lnTo>
                    <a:pt x="0" y="443"/>
                  </a:lnTo>
                  <a:lnTo>
                    <a:pt x="0" y="716"/>
                  </a:lnTo>
                  <a:lnTo>
                    <a:pt x="97" y="716"/>
                  </a:lnTo>
                  <a:lnTo>
                    <a:pt x="97" y="443"/>
                  </a:lnTo>
                  <a:close/>
                  <a:moveTo>
                    <a:pt x="97" y="1019"/>
                  </a:moveTo>
                  <a:lnTo>
                    <a:pt x="0" y="1019"/>
                  </a:lnTo>
                  <a:lnTo>
                    <a:pt x="0" y="1294"/>
                  </a:lnTo>
                  <a:lnTo>
                    <a:pt x="97" y="1294"/>
                  </a:lnTo>
                  <a:lnTo>
                    <a:pt x="97" y="1019"/>
                  </a:lnTo>
                  <a:close/>
                  <a:moveTo>
                    <a:pt x="97" y="1603"/>
                  </a:moveTo>
                  <a:lnTo>
                    <a:pt x="0" y="1603"/>
                  </a:lnTo>
                  <a:lnTo>
                    <a:pt x="0" y="1740"/>
                  </a:lnTo>
                  <a:lnTo>
                    <a:pt x="97" y="1740"/>
                  </a:lnTo>
                  <a:lnTo>
                    <a:pt x="97" y="160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30"/>
            <p:cNvSpPr>
              <a:spLocks/>
            </p:cNvSpPr>
            <p:nvPr/>
          </p:nvSpPr>
          <p:spPr bwMode="auto">
            <a:xfrm>
              <a:off x="7020" y="797"/>
              <a:ext cx="38" cy="1740"/>
            </a:xfrm>
            <a:custGeom>
              <a:avLst/>
              <a:gdLst>
                <a:gd name="T0" fmla="*/ 38 w 38"/>
                <a:gd name="T1" fmla="*/ 1740 h 1740"/>
                <a:gd name="T2" fmla="*/ 0 w 38"/>
                <a:gd name="T3" fmla="*/ 1740 h 1740"/>
                <a:gd name="T4" fmla="*/ 0 w 38"/>
                <a:gd name="T5" fmla="*/ 0 h 1740"/>
                <a:gd name="T6" fmla="*/ 38 w 38"/>
                <a:gd name="T7" fmla="*/ 0 h 1740"/>
                <a:gd name="T8" fmla="*/ 38 w 38"/>
                <a:gd name="T9" fmla="*/ 1702 h 1740"/>
                <a:gd name="T10" fmla="*/ 38 w 38"/>
                <a:gd name="T11" fmla="*/ 1740 h 1740"/>
              </a:gdLst>
              <a:ahLst/>
              <a:cxnLst>
                <a:cxn ang="0">
                  <a:pos x="T0" y="T1"/>
                </a:cxn>
                <a:cxn ang="0">
                  <a:pos x="T2" y="T3"/>
                </a:cxn>
                <a:cxn ang="0">
                  <a:pos x="T4" y="T5"/>
                </a:cxn>
                <a:cxn ang="0">
                  <a:pos x="T6" y="T7"/>
                </a:cxn>
                <a:cxn ang="0">
                  <a:pos x="T8" y="T9"/>
                </a:cxn>
                <a:cxn ang="0">
                  <a:pos x="T10" y="T11"/>
                </a:cxn>
              </a:cxnLst>
              <a:rect l="0" t="0" r="r" b="b"/>
              <a:pathLst>
                <a:path w="38" h="1740">
                  <a:moveTo>
                    <a:pt x="38" y="1740"/>
                  </a:moveTo>
                  <a:lnTo>
                    <a:pt x="0" y="1740"/>
                  </a:lnTo>
                  <a:lnTo>
                    <a:pt x="0" y="0"/>
                  </a:lnTo>
                  <a:lnTo>
                    <a:pt x="38" y="0"/>
                  </a:lnTo>
                  <a:lnTo>
                    <a:pt x="38" y="1702"/>
                  </a:lnTo>
                  <a:lnTo>
                    <a:pt x="38" y="174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31"/>
            <p:cNvSpPr>
              <a:spLocks/>
            </p:cNvSpPr>
            <p:nvPr/>
          </p:nvSpPr>
          <p:spPr bwMode="auto">
            <a:xfrm>
              <a:off x="7023" y="797"/>
              <a:ext cx="38" cy="1740"/>
            </a:xfrm>
            <a:custGeom>
              <a:avLst/>
              <a:gdLst>
                <a:gd name="T0" fmla="*/ 38 w 38"/>
                <a:gd name="T1" fmla="*/ 1740 h 1740"/>
                <a:gd name="T2" fmla="*/ 0 w 38"/>
                <a:gd name="T3" fmla="*/ 1740 h 1740"/>
                <a:gd name="T4" fmla="*/ 0 w 38"/>
                <a:gd name="T5" fmla="*/ 0 h 1740"/>
                <a:gd name="T6" fmla="*/ 38 w 38"/>
                <a:gd name="T7" fmla="*/ 0 h 1740"/>
                <a:gd name="T8" fmla="*/ 38 w 38"/>
                <a:gd name="T9" fmla="*/ 1702 h 1740"/>
              </a:gdLst>
              <a:ahLst/>
              <a:cxnLst>
                <a:cxn ang="0">
                  <a:pos x="T0" y="T1"/>
                </a:cxn>
                <a:cxn ang="0">
                  <a:pos x="T2" y="T3"/>
                </a:cxn>
                <a:cxn ang="0">
                  <a:pos x="T4" y="T5"/>
                </a:cxn>
                <a:cxn ang="0">
                  <a:pos x="T6" y="T7"/>
                </a:cxn>
                <a:cxn ang="0">
                  <a:pos x="T8" y="T9"/>
                </a:cxn>
              </a:cxnLst>
              <a:rect l="0" t="0" r="r" b="b"/>
              <a:pathLst>
                <a:path w="38" h="1740">
                  <a:moveTo>
                    <a:pt x="38" y="1740"/>
                  </a:moveTo>
                  <a:lnTo>
                    <a:pt x="0" y="1740"/>
                  </a:lnTo>
                  <a:lnTo>
                    <a:pt x="0" y="0"/>
                  </a:lnTo>
                  <a:lnTo>
                    <a:pt x="38" y="0"/>
                  </a:lnTo>
                  <a:lnTo>
                    <a:pt x="38" y="17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32"/>
            <p:cNvSpPr>
              <a:spLocks noChangeArrowheads="1"/>
            </p:cNvSpPr>
            <p:nvPr/>
          </p:nvSpPr>
          <p:spPr bwMode="auto">
            <a:xfrm>
              <a:off x="6054" y="797"/>
              <a:ext cx="38" cy="1740"/>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4" name="Group 65"/>
          <p:cNvGrpSpPr>
            <a:grpSpLocks noChangeAspect="1"/>
          </p:cNvGrpSpPr>
          <p:nvPr/>
        </p:nvGrpSpPr>
        <p:grpSpPr bwMode="auto">
          <a:xfrm rot="5400000">
            <a:off x="5510523" y="-508921"/>
            <a:ext cx="960237" cy="2830247"/>
            <a:chOff x="1719" y="107"/>
            <a:chExt cx="647" cy="1907"/>
          </a:xfrm>
        </p:grpSpPr>
        <p:sp>
          <p:nvSpPr>
            <p:cNvPr id="155" name="Rectangle 66"/>
            <p:cNvSpPr>
              <a:spLocks noChangeArrowheads="1"/>
            </p:cNvSpPr>
            <p:nvPr/>
          </p:nvSpPr>
          <p:spPr bwMode="auto">
            <a:xfrm>
              <a:off x="1719" y="107"/>
              <a:ext cx="647" cy="1907"/>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67"/>
            <p:cNvSpPr>
              <a:spLocks/>
            </p:cNvSpPr>
            <p:nvPr/>
          </p:nvSpPr>
          <p:spPr bwMode="auto">
            <a:xfrm>
              <a:off x="1719" y="107"/>
              <a:ext cx="30" cy="1907"/>
            </a:xfrm>
            <a:custGeom>
              <a:avLst/>
              <a:gdLst>
                <a:gd name="T0" fmla="*/ 0 w 23"/>
                <a:gd name="T1" fmla="*/ 0 h 1468"/>
                <a:gd name="T2" fmla="*/ 23 w 23"/>
                <a:gd name="T3" fmla="*/ 0 h 1468"/>
                <a:gd name="T4" fmla="*/ 23 w 23"/>
                <a:gd name="T5" fmla="*/ 23 h 1468"/>
                <a:gd name="T6" fmla="*/ 23 w 23"/>
                <a:gd name="T7" fmla="*/ 1468 h 1468"/>
                <a:gd name="T8" fmla="*/ 0 w 23"/>
                <a:gd name="T9" fmla="*/ 1468 h 1468"/>
                <a:gd name="T10" fmla="*/ 0 w 23"/>
                <a:gd name="T11" fmla="*/ 0 h 1468"/>
              </a:gdLst>
              <a:ahLst/>
              <a:cxnLst>
                <a:cxn ang="0">
                  <a:pos x="T0" y="T1"/>
                </a:cxn>
                <a:cxn ang="0">
                  <a:pos x="T2" y="T3"/>
                </a:cxn>
                <a:cxn ang="0">
                  <a:pos x="T4" y="T5"/>
                </a:cxn>
                <a:cxn ang="0">
                  <a:pos x="T6" y="T7"/>
                </a:cxn>
                <a:cxn ang="0">
                  <a:pos x="T8" y="T9"/>
                </a:cxn>
                <a:cxn ang="0">
                  <a:pos x="T10" y="T11"/>
                </a:cxn>
              </a:cxnLst>
              <a:rect l="0" t="0" r="r" b="b"/>
              <a:pathLst>
                <a:path w="23" h="1468">
                  <a:moveTo>
                    <a:pt x="0" y="0"/>
                  </a:moveTo>
                  <a:cubicBezTo>
                    <a:pt x="0" y="0"/>
                    <a:pt x="17" y="0"/>
                    <a:pt x="23" y="0"/>
                  </a:cubicBezTo>
                  <a:cubicBezTo>
                    <a:pt x="23" y="6"/>
                    <a:pt x="23" y="10"/>
                    <a:pt x="23" y="23"/>
                  </a:cubicBezTo>
                  <a:cubicBezTo>
                    <a:pt x="23" y="1468"/>
                    <a:pt x="23" y="1468"/>
                    <a:pt x="23" y="1468"/>
                  </a:cubicBezTo>
                  <a:cubicBezTo>
                    <a:pt x="0" y="1468"/>
                    <a:pt x="0" y="1468"/>
                    <a:pt x="0" y="146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68"/>
            <p:cNvSpPr>
              <a:spLocks/>
            </p:cNvSpPr>
            <p:nvPr/>
          </p:nvSpPr>
          <p:spPr bwMode="auto">
            <a:xfrm>
              <a:off x="2336" y="107"/>
              <a:ext cx="30" cy="1907"/>
            </a:xfrm>
            <a:custGeom>
              <a:avLst/>
              <a:gdLst>
                <a:gd name="T0" fmla="*/ 23 w 23"/>
                <a:gd name="T1" fmla="*/ 1445 h 1468"/>
                <a:gd name="T2" fmla="*/ 23 w 23"/>
                <a:gd name="T3" fmla="*/ 0 h 1468"/>
                <a:gd name="T4" fmla="*/ 0 w 23"/>
                <a:gd name="T5" fmla="*/ 0 h 1468"/>
                <a:gd name="T6" fmla="*/ 0 w 23"/>
                <a:gd name="T7" fmla="*/ 23 h 1468"/>
                <a:gd name="T8" fmla="*/ 0 w 23"/>
                <a:gd name="T9" fmla="*/ 1445 h 1468"/>
                <a:gd name="T10" fmla="*/ 0 w 23"/>
                <a:gd name="T11" fmla="*/ 1468 h 1468"/>
                <a:gd name="T12" fmla="*/ 23 w 23"/>
                <a:gd name="T13" fmla="*/ 1468 h 1468"/>
              </a:gdLst>
              <a:ahLst/>
              <a:cxnLst>
                <a:cxn ang="0">
                  <a:pos x="T0" y="T1"/>
                </a:cxn>
                <a:cxn ang="0">
                  <a:pos x="T2" y="T3"/>
                </a:cxn>
                <a:cxn ang="0">
                  <a:pos x="T4" y="T5"/>
                </a:cxn>
                <a:cxn ang="0">
                  <a:pos x="T6" y="T7"/>
                </a:cxn>
                <a:cxn ang="0">
                  <a:pos x="T8" y="T9"/>
                </a:cxn>
                <a:cxn ang="0">
                  <a:pos x="T10" y="T11"/>
                </a:cxn>
                <a:cxn ang="0">
                  <a:pos x="T12" y="T13"/>
                </a:cxn>
              </a:cxnLst>
              <a:rect l="0" t="0" r="r" b="b"/>
              <a:pathLst>
                <a:path w="23" h="1468">
                  <a:moveTo>
                    <a:pt x="23" y="1445"/>
                  </a:moveTo>
                  <a:cubicBezTo>
                    <a:pt x="23" y="0"/>
                    <a:pt x="23" y="0"/>
                    <a:pt x="23" y="0"/>
                  </a:cubicBezTo>
                  <a:cubicBezTo>
                    <a:pt x="0" y="0"/>
                    <a:pt x="0" y="0"/>
                    <a:pt x="0" y="0"/>
                  </a:cubicBezTo>
                  <a:cubicBezTo>
                    <a:pt x="0" y="8"/>
                    <a:pt x="0" y="23"/>
                    <a:pt x="0" y="23"/>
                  </a:cubicBezTo>
                  <a:cubicBezTo>
                    <a:pt x="0" y="1445"/>
                    <a:pt x="0" y="1445"/>
                    <a:pt x="0" y="1445"/>
                  </a:cubicBezTo>
                  <a:cubicBezTo>
                    <a:pt x="0" y="1468"/>
                    <a:pt x="0" y="1468"/>
                    <a:pt x="0" y="1468"/>
                  </a:cubicBezTo>
                  <a:cubicBezTo>
                    <a:pt x="23" y="1468"/>
                    <a:pt x="23" y="1468"/>
                    <a:pt x="23" y="146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69"/>
            <p:cNvSpPr>
              <a:spLocks noEditPoints="1"/>
            </p:cNvSpPr>
            <p:nvPr/>
          </p:nvSpPr>
          <p:spPr bwMode="auto">
            <a:xfrm>
              <a:off x="2018" y="107"/>
              <a:ext cx="53" cy="1907"/>
            </a:xfrm>
            <a:custGeom>
              <a:avLst/>
              <a:gdLst>
                <a:gd name="T0" fmla="*/ 53 w 53"/>
                <a:gd name="T1" fmla="*/ 77 h 1907"/>
                <a:gd name="T2" fmla="*/ 0 w 53"/>
                <a:gd name="T3" fmla="*/ 77 h 1907"/>
                <a:gd name="T4" fmla="*/ 0 w 53"/>
                <a:gd name="T5" fmla="*/ 0 h 1907"/>
                <a:gd name="T6" fmla="*/ 53 w 53"/>
                <a:gd name="T7" fmla="*/ 0 h 1907"/>
                <a:gd name="T8" fmla="*/ 53 w 53"/>
                <a:gd name="T9" fmla="*/ 77 h 1907"/>
                <a:gd name="T10" fmla="*/ 53 w 53"/>
                <a:gd name="T11" fmla="*/ 77 h 1907"/>
                <a:gd name="T12" fmla="*/ 53 w 53"/>
                <a:gd name="T13" fmla="*/ 199 h 1907"/>
                <a:gd name="T14" fmla="*/ 0 w 53"/>
                <a:gd name="T15" fmla="*/ 199 h 1907"/>
                <a:gd name="T16" fmla="*/ 0 w 53"/>
                <a:gd name="T17" fmla="*/ 350 h 1907"/>
                <a:gd name="T18" fmla="*/ 53 w 53"/>
                <a:gd name="T19" fmla="*/ 350 h 1907"/>
                <a:gd name="T20" fmla="*/ 53 w 53"/>
                <a:gd name="T21" fmla="*/ 199 h 1907"/>
                <a:gd name="T22" fmla="*/ 53 w 53"/>
                <a:gd name="T23" fmla="*/ 199 h 1907"/>
                <a:gd name="T24" fmla="*/ 53 w 53"/>
                <a:gd name="T25" fmla="*/ 473 h 1907"/>
                <a:gd name="T26" fmla="*/ 0 w 53"/>
                <a:gd name="T27" fmla="*/ 473 h 1907"/>
                <a:gd name="T28" fmla="*/ 0 w 53"/>
                <a:gd name="T29" fmla="*/ 622 h 1907"/>
                <a:gd name="T30" fmla="*/ 53 w 53"/>
                <a:gd name="T31" fmla="*/ 622 h 1907"/>
                <a:gd name="T32" fmla="*/ 53 w 53"/>
                <a:gd name="T33" fmla="*/ 473 h 1907"/>
                <a:gd name="T34" fmla="*/ 53 w 53"/>
                <a:gd name="T35" fmla="*/ 473 h 1907"/>
                <a:gd name="T36" fmla="*/ 53 w 53"/>
                <a:gd name="T37" fmla="*/ 746 h 1907"/>
                <a:gd name="T38" fmla="*/ 0 w 53"/>
                <a:gd name="T39" fmla="*/ 746 h 1907"/>
                <a:gd name="T40" fmla="*/ 0 w 53"/>
                <a:gd name="T41" fmla="*/ 896 h 1907"/>
                <a:gd name="T42" fmla="*/ 53 w 53"/>
                <a:gd name="T43" fmla="*/ 896 h 1907"/>
                <a:gd name="T44" fmla="*/ 53 w 53"/>
                <a:gd name="T45" fmla="*/ 746 h 1907"/>
                <a:gd name="T46" fmla="*/ 53 w 53"/>
                <a:gd name="T47" fmla="*/ 746 h 1907"/>
                <a:gd name="T48" fmla="*/ 53 w 53"/>
                <a:gd name="T49" fmla="*/ 1018 h 1907"/>
                <a:gd name="T50" fmla="*/ 0 w 53"/>
                <a:gd name="T51" fmla="*/ 1018 h 1907"/>
                <a:gd name="T52" fmla="*/ 0 w 53"/>
                <a:gd name="T53" fmla="*/ 1169 h 1907"/>
                <a:gd name="T54" fmla="*/ 53 w 53"/>
                <a:gd name="T55" fmla="*/ 1169 h 1907"/>
                <a:gd name="T56" fmla="*/ 53 w 53"/>
                <a:gd name="T57" fmla="*/ 1018 h 1907"/>
                <a:gd name="T58" fmla="*/ 53 w 53"/>
                <a:gd name="T59" fmla="*/ 1018 h 1907"/>
                <a:gd name="T60" fmla="*/ 53 w 53"/>
                <a:gd name="T61" fmla="*/ 1292 h 1907"/>
                <a:gd name="T62" fmla="*/ 0 w 53"/>
                <a:gd name="T63" fmla="*/ 1292 h 1907"/>
                <a:gd name="T64" fmla="*/ 0 w 53"/>
                <a:gd name="T65" fmla="*/ 1442 h 1907"/>
                <a:gd name="T66" fmla="*/ 53 w 53"/>
                <a:gd name="T67" fmla="*/ 1442 h 1907"/>
                <a:gd name="T68" fmla="*/ 53 w 53"/>
                <a:gd name="T69" fmla="*/ 1292 h 1907"/>
                <a:gd name="T70" fmla="*/ 53 w 53"/>
                <a:gd name="T71" fmla="*/ 1292 h 1907"/>
                <a:gd name="T72" fmla="*/ 53 w 53"/>
                <a:gd name="T73" fmla="*/ 1565 h 1907"/>
                <a:gd name="T74" fmla="*/ 0 w 53"/>
                <a:gd name="T75" fmla="*/ 1565 h 1907"/>
                <a:gd name="T76" fmla="*/ 0 w 53"/>
                <a:gd name="T77" fmla="*/ 1716 h 1907"/>
                <a:gd name="T78" fmla="*/ 53 w 53"/>
                <a:gd name="T79" fmla="*/ 1716 h 1907"/>
                <a:gd name="T80" fmla="*/ 53 w 53"/>
                <a:gd name="T81" fmla="*/ 1565 h 1907"/>
                <a:gd name="T82" fmla="*/ 53 w 53"/>
                <a:gd name="T83" fmla="*/ 1565 h 1907"/>
                <a:gd name="T84" fmla="*/ 53 w 53"/>
                <a:gd name="T85" fmla="*/ 1833 h 1907"/>
                <a:gd name="T86" fmla="*/ 0 w 53"/>
                <a:gd name="T87" fmla="*/ 1833 h 1907"/>
                <a:gd name="T88" fmla="*/ 0 w 53"/>
                <a:gd name="T89" fmla="*/ 1907 h 1907"/>
                <a:gd name="T90" fmla="*/ 53 w 53"/>
                <a:gd name="T91" fmla="*/ 1907 h 1907"/>
                <a:gd name="T92" fmla="*/ 53 w 53"/>
                <a:gd name="T93" fmla="*/ 1833 h 1907"/>
                <a:gd name="T94" fmla="*/ 53 w 53"/>
                <a:gd name="T95" fmla="*/ 1833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1907">
                  <a:moveTo>
                    <a:pt x="53" y="77"/>
                  </a:moveTo>
                  <a:lnTo>
                    <a:pt x="0" y="77"/>
                  </a:lnTo>
                  <a:lnTo>
                    <a:pt x="0" y="0"/>
                  </a:lnTo>
                  <a:lnTo>
                    <a:pt x="53" y="0"/>
                  </a:lnTo>
                  <a:lnTo>
                    <a:pt x="53" y="77"/>
                  </a:lnTo>
                  <a:lnTo>
                    <a:pt x="53" y="77"/>
                  </a:lnTo>
                  <a:close/>
                  <a:moveTo>
                    <a:pt x="53" y="199"/>
                  </a:moveTo>
                  <a:lnTo>
                    <a:pt x="0" y="199"/>
                  </a:lnTo>
                  <a:lnTo>
                    <a:pt x="0" y="350"/>
                  </a:lnTo>
                  <a:lnTo>
                    <a:pt x="53" y="350"/>
                  </a:lnTo>
                  <a:lnTo>
                    <a:pt x="53" y="199"/>
                  </a:lnTo>
                  <a:lnTo>
                    <a:pt x="53" y="199"/>
                  </a:lnTo>
                  <a:close/>
                  <a:moveTo>
                    <a:pt x="53" y="473"/>
                  </a:moveTo>
                  <a:lnTo>
                    <a:pt x="0" y="473"/>
                  </a:lnTo>
                  <a:lnTo>
                    <a:pt x="0" y="622"/>
                  </a:lnTo>
                  <a:lnTo>
                    <a:pt x="53" y="622"/>
                  </a:lnTo>
                  <a:lnTo>
                    <a:pt x="53" y="473"/>
                  </a:lnTo>
                  <a:lnTo>
                    <a:pt x="53" y="473"/>
                  </a:lnTo>
                  <a:close/>
                  <a:moveTo>
                    <a:pt x="53" y="746"/>
                  </a:moveTo>
                  <a:lnTo>
                    <a:pt x="0" y="746"/>
                  </a:lnTo>
                  <a:lnTo>
                    <a:pt x="0" y="896"/>
                  </a:lnTo>
                  <a:lnTo>
                    <a:pt x="53" y="896"/>
                  </a:lnTo>
                  <a:lnTo>
                    <a:pt x="53" y="746"/>
                  </a:lnTo>
                  <a:lnTo>
                    <a:pt x="53" y="746"/>
                  </a:lnTo>
                  <a:close/>
                  <a:moveTo>
                    <a:pt x="53" y="1018"/>
                  </a:moveTo>
                  <a:lnTo>
                    <a:pt x="0" y="1018"/>
                  </a:lnTo>
                  <a:lnTo>
                    <a:pt x="0" y="1169"/>
                  </a:lnTo>
                  <a:lnTo>
                    <a:pt x="53" y="1169"/>
                  </a:lnTo>
                  <a:lnTo>
                    <a:pt x="53" y="1018"/>
                  </a:lnTo>
                  <a:lnTo>
                    <a:pt x="53" y="1018"/>
                  </a:lnTo>
                  <a:close/>
                  <a:moveTo>
                    <a:pt x="53" y="1292"/>
                  </a:moveTo>
                  <a:lnTo>
                    <a:pt x="0" y="1292"/>
                  </a:lnTo>
                  <a:lnTo>
                    <a:pt x="0" y="1442"/>
                  </a:lnTo>
                  <a:lnTo>
                    <a:pt x="53" y="1442"/>
                  </a:lnTo>
                  <a:lnTo>
                    <a:pt x="53" y="1292"/>
                  </a:lnTo>
                  <a:lnTo>
                    <a:pt x="53" y="1292"/>
                  </a:lnTo>
                  <a:close/>
                  <a:moveTo>
                    <a:pt x="53" y="1565"/>
                  </a:moveTo>
                  <a:lnTo>
                    <a:pt x="0" y="1565"/>
                  </a:lnTo>
                  <a:lnTo>
                    <a:pt x="0" y="1716"/>
                  </a:lnTo>
                  <a:lnTo>
                    <a:pt x="53" y="1716"/>
                  </a:lnTo>
                  <a:lnTo>
                    <a:pt x="53" y="1565"/>
                  </a:lnTo>
                  <a:lnTo>
                    <a:pt x="53" y="1565"/>
                  </a:lnTo>
                  <a:close/>
                  <a:moveTo>
                    <a:pt x="53" y="1833"/>
                  </a:moveTo>
                  <a:lnTo>
                    <a:pt x="0" y="1833"/>
                  </a:lnTo>
                  <a:lnTo>
                    <a:pt x="0" y="1907"/>
                  </a:lnTo>
                  <a:lnTo>
                    <a:pt x="53" y="1907"/>
                  </a:lnTo>
                  <a:lnTo>
                    <a:pt x="53" y="1833"/>
                  </a:lnTo>
                  <a:lnTo>
                    <a:pt x="53" y="183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70"/>
            <p:cNvSpPr>
              <a:spLocks/>
            </p:cNvSpPr>
            <p:nvPr/>
          </p:nvSpPr>
          <p:spPr bwMode="auto">
            <a:xfrm>
              <a:off x="2297" y="107"/>
              <a:ext cx="21" cy="1907"/>
            </a:xfrm>
            <a:custGeom>
              <a:avLst/>
              <a:gdLst>
                <a:gd name="T0" fmla="*/ 21 w 21"/>
                <a:gd name="T1" fmla="*/ 1907 h 1907"/>
                <a:gd name="T2" fmla="*/ 0 w 21"/>
                <a:gd name="T3" fmla="*/ 1907 h 1907"/>
                <a:gd name="T4" fmla="*/ 0 w 21"/>
                <a:gd name="T5" fmla="*/ 0 h 1907"/>
                <a:gd name="T6" fmla="*/ 21 w 21"/>
                <a:gd name="T7" fmla="*/ 0 h 1907"/>
                <a:gd name="T8" fmla="*/ 21 w 21"/>
                <a:gd name="T9" fmla="*/ 1886 h 1907"/>
                <a:gd name="T10" fmla="*/ 21 w 21"/>
                <a:gd name="T11" fmla="*/ 1907 h 1907"/>
              </a:gdLst>
              <a:ahLst/>
              <a:cxnLst>
                <a:cxn ang="0">
                  <a:pos x="T0" y="T1"/>
                </a:cxn>
                <a:cxn ang="0">
                  <a:pos x="T2" y="T3"/>
                </a:cxn>
                <a:cxn ang="0">
                  <a:pos x="T4" y="T5"/>
                </a:cxn>
                <a:cxn ang="0">
                  <a:pos x="T6" y="T7"/>
                </a:cxn>
                <a:cxn ang="0">
                  <a:pos x="T8" y="T9"/>
                </a:cxn>
                <a:cxn ang="0">
                  <a:pos x="T10" y="T11"/>
                </a:cxn>
              </a:cxnLst>
              <a:rect l="0" t="0" r="r" b="b"/>
              <a:pathLst>
                <a:path w="21" h="1907">
                  <a:moveTo>
                    <a:pt x="21" y="1907"/>
                  </a:moveTo>
                  <a:lnTo>
                    <a:pt x="0" y="1907"/>
                  </a:lnTo>
                  <a:lnTo>
                    <a:pt x="0" y="0"/>
                  </a:lnTo>
                  <a:lnTo>
                    <a:pt x="21" y="0"/>
                  </a:lnTo>
                  <a:lnTo>
                    <a:pt x="21" y="1886"/>
                  </a:lnTo>
                  <a:lnTo>
                    <a:pt x="21" y="1907"/>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71"/>
            <p:cNvSpPr>
              <a:spLocks/>
            </p:cNvSpPr>
            <p:nvPr/>
          </p:nvSpPr>
          <p:spPr bwMode="auto">
            <a:xfrm>
              <a:off x="1768" y="107"/>
              <a:ext cx="21" cy="1907"/>
            </a:xfrm>
            <a:custGeom>
              <a:avLst/>
              <a:gdLst>
                <a:gd name="T0" fmla="*/ 0 w 21"/>
                <a:gd name="T1" fmla="*/ 0 h 1907"/>
                <a:gd name="T2" fmla="*/ 21 w 21"/>
                <a:gd name="T3" fmla="*/ 0 h 1907"/>
                <a:gd name="T4" fmla="*/ 21 w 21"/>
                <a:gd name="T5" fmla="*/ 1907 h 1907"/>
                <a:gd name="T6" fmla="*/ 0 w 21"/>
                <a:gd name="T7" fmla="*/ 1907 h 1907"/>
                <a:gd name="T8" fmla="*/ 0 w 21"/>
                <a:gd name="T9" fmla="*/ 0 h 1907"/>
                <a:gd name="T10" fmla="*/ 0 w 21"/>
                <a:gd name="T11" fmla="*/ 0 h 1907"/>
              </a:gdLst>
              <a:ahLst/>
              <a:cxnLst>
                <a:cxn ang="0">
                  <a:pos x="T0" y="T1"/>
                </a:cxn>
                <a:cxn ang="0">
                  <a:pos x="T2" y="T3"/>
                </a:cxn>
                <a:cxn ang="0">
                  <a:pos x="T4" y="T5"/>
                </a:cxn>
                <a:cxn ang="0">
                  <a:pos x="T6" y="T7"/>
                </a:cxn>
                <a:cxn ang="0">
                  <a:pos x="T8" y="T9"/>
                </a:cxn>
                <a:cxn ang="0">
                  <a:pos x="T10" y="T11"/>
                </a:cxn>
              </a:cxnLst>
              <a:rect l="0" t="0" r="r" b="b"/>
              <a:pathLst>
                <a:path w="21" h="1907">
                  <a:moveTo>
                    <a:pt x="0" y="0"/>
                  </a:moveTo>
                  <a:lnTo>
                    <a:pt x="21" y="0"/>
                  </a:lnTo>
                  <a:lnTo>
                    <a:pt x="21" y="1907"/>
                  </a:lnTo>
                  <a:lnTo>
                    <a:pt x="0" y="1907"/>
                  </a:lnTo>
                  <a:lnTo>
                    <a:pt x="0" y="0"/>
                  </a:lnTo>
                  <a:lnTo>
                    <a:pt x="0"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1" name="Group 160"/>
          <p:cNvGrpSpPr/>
          <p:nvPr/>
        </p:nvGrpSpPr>
        <p:grpSpPr>
          <a:xfrm rot="5400000">
            <a:off x="7485535" y="346669"/>
            <a:ext cx="1374967" cy="1535714"/>
            <a:chOff x="6047662" y="3156714"/>
            <a:chExt cx="1461330" cy="1632172"/>
          </a:xfrm>
        </p:grpSpPr>
        <p:sp>
          <p:nvSpPr>
            <p:cNvPr id="162" name="Freeform 68"/>
            <p:cNvSpPr>
              <a:spLocks/>
            </p:cNvSpPr>
            <p:nvPr/>
          </p:nvSpPr>
          <p:spPr bwMode="auto">
            <a:xfrm>
              <a:off x="6047662" y="3156714"/>
              <a:ext cx="1459797" cy="1631233"/>
            </a:xfrm>
            <a:custGeom>
              <a:avLst/>
              <a:gdLst>
                <a:gd name="T0" fmla="*/ 712 w 712"/>
                <a:gd name="T1" fmla="*/ 497 h 796"/>
                <a:gd name="T2" fmla="*/ 497 w 712"/>
                <a:gd name="T3" fmla="*/ 728 h 796"/>
                <a:gd name="T4" fmla="*/ 497 w 712"/>
                <a:gd name="T5" fmla="*/ 796 h 796"/>
                <a:gd name="T6" fmla="*/ 0 w 712"/>
                <a:gd name="T7" fmla="*/ 796 h 796"/>
                <a:gd name="T8" fmla="*/ 0 w 712"/>
                <a:gd name="T9" fmla="*/ 728 h 796"/>
                <a:gd name="T10" fmla="*/ 712 w 712"/>
                <a:gd name="T11" fmla="*/ 0 h 796"/>
                <a:gd name="T12" fmla="*/ 712 w 712"/>
                <a:gd name="T13" fmla="*/ 497 h 796"/>
              </a:gdLst>
              <a:ahLst/>
              <a:cxnLst>
                <a:cxn ang="0">
                  <a:pos x="T0" y="T1"/>
                </a:cxn>
                <a:cxn ang="0">
                  <a:pos x="T2" y="T3"/>
                </a:cxn>
                <a:cxn ang="0">
                  <a:pos x="T4" y="T5"/>
                </a:cxn>
                <a:cxn ang="0">
                  <a:pos x="T6" y="T7"/>
                </a:cxn>
                <a:cxn ang="0">
                  <a:pos x="T8" y="T9"/>
                </a:cxn>
                <a:cxn ang="0">
                  <a:pos x="T10" y="T11"/>
                </a:cxn>
                <a:cxn ang="0">
                  <a:pos x="T12" y="T13"/>
                </a:cxn>
              </a:cxnLst>
              <a:rect l="0" t="0" r="r" b="b"/>
              <a:pathLst>
                <a:path w="712" h="796">
                  <a:moveTo>
                    <a:pt x="712" y="497"/>
                  </a:moveTo>
                  <a:cubicBezTo>
                    <a:pt x="597" y="497"/>
                    <a:pt x="497" y="604"/>
                    <a:pt x="497" y="728"/>
                  </a:cubicBezTo>
                  <a:cubicBezTo>
                    <a:pt x="497" y="756"/>
                    <a:pt x="497" y="796"/>
                    <a:pt x="497" y="796"/>
                  </a:cubicBezTo>
                  <a:cubicBezTo>
                    <a:pt x="0" y="796"/>
                    <a:pt x="0" y="796"/>
                    <a:pt x="0" y="796"/>
                  </a:cubicBezTo>
                  <a:cubicBezTo>
                    <a:pt x="0" y="728"/>
                    <a:pt x="0" y="728"/>
                    <a:pt x="0" y="728"/>
                  </a:cubicBezTo>
                  <a:cubicBezTo>
                    <a:pt x="0" y="318"/>
                    <a:pt x="316" y="0"/>
                    <a:pt x="712" y="0"/>
                  </a:cubicBezTo>
                  <a:lnTo>
                    <a:pt x="712" y="49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69"/>
            <p:cNvSpPr>
              <a:spLocks/>
            </p:cNvSpPr>
            <p:nvPr/>
          </p:nvSpPr>
          <p:spPr bwMode="auto">
            <a:xfrm>
              <a:off x="7019129" y="4128181"/>
              <a:ext cx="488331" cy="659766"/>
            </a:xfrm>
            <a:custGeom>
              <a:avLst/>
              <a:gdLst>
                <a:gd name="T0" fmla="*/ 238 w 238"/>
                <a:gd name="T1" fmla="*/ 23 h 322"/>
                <a:gd name="T2" fmla="*/ 23 w 238"/>
                <a:gd name="T3" fmla="*/ 254 h 322"/>
                <a:gd name="T4" fmla="*/ 23 w 238"/>
                <a:gd name="T5" fmla="*/ 322 h 322"/>
                <a:gd name="T6" fmla="*/ 0 w 238"/>
                <a:gd name="T7" fmla="*/ 322 h 322"/>
                <a:gd name="T8" fmla="*/ 0 w 238"/>
                <a:gd name="T9" fmla="*/ 254 h 322"/>
                <a:gd name="T10" fmla="*/ 238 w 238"/>
                <a:gd name="T11" fmla="*/ 0 h 322"/>
                <a:gd name="T12" fmla="*/ 238 w 238"/>
                <a:gd name="T13" fmla="*/ 23 h 322"/>
              </a:gdLst>
              <a:ahLst/>
              <a:cxnLst>
                <a:cxn ang="0">
                  <a:pos x="T0" y="T1"/>
                </a:cxn>
                <a:cxn ang="0">
                  <a:pos x="T2" y="T3"/>
                </a:cxn>
                <a:cxn ang="0">
                  <a:pos x="T4" y="T5"/>
                </a:cxn>
                <a:cxn ang="0">
                  <a:pos x="T6" y="T7"/>
                </a:cxn>
                <a:cxn ang="0">
                  <a:pos x="T8" y="T9"/>
                </a:cxn>
                <a:cxn ang="0">
                  <a:pos x="T10" y="T11"/>
                </a:cxn>
                <a:cxn ang="0">
                  <a:pos x="T12" y="T13"/>
                </a:cxn>
              </a:cxnLst>
              <a:rect l="0" t="0" r="r" b="b"/>
              <a:pathLst>
                <a:path w="238" h="322">
                  <a:moveTo>
                    <a:pt x="238" y="23"/>
                  </a:moveTo>
                  <a:cubicBezTo>
                    <a:pt x="114" y="23"/>
                    <a:pt x="23" y="138"/>
                    <a:pt x="23" y="254"/>
                  </a:cubicBezTo>
                  <a:cubicBezTo>
                    <a:pt x="23" y="291"/>
                    <a:pt x="23" y="322"/>
                    <a:pt x="23" y="322"/>
                  </a:cubicBezTo>
                  <a:cubicBezTo>
                    <a:pt x="0" y="322"/>
                    <a:pt x="0" y="322"/>
                    <a:pt x="0" y="322"/>
                  </a:cubicBezTo>
                  <a:cubicBezTo>
                    <a:pt x="0" y="322"/>
                    <a:pt x="0" y="298"/>
                    <a:pt x="0" y="254"/>
                  </a:cubicBezTo>
                  <a:cubicBezTo>
                    <a:pt x="0" y="120"/>
                    <a:pt x="101" y="0"/>
                    <a:pt x="238" y="0"/>
                  </a:cubicBezTo>
                  <a:lnTo>
                    <a:pt x="23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70"/>
            <p:cNvSpPr>
              <a:spLocks/>
            </p:cNvSpPr>
            <p:nvPr/>
          </p:nvSpPr>
          <p:spPr bwMode="auto">
            <a:xfrm>
              <a:off x="6047662" y="3156714"/>
              <a:ext cx="1459797" cy="1631233"/>
            </a:xfrm>
            <a:custGeom>
              <a:avLst/>
              <a:gdLst>
                <a:gd name="T0" fmla="*/ 712 w 712"/>
                <a:gd name="T1" fmla="*/ 23 h 796"/>
                <a:gd name="T2" fmla="*/ 23 w 712"/>
                <a:gd name="T3" fmla="*/ 728 h 796"/>
                <a:gd name="T4" fmla="*/ 23 w 712"/>
                <a:gd name="T5" fmla="*/ 796 h 796"/>
                <a:gd name="T6" fmla="*/ 0 w 712"/>
                <a:gd name="T7" fmla="*/ 796 h 796"/>
                <a:gd name="T8" fmla="*/ 0 w 712"/>
                <a:gd name="T9" fmla="*/ 728 h 796"/>
                <a:gd name="T10" fmla="*/ 712 w 712"/>
                <a:gd name="T11" fmla="*/ 0 h 796"/>
                <a:gd name="T12" fmla="*/ 712 w 712"/>
                <a:gd name="T13" fmla="*/ 23 h 796"/>
              </a:gdLst>
              <a:ahLst/>
              <a:cxnLst>
                <a:cxn ang="0">
                  <a:pos x="T0" y="T1"/>
                </a:cxn>
                <a:cxn ang="0">
                  <a:pos x="T2" y="T3"/>
                </a:cxn>
                <a:cxn ang="0">
                  <a:pos x="T4" y="T5"/>
                </a:cxn>
                <a:cxn ang="0">
                  <a:pos x="T6" y="T7"/>
                </a:cxn>
                <a:cxn ang="0">
                  <a:pos x="T8" y="T9"/>
                </a:cxn>
                <a:cxn ang="0">
                  <a:pos x="T10" y="T11"/>
                </a:cxn>
                <a:cxn ang="0">
                  <a:pos x="T12" y="T13"/>
                </a:cxn>
              </a:cxnLst>
              <a:rect l="0" t="0" r="r" b="b"/>
              <a:pathLst>
                <a:path w="712" h="796">
                  <a:moveTo>
                    <a:pt x="712" y="23"/>
                  </a:moveTo>
                  <a:cubicBezTo>
                    <a:pt x="300" y="23"/>
                    <a:pt x="18" y="355"/>
                    <a:pt x="23" y="728"/>
                  </a:cubicBezTo>
                  <a:cubicBezTo>
                    <a:pt x="23" y="796"/>
                    <a:pt x="23" y="796"/>
                    <a:pt x="23" y="796"/>
                  </a:cubicBezTo>
                  <a:cubicBezTo>
                    <a:pt x="0" y="796"/>
                    <a:pt x="0" y="796"/>
                    <a:pt x="0" y="796"/>
                  </a:cubicBezTo>
                  <a:cubicBezTo>
                    <a:pt x="0" y="728"/>
                    <a:pt x="0" y="728"/>
                    <a:pt x="0" y="728"/>
                  </a:cubicBezTo>
                  <a:cubicBezTo>
                    <a:pt x="0" y="308"/>
                    <a:pt x="314" y="0"/>
                    <a:pt x="712" y="0"/>
                  </a:cubicBezTo>
                  <a:lnTo>
                    <a:pt x="7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71"/>
            <p:cNvSpPr>
              <a:spLocks noEditPoints="1"/>
            </p:cNvSpPr>
            <p:nvPr/>
          </p:nvSpPr>
          <p:spPr bwMode="auto">
            <a:xfrm>
              <a:off x="6516746" y="3626936"/>
              <a:ext cx="992246" cy="1161950"/>
            </a:xfrm>
            <a:custGeom>
              <a:avLst/>
              <a:gdLst>
                <a:gd name="T0" fmla="*/ 41 w 484"/>
                <a:gd name="T1" fmla="*/ 510 h 567"/>
                <a:gd name="T2" fmla="*/ 0 w 484"/>
                <a:gd name="T3" fmla="*/ 510 h 567"/>
                <a:gd name="T4" fmla="*/ 0 w 484"/>
                <a:gd name="T5" fmla="*/ 567 h 567"/>
                <a:gd name="T6" fmla="*/ 41 w 484"/>
                <a:gd name="T7" fmla="*/ 567 h 567"/>
                <a:gd name="T8" fmla="*/ 41 w 484"/>
                <a:gd name="T9" fmla="*/ 510 h 567"/>
                <a:gd name="T10" fmla="*/ 484 w 484"/>
                <a:gd name="T11" fmla="*/ 41 h 567"/>
                <a:gd name="T12" fmla="*/ 484 w 484"/>
                <a:gd name="T13" fmla="*/ 0 h 567"/>
                <a:gd name="T14" fmla="*/ 427 w 484"/>
                <a:gd name="T15" fmla="*/ 0 h 567"/>
                <a:gd name="T16" fmla="*/ 427 w 484"/>
                <a:gd name="T17" fmla="*/ 41 h 567"/>
                <a:gd name="T18" fmla="*/ 484 w 484"/>
                <a:gd name="T19" fmla="*/ 41 h 567"/>
                <a:gd name="T20" fmla="*/ 38 w 484"/>
                <a:gd name="T21" fmla="*/ 295 h 567"/>
                <a:gd name="T22" fmla="*/ 75 w 484"/>
                <a:gd name="T23" fmla="*/ 308 h 567"/>
                <a:gd name="T24" fmla="*/ 118 w 484"/>
                <a:gd name="T25" fmla="*/ 224 h 567"/>
                <a:gd name="T26" fmla="*/ 83 w 484"/>
                <a:gd name="T27" fmla="*/ 205 h 567"/>
                <a:gd name="T28" fmla="*/ 38 w 484"/>
                <a:gd name="T29" fmla="*/ 295 h 567"/>
                <a:gd name="T30" fmla="*/ 4 w 484"/>
                <a:gd name="T31" fmla="*/ 453 h 567"/>
                <a:gd name="T32" fmla="*/ 43 w 484"/>
                <a:gd name="T33" fmla="*/ 451 h 567"/>
                <a:gd name="T34" fmla="*/ 57 w 484"/>
                <a:gd name="T35" fmla="*/ 357 h 567"/>
                <a:gd name="T36" fmla="*/ 18 w 484"/>
                <a:gd name="T37" fmla="*/ 352 h 567"/>
                <a:gd name="T38" fmla="*/ 4 w 484"/>
                <a:gd name="T39" fmla="*/ 453 h 567"/>
                <a:gd name="T40" fmla="*/ 261 w 484"/>
                <a:gd name="T41" fmla="*/ 46 h 567"/>
                <a:gd name="T42" fmla="*/ 277 w 484"/>
                <a:gd name="T43" fmla="*/ 82 h 567"/>
                <a:gd name="T44" fmla="*/ 364 w 484"/>
                <a:gd name="T45" fmla="*/ 50 h 567"/>
                <a:gd name="T46" fmla="*/ 357 w 484"/>
                <a:gd name="T47" fmla="*/ 12 h 567"/>
                <a:gd name="T48" fmla="*/ 261 w 484"/>
                <a:gd name="T49" fmla="*/ 46 h 567"/>
                <a:gd name="T50" fmla="*/ 126 w 484"/>
                <a:gd name="T51" fmla="*/ 154 h 567"/>
                <a:gd name="T52" fmla="*/ 155 w 484"/>
                <a:gd name="T53" fmla="*/ 179 h 567"/>
                <a:gd name="T54" fmla="*/ 224 w 484"/>
                <a:gd name="T55" fmla="*/ 114 h 567"/>
                <a:gd name="T56" fmla="*/ 197 w 484"/>
                <a:gd name="T57" fmla="*/ 84 h 567"/>
                <a:gd name="T58" fmla="*/ 126 w 484"/>
                <a:gd name="T59" fmla="*/ 154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4" h="567">
                  <a:moveTo>
                    <a:pt x="41" y="510"/>
                  </a:moveTo>
                  <a:cubicBezTo>
                    <a:pt x="0" y="510"/>
                    <a:pt x="0" y="510"/>
                    <a:pt x="0" y="510"/>
                  </a:cubicBezTo>
                  <a:cubicBezTo>
                    <a:pt x="0" y="567"/>
                    <a:pt x="0" y="567"/>
                    <a:pt x="0" y="567"/>
                  </a:cubicBezTo>
                  <a:cubicBezTo>
                    <a:pt x="41" y="567"/>
                    <a:pt x="41" y="567"/>
                    <a:pt x="41" y="567"/>
                  </a:cubicBezTo>
                  <a:lnTo>
                    <a:pt x="41" y="510"/>
                  </a:lnTo>
                  <a:close/>
                  <a:moveTo>
                    <a:pt x="484" y="41"/>
                  </a:moveTo>
                  <a:cubicBezTo>
                    <a:pt x="484" y="0"/>
                    <a:pt x="484" y="0"/>
                    <a:pt x="484" y="0"/>
                  </a:cubicBezTo>
                  <a:cubicBezTo>
                    <a:pt x="427" y="0"/>
                    <a:pt x="427" y="0"/>
                    <a:pt x="427" y="0"/>
                  </a:cubicBezTo>
                  <a:cubicBezTo>
                    <a:pt x="427" y="41"/>
                    <a:pt x="427" y="41"/>
                    <a:pt x="427" y="41"/>
                  </a:cubicBezTo>
                  <a:lnTo>
                    <a:pt x="484" y="41"/>
                  </a:lnTo>
                  <a:close/>
                  <a:moveTo>
                    <a:pt x="38" y="295"/>
                  </a:moveTo>
                  <a:cubicBezTo>
                    <a:pt x="53" y="300"/>
                    <a:pt x="62" y="303"/>
                    <a:pt x="75" y="308"/>
                  </a:cubicBezTo>
                  <a:cubicBezTo>
                    <a:pt x="85" y="277"/>
                    <a:pt x="100" y="248"/>
                    <a:pt x="118" y="224"/>
                  </a:cubicBezTo>
                  <a:cubicBezTo>
                    <a:pt x="105" y="217"/>
                    <a:pt x="98" y="213"/>
                    <a:pt x="83" y="205"/>
                  </a:cubicBezTo>
                  <a:cubicBezTo>
                    <a:pt x="65" y="227"/>
                    <a:pt x="48" y="264"/>
                    <a:pt x="38" y="295"/>
                  </a:cubicBezTo>
                  <a:close/>
                  <a:moveTo>
                    <a:pt x="4" y="453"/>
                  </a:moveTo>
                  <a:cubicBezTo>
                    <a:pt x="17" y="452"/>
                    <a:pt x="28" y="451"/>
                    <a:pt x="43" y="451"/>
                  </a:cubicBezTo>
                  <a:cubicBezTo>
                    <a:pt x="42" y="418"/>
                    <a:pt x="48" y="387"/>
                    <a:pt x="57" y="357"/>
                  </a:cubicBezTo>
                  <a:cubicBezTo>
                    <a:pt x="42" y="355"/>
                    <a:pt x="34" y="354"/>
                    <a:pt x="18" y="352"/>
                  </a:cubicBezTo>
                  <a:cubicBezTo>
                    <a:pt x="8" y="378"/>
                    <a:pt x="2" y="421"/>
                    <a:pt x="4" y="453"/>
                  </a:cubicBezTo>
                  <a:close/>
                  <a:moveTo>
                    <a:pt x="261" y="46"/>
                  </a:moveTo>
                  <a:cubicBezTo>
                    <a:pt x="266" y="60"/>
                    <a:pt x="271" y="69"/>
                    <a:pt x="277" y="82"/>
                  </a:cubicBezTo>
                  <a:cubicBezTo>
                    <a:pt x="304" y="67"/>
                    <a:pt x="332" y="56"/>
                    <a:pt x="364" y="50"/>
                  </a:cubicBezTo>
                  <a:cubicBezTo>
                    <a:pt x="361" y="36"/>
                    <a:pt x="359" y="24"/>
                    <a:pt x="357" y="12"/>
                  </a:cubicBezTo>
                  <a:cubicBezTo>
                    <a:pt x="326" y="17"/>
                    <a:pt x="285" y="31"/>
                    <a:pt x="261" y="46"/>
                  </a:cubicBezTo>
                  <a:close/>
                  <a:moveTo>
                    <a:pt x="126" y="154"/>
                  </a:moveTo>
                  <a:cubicBezTo>
                    <a:pt x="138" y="164"/>
                    <a:pt x="145" y="170"/>
                    <a:pt x="155" y="179"/>
                  </a:cubicBezTo>
                  <a:cubicBezTo>
                    <a:pt x="176" y="153"/>
                    <a:pt x="198" y="130"/>
                    <a:pt x="224" y="114"/>
                  </a:cubicBezTo>
                  <a:cubicBezTo>
                    <a:pt x="214" y="103"/>
                    <a:pt x="208" y="96"/>
                    <a:pt x="197" y="84"/>
                  </a:cubicBezTo>
                  <a:cubicBezTo>
                    <a:pt x="173" y="98"/>
                    <a:pt x="145" y="129"/>
                    <a:pt x="126" y="15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72"/>
            <p:cNvSpPr>
              <a:spLocks/>
            </p:cNvSpPr>
            <p:nvPr/>
          </p:nvSpPr>
          <p:spPr bwMode="auto">
            <a:xfrm>
              <a:off x="6957655" y="4064109"/>
              <a:ext cx="549805" cy="723838"/>
            </a:xfrm>
            <a:custGeom>
              <a:avLst/>
              <a:gdLst>
                <a:gd name="T0" fmla="*/ 268 w 268"/>
                <a:gd name="T1" fmla="*/ 16 h 353"/>
                <a:gd name="T2" fmla="*/ 15 w 268"/>
                <a:gd name="T3" fmla="*/ 285 h 353"/>
                <a:gd name="T4" fmla="*/ 15 w 268"/>
                <a:gd name="T5" fmla="*/ 353 h 353"/>
                <a:gd name="T6" fmla="*/ 0 w 268"/>
                <a:gd name="T7" fmla="*/ 353 h 353"/>
                <a:gd name="T8" fmla="*/ 0 w 268"/>
                <a:gd name="T9" fmla="*/ 285 h 353"/>
                <a:gd name="T10" fmla="*/ 268 w 268"/>
                <a:gd name="T11" fmla="*/ 0 h 353"/>
                <a:gd name="T12" fmla="*/ 268 w 268"/>
                <a:gd name="T13" fmla="*/ 16 h 353"/>
              </a:gdLst>
              <a:ahLst/>
              <a:cxnLst>
                <a:cxn ang="0">
                  <a:pos x="T0" y="T1"/>
                </a:cxn>
                <a:cxn ang="0">
                  <a:pos x="T2" y="T3"/>
                </a:cxn>
                <a:cxn ang="0">
                  <a:pos x="T4" y="T5"/>
                </a:cxn>
                <a:cxn ang="0">
                  <a:pos x="T6" y="T7"/>
                </a:cxn>
                <a:cxn ang="0">
                  <a:pos x="T8" y="T9"/>
                </a:cxn>
                <a:cxn ang="0">
                  <a:pos x="T10" y="T11"/>
                </a:cxn>
                <a:cxn ang="0">
                  <a:pos x="T12" y="T13"/>
                </a:cxn>
              </a:cxnLst>
              <a:rect l="0" t="0" r="r" b="b"/>
              <a:pathLst>
                <a:path w="268" h="353">
                  <a:moveTo>
                    <a:pt x="268" y="16"/>
                  </a:moveTo>
                  <a:cubicBezTo>
                    <a:pt x="128" y="16"/>
                    <a:pt x="15" y="138"/>
                    <a:pt x="15" y="285"/>
                  </a:cubicBezTo>
                  <a:cubicBezTo>
                    <a:pt x="15" y="349"/>
                    <a:pt x="15" y="353"/>
                    <a:pt x="15" y="353"/>
                  </a:cubicBezTo>
                  <a:cubicBezTo>
                    <a:pt x="0" y="353"/>
                    <a:pt x="0" y="353"/>
                    <a:pt x="0" y="353"/>
                  </a:cubicBezTo>
                  <a:cubicBezTo>
                    <a:pt x="0" y="353"/>
                    <a:pt x="0" y="299"/>
                    <a:pt x="0" y="285"/>
                  </a:cubicBezTo>
                  <a:cubicBezTo>
                    <a:pt x="0" y="130"/>
                    <a:pt x="117" y="0"/>
                    <a:pt x="268" y="0"/>
                  </a:cubicBezTo>
                  <a:lnTo>
                    <a:pt x="268" y="16"/>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73"/>
            <p:cNvSpPr>
              <a:spLocks/>
            </p:cNvSpPr>
            <p:nvPr/>
          </p:nvSpPr>
          <p:spPr bwMode="auto">
            <a:xfrm>
              <a:off x="6125588" y="3232042"/>
              <a:ext cx="1381872" cy="1555905"/>
            </a:xfrm>
            <a:custGeom>
              <a:avLst/>
              <a:gdLst>
                <a:gd name="T0" fmla="*/ 674 w 674"/>
                <a:gd name="T1" fmla="*/ 16 h 759"/>
                <a:gd name="T2" fmla="*/ 16 w 674"/>
                <a:gd name="T3" fmla="*/ 691 h 759"/>
                <a:gd name="T4" fmla="*/ 16 w 674"/>
                <a:gd name="T5" fmla="*/ 759 h 759"/>
                <a:gd name="T6" fmla="*/ 0 w 674"/>
                <a:gd name="T7" fmla="*/ 759 h 759"/>
                <a:gd name="T8" fmla="*/ 0 w 674"/>
                <a:gd name="T9" fmla="*/ 691 h 759"/>
                <a:gd name="T10" fmla="*/ 674 w 674"/>
                <a:gd name="T11" fmla="*/ 0 h 759"/>
                <a:gd name="T12" fmla="*/ 674 w 674"/>
                <a:gd name="T13" fmla="*/ 16 h 759"/>
              </a:gdLst>
              <a:ahLst/>
              <a:cxnLst>
                <a:cxn ang="0">
                  <a:pos x="T0" y="T1"/>
                </a:cxn>
                <a:cxn ang="0">
                  <a:pos x="T2" y="T3"/>
                </a:cxn>
                <a:cxn ang="0">
                  <a:pos x="T4" y="T5"/>
                </a:cxn>
                <a:cxn ang="0">
                  <a:pos x="T6" y="T7"/>
                </a:cxn>
                <a:cxn ang="0">
                  <a:pos x="T8" y="T9"/>
                </a:cxn>
                <a:cxn ang="0">
                  <a:pos x="T10" y="T11"/>
                </a:cxn>
                <a:cxn ang="0">
                  <a:pos x="T12" y="T13"/>
                </a:cxn>
              </a:cxnLst>
              <a:rect l="0" t="0" r="r" b="b"/>
              <a:pathLst>
                <a:path w="674" h="759">
                  <a:moveTo>
                    <a:pt x="674" y="16"/>
                  </a:moveTo>
                  <a:cubicBezTo>
                    <a:pt x="271" y="16"/>
                    <a:pt x="16" y="349"/>
                    <a:pt x="16" y="691"/>
                  </a:cubicBezTo>
                  <a:cubicBezTo>
                    <a:pt x="16" y="759"/>
                    <a:pt x="16" y="759"/>
                    <a:pt x="16" y="759"/>
                  </a:cubicBezTo>
                  <a:cubicBezTo>
                    <a:pt x="0" y="759"/>
                    <a:pt x="0" y="759"/>
                    <a:pt x="0" y="759"/>
                  </a:cubicBezTo>
                  <a:cubicBezTo>
                    <a:pt x="0" y="691"/>
                    <a:pt x="0" y="691"/>
                    <a:pt x="0" y="691"/>
                  </a:cubicBezTo>
                  <a:cubicBezTo>
                    <a:pt x="0" y="329"/>
                    <a:pt x="273" y="0"/>
                    <a:pt x="674" y="0"/>
                  </a:cubicBezTo>
                  <a:lnTo>
                    <a:pt x="674" y="16"/>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Medium Truck"/>
          <p:cNvGrpSpPr>
            <a:grpSpLocks noChangeAspect="1"/>
          </p:cNvGrpSpPr>
          <p:nvPr/>
        </p:nvGrpSpPr>
        <p:grpSpPr bwMode="auto">
          <a:xfrm rot="16200000">
            <a:off x="8841053" y="2723078"/>
            <a:ext cx="348852" cy="877776"/>
            <a:chOff x="5576" y="451"/>
            <a:chExt cx="556" cy="1399"/>
          </a:xfrm>
        </p:grpSpPr>
        <p:sp>
          <p:nvSpPr>
            <p:cNvPr id="118" name="AutoShape 19"/>
            <p:cNvSpPr>
              <a:spLocks noChangeAspect="1" noChangeArrowheads="1" noTextEdit="1"/>
            </p:cNvSpPr>
            <p:nvPr/>
          </p:nvSpPr>
          <p:spPr bwMode="auto">
            <a:xfrm>
              <a:off x="5576" y="451"/>
              <a:ext cx="556" cy="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1"/>
            <p:cNvSpPr>
              <a:spLocks/>
            </p:cNvSpPr>
            <p:nvPr/>
          </p:nvSpPr>
          <p:spPr bwMode="auto">
            <a:xfrm>
              <a:off x="5649" y="453"/>
              <a:ext cx="406" cy="75"/>
            </a:xfrm>
            <a:custGeom>
              <a:avLst/>
              <a:gdLst>
                <a:gd name="T0" fmla="*/ 202 w 210"/>
                <a:gd name="T1" fmla="*/ 39 h 39"/>
                <a:gd name="T2" fmla="*/ 210 w 210"/>
                <a:gd name="T3" fmla="*/ 31 h 39"/>
                <a:gd name="T4" fmla="*/ 210 w 210"/>
                <a:gd name="T5" fmla="*/ 27 h 39"/>
                <a:gd name="T6" fmla="*/ 189 w 210"/>
                <a:gd name="T7" fmla="*/ 0 h 39"/>
                <a:gd name="T8" fmla="*/ 20 w 210"/>
                <a:gd name="T9" fmla="*/ 0 h 39"/>
                <a:gd name="T10" fmla="*/ 0 w 210"/>
                <a:gd name="T11" fmla="*/ 26 h 39"/>
                <a:gd name="T12" fmla="*/ 0 w 210"/>
                <a:gd name="T13" fmla="*/ 31 h 39"/>
                <a:gd name="T14" fmla="*/ 8 w 210"/>
                <a:gd name="T15" fmla="*/ 39 h 39"/>
                <a:gd name="T16" fmla="*/ 202 w 210"/>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39">
                  <a:moveTo>
                    <a:pt x="202" y="39"/>
                  </a:moveTo>
                  <a:cubicBezTo>
                    <a:pt x="206" y="39"/>
                    <a:pt x="210" y="36"/>
                    <a:pt x="210" y="31"/>
                  </a:cubicBezTo>
                  <a:cubicBezTo>
                    <a:pt x="210" y="27"/>
                    <a:pt x="210" y="27"/>
                    <a:pt x="210" y="27"/>
                  </a:cubicBezTo>
                  <a:cubicBezTo>
                    <a:pt x="210" y="9"/>
                    <a:pt x="201" y="0"/>
                    <a:pt x="189" y="0"/>
                  </a:cubicBezTo>
                  <a:cubicBezTo>
                    <a:pt x="20" y="0"/>
                    <a:pt x="20" y="0"/>
                    <a:pt x="20" y="0"/>
                  </a:cubicBezTo>
                  <a:cubicBezTo>
                    <a:pt x="9" y="0"/>
                    <a:pt x="0" y="9"/>
                    <a:pt x="0" y="26"/>
                  </a:cubicBezTo>
                  <a:cubicBezTo>
                    <a:pt x="0" y="31"/>
                    <a:pt x="0" y="31"/>
                    <a:pt x="0" y="31"/>
                  </a:cubicBezTo>
                  <a:cubicBezTo>
                    <a:pt x="0" y="36"/>
                    <a:pt x="3" y="39"/>
                    <a:pt x="8" y="39"/>
                  </a:cubicBezTo>
                  <a:lnTo>
                    <a:pt x="202" y="39"/>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2"/>
            <p:cNvSpPr>
              <a:spLocks/>
            </p:cNvSpPr>
            <p:nvPr/>
          </p:nvSpPr>
          <p:spPr bwMode="auto">
            <a:xfrm>
              <a:off x="5607" y="1808"/>
              <a:ext cx="488" cy="42"/>
            </a:xfrm>
            <a:custGeom>
              <a:avLst/>
              <a:gdLst>
                <a:gd name="T0" fmla="*/ 0 w 488"/>
                <a:gd name="T1" fmla="*/ 0 h 42"/>
                <a:gd name="T2" fmla="*/ 0 w 488"/>
                <a:gd name="T3" fmla="*/ 29 h 42"/>
                <a:gd name="T4" fmla="*/ 42 w 488"/>
                <a:gd name="T5" fmla="*/ 29 h 42"/>
                <a:gd name="T6" fmla="*/ 50 w 488"/>
                <a:gd name="T7" fmla="*/ 42 h 42"/>
                <a:gd name="T8" fmla="*/ 454 w 488"/>
                <a:gd name="T9" fmla="*/ 42 h 42"/>
                <a:gd name="T10" fmla="*/ 461 w 488"/>
                <a:gd name="T11" fmla="*/ 21 h 42"/>
                <a:gd name="T12" fmla="*/ 488 w 488"/>
                <a:gd name="T13" fmla="*/ 21 h 42"/>
                <a:gd name="T14" fmla="*/ 488 w 488"/>
                <a:gd name="T15" fmla="*/ 0 h 42"/>
                <a:gd name="T16" fmla="*/ 0 w 488"/>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2">
                  <a:moveTo>
                    <a:pt x="0" y="0"/>
                  </a:moveTo>
                  <a:lnTo>
                    <a:pt x="0" y="29"/>
                  </a:lnTo>
                  <a:lnTo>
                    <a:pt x="42" y="29"/>
                  </a:lnTo>
                  <a:lnTo>
                    <a:pt x="50" y="42"/>
                  </a:lnTo>
                  <a:lnTo>
                    <a:pt x="454" y="42"/>
                  </a:lnTo>
                  <a:lnTo>
                    <a:pt x="461" y="21"/>
                  </a:lnTo>
                  <a:lnTo>
                    <a:pt x="488" y="21"/>
                  </a:lnTo>
                  <a:lnTo>
                    <a:pt x="48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3"/>
            <p:cNvSpPr>
              <a:spLocks/>
            </p:cNvSpPr>
            <p:nvPr/>
          </p:nvSpPr>
          <p:spPr bwMode="auto">
            <a:xfrm>
              <a:off x="5624" y="1794"/>
              <a:ext cx="454" cy="33"/>
            </a:xfrm>
            <a:custGeom>
              <a:avLst/>
              <a:gdLst>
                <a:gd name="T0" fmla="*/ 0 w 454"/>
                <a:gd name="T1" fmla="*/ 0 h 33"/>
                <a:gd name="T2" fmla="*/ 35 w 454"/>
                <a:gd name="T3" fmla="*/ 33 h 33"/>
                <a:gd name="T4" fmla="*/ 425 w 454"/>
                <a:gd name="T5" fmla="*/ 33 h 33"/>
                <a:gd name="T6" fmla="*/ 454 w 454"/>
                <a:gd name="T7" fmla="*/ 0 h 33"/>
                <a:gd name="T8" fmla="*/ 0 w 454"/>
                <a:gd name="T9" fmla="*/ 0 h 33"/>
              </a:gdLst>
              <a:ahLst/>
              <a:cxnLst>
                <a:cxn ang="0">
                  <a:pos x="T0" y="T1"/>
                </a:cxn>
                <a:cxn ang="0">
                  <a:pos x="T2" y="T3"/>
                </a:cxn>
                <a:cxn ang="0">
                  <a:pos x="T4" y="T5"/>
                </a:cxn>
                <a:cxn ang="0">
                  <a:pos x="T6" y="T7"/>
                </a:cxn>
                <a:cxn ang="0">
                  <a:pos x="T8" y="T9"/>
                </a:cxn>
              </a:cxnLst>
              <a:rect l="0" t="0" r="r" b="b"/>
              <a:pathLst>
                <a:path w="454" h="33">
                  <a:moveTo>
                    <a:pt x="0" y="0"/>
                  </a:moveTo>
                  <a:lnTo>
                    <a:pt x="35" y="33"/>
                  </a:lnTo>
                  <a:lnTo>
                    <a:pt x="425" y="33"/>
                  </a:lnTo>
                  <a:lnTo>
                    <a:pt x="454" y="0"/>
                  </a:lnTo>
                  <a:lnTo>
                    <a:pt x="0"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4"/>
            <p:cNvSpPr>
              <a:spLocks noEditPoints="1"/>
            </p:cNvSpPr>
            <p:nvPr/>
          </p:nvSpPr>
          <p:spPr bwMode="auto">
            <a:xfrm>
              <a:off x="5619" y="603"/>
              <a:ext cx="471" cy="178"/>
            </a:xfrm>
            <a:custGeom>
              <a:avLst/>
              <a:gdLst>
                <a:gd name="T0" fmla="*/ 231 w 244"/>
                <a:gd name="T1" fmla="*/ 93 h 93"/>
                <a:gd name="T2" fmla="*/ 243 w 244"/>
                <a:gd name="T3" fmla="*/ 93 h 93"/>
                <a:gd name="T4" fmla="*/ 244 w 244"/>
                <a:gd name="T5" fmla="*/ 92 h 93"/>
                <a:gd name="T6" fmla="*/ 244 w 244"/>
                <a:gd name="T7" fmla="*/ 1 h 93"/>
                <a:gd name="T8" fmla="*/ 243 w 244"/>
                <a:gd name="T9" fmla="*/ 0 h 93"/>
                <a:gd name="T10" fmla="*/ 231 w 244"/>
                <a:gd name="T11" fmla="*/ 0 h 93"/>
                <a:gd name="T12" fmla="*/ 230 w 244"/>
                <a:gd name="T13" fmla="*/ 1 h 93"/>
                <a:gd name="T14" fmla="*/ 230 w 244"/>
                <a:gd name="T15" fmla="*/ 92 h 93"/>
                <a:gd name="T16" fmla="*/ 231 w 244"/>
                <a:gd name="T17" fmla="*/ 93 h 93"/>
                <a:gd name="T18" fmla="*/ 1 w 244"/>
                <a:gd name="T19" fmla="*/ 93 h 93"/>
                <a:gd name="T20" fmla="*/ 13 w 244"/>
                <a:gd name="T21" fmla="*/ 93 h 93"/>
                <a:gd name="T22" fmla="*/ 14 w 244"/>
                <a:gd name="T23" fmla="*/ 92 h 93"/>
                <a:gd name="T24" fmla="*/ 14 w 244"/>
                <a:gd name="T25" fmla="*/ 1 h 93"/>
                <a:gd name="T26" fmla="*/ 13 w 244"/>
                <a:gd name="T27" fmla="*/ 0 h 93"/>
                <a:gd name="T28" fmla="*/ 1 w 244"/>
                <a:gd name="T29" fmla="*/ 0 h 93"/>
                <a:gd name="T30" fmla="*/ 0 w 244"/>
                <a:gd name="T31" fmla="*/ 1 h 93"/>
                <a:gd name="T32" fmla="*/ 0 w 244"/>
                <a:gd name="T33" fmla="*/ 92 h 93"/>
                <a:gd name="T34" fmla="*/ 1 w 244"/>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93">
                  <a:moveTo>
                    <a:pt x="231" y="93"/>
                  </a:moveTo>
                  <a:cubicBezTo>
                    <a:pt x="243" y="93"/>
                    <a:pt x="243" y="93"/>
                    <a:pt x="243" y="93"/>
                  </a:cubicBezTo>
                  <a:cubicBezTo>
                    <a:pt x="243" y="93"/>
                    <a:pt x="244" y="93"/>
                    <a:pt x="244" y="92"/>
                  </a:cubicBezTo>
                  <a:cubicBezTo>
                    <a:pt x="244" y="1"/>
                    <a:pt x="244" y="1"/>
                    <a:pt x="244" y="1"/>
                  </a:cubicBezTo>
                  <a:cubicBezTo>
                    <a:pt x="244" y="0"/>
                    <a:pt x="243" y="0"/>
                    <a:pt x="243" y="0"/>
                  </a:cubicBezTo>
                  <a:cubicBezTo>
                    <a:pt x="231" y="0"/>
                    <a:pt x="231" y="0"/>
                    <a:pt x="231" y="0"/>
                  </a:cubicBezTo>
                  <a:cubicBezTo>
                    <a:pt x="230" y="0"/>
                    <a:pt x="230" y="0"/>
                    <a:pt x="230" y="1"/>
                  </a:cubicBezTo>
                  <a:cubicBezTo>
                    <a:pt x="230" y="92"/>
                    <a:pt x="230" y="92"/>
                    <a:pt x="230" y="92"/>
                  </a:cubicBezTo>
                  <a:cubicBezTo>
                    <a:pt x="230" y="93"/>
                    <a:pt x="230" y="93"/>
                    <a:pt x="231" y="93"/>
                  </a:cubicBezTo>
                  <a:close/>
                  <a:moveTo>
                    <a:pt x="1" y="93"/>
                  </a:moveTo>
                  <a:cubicBezTo>
                    <a:pt x="13" y="93"/>
                    <a:pt x="13" y="93"/>
                    <a:pt x="13" y="93"/>
                  </a:cubicBezTo>
                  <a:cubicBezTo>
                    <a:pt x="13" y="93"/>
                    <a:pt x="14" y="93"/>
                    <a:pt x="14" y="92"/>
                  </a:cubicBezTo>
                  <a:cubicBezTo>
                    <a:pt x="14" y="1"/>
                    <a:pt x="14" y="1"/>
                    <a:pt x="14" y="1"/>
                  </a:cubicBezTo>
                  <a:cubicBezTo>
                    <a:pt x="14" y="0"/>
                    <a:pt x="13" y="0"/>
                    <a:pt x="13" y="0"/>
                  </a:cubicBezTo>
                  <a:cubicBezTo>
                    <a:pt x="1" y="0"/>
                    <a:pt x="1" y="0"/>
                    <a:pt x="1" y="0"/>
                  </a:cubicBezTo>
                  <a:cubicBezTo>
                    <a:pt x="0" y="0"/>
                    <a:pt x="0" y="0"/>
                    <a:pt x="0" y="1"/>
                  </a:cubicBezTo>
                  <a:cubicBezTo>
                    <a:pt x="0" y="92"/>
                    <a:pt x="0" y="92"/>
                    <a:pt x="0" y="92"/>
                  </a:cubicBezTo>
                  <a:cubicBezTo>
                    <a:pt x="0" y="93"/>
                    <a:pt x="0" y="93"/>
                    <a:pt x="1"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5"/>
            <p:cNvSpPr>
              <a:spLocks/>
            </p:cNvSpPr>
            <p:nvPr/>
          </p:nvSpPr>
          <p:spPr bwMode="auto">
            <a:xfrm>
              <a:off x="5595" y="455"/>
              <a:ext cx="514" cy="532"/>
            </a:xfrm>
            <a:custGeom>
              <a:avLst/>
              <a:gdLst>
                <a:gd name="T0" fmla="*/ 240 w 266"/>
                <a:gd name="T1" fmla="*/ 277 h 277"/>
                <a:gd name="T2" fmla="*/ 240 w 266"/>
                <a:gd name="T3" fmla="*/ 201 h 277"/>
                <a:gd name="T4" fmla="*/ 243 w 266"/>
                <a:gd name="T5" fmla="*/ 183 h 277"/>
                <a:gd name="T6" fmla="*/ 258 w 266"/>
                <a:gd name="T7" fmla="*/ 195 h 277"/>
                <a:gd name="T8" fmla="*/ 264 w 266"/>
                <a:gd name="T9" fmla="*/ 185 h 277"/>
                <a:gd name="T10" fmla="*/ 248 w 266"/>
                <a:gd name="T11" fmla="*/ 165 h 277"/>
                <a:gd name="T12" fmla="*/ 248 w 266"/>
                <a:gd name="T13" fmla="*/ 151 h 277"/>
                <a:gd name="T14" fmla="*/ 247 w 266"/>
                <a:gd name="T15" fmla="*/ 56 h 277"/>
                <a:gd name="T16" fmla="*/ 215 w 266"/>
                <a:gd name="T17" fmla="*/ 16 h 277"/>
                <a:gd name="T18" fmla="*/ 133 w 266"/>
                <a:gd name="T19" fmla="*/ 0 h 277"/>
                <a:gd name="T20" fmla="*/ 49 w 266"/>
                <a:gd name="T21" fmla="*/ 15 h 277"/>
                <a:gd name="T22" fmla="*/ 19 w 266"/>
                <a:gd name="T23" fmla="*/ 57 h 277"/>
                <a:gd name="T24" fmla="*/ 19 w 266"/>
                <a:gd name="T25" fmla="*/ 153 h 277"/>
                <a:gd name="T26" fmla="*/ 20 w 266"/>
                <a:gd name="T27" fmla="*/ 164 h 277"/>
                <a:gd name="T28" fmla="*/ 2 w 266"/>
                <a:gd name="T29" fmla="*/ 185 h 277"/>
                <a:gd name="T30" fmla="*/ 9 w 266"/>
                <a:gd name="T31" fmla="*/ 195 h 277"/>
                <a:gd name="T32" fmla="*/ 25 w 266"/>
                <a:gd name="T33" fmla="*/ 182 h 277"/>
                <a:gd name="T34" fmla="*/ 29 w 266"/>
                <a:gd name="T35" fmla="*/ 197 h 277"/>
                <a:gd name="T36" fmla="*/ 29 w 266"/>
                <a:gd name="T37" fmla="*/ 277 h 277"/>
                <a:gd name="T38" fmla="*/ 240 w 266"/>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277">
                  <a:moveTo>
                    <a:pt x="240" y="277"/>
                  </a:moveTo>
                  <a:cubicBezTo>
                    <a:pt x="240" y="277"/>
                    <a:pt x="240" y="213"/>
                    <a:pt x="240" y="201"/>
                  </a:cubicBezTo>
                  <a:cubicBezTo>
                    <a:pt x="240" y="194"/>
                    <a:pt x="241" y="189"/>
                    <a:pt x="243" y="183"/>
                  </a:cubicBezTo>
                  <a:cubicBezTo>
                    <a:pt x="247" y="188"/>
                    <a:pt x="256" y="194"/>
                    <a:pt x="258" y="195"/>
                  </a:cubicBezTo>
                  <a:cubicBezTo>
                    <a:pt x="266" y="202"/>
                    <a:pt x="265" y="194"/>
                    <a:pt x="264" y="185"/>
                  </a:cubicBezTo>
                  <a:cubicBezTo>
                    <a:pt x="264" y="178"/>
                    <a:pt x="257" y="173"/>
                    <a:pt x="248" y="165"/>
                  </a:cubicBezTo>
                  <a:cubicBezTo>
                    <a:pt x="248" y="164"/>
                    <a:pt x="248" y="144"/>
                    <a:pt x="248" y="151"/>
                  </a:cubicBezTo>
                  <a:cubicBezTo>
                    <a:pt x="248" y="157"/>
                    <a:pt x="247" y="65"/>
                    <a:pt x="247" y="56"/>
                  </a:cubicBezTo>
                  <a:cubicBezTo>
                    <a:pt x="247" y="43"/>
                    <a:pt x="235" y="26"/>
                    <a:pt x="215" y="16"/>
                  </a:cubicBezTo>
                  <a:cubicBezTo>
                    <a:pt x="188" y="4"/>
                    <a:pt x="159" y="0"/>
                    <a:pt x="133" y="0"/>
                  </a:cubicBezTo>
                  <a:cubicBezTo>
                    <a:pt x="105" y="0"/>
                    <a:pt x="76" y="1"/>
                    <a:pt x="49" y="15"/>
                  </a:cubicBezTo>
                  <a:cubicBezTo>
                    <a:pt x="31" y="25"/>
                    <a:pt x="19" y="42"/>
                    <a:pt x="19" y="57"/>
                  </a:cubicBezTo>
                  <a:cubicBezTo>
                    <a:pt x="19" y="71"/>
                    <a:pt x="19" y="150"/>
                    <a:pt x="19" y="153"/>
                  </a:cubicBezTo>
                  <a:cubicBezTo>
                    <a:pt x="19" y="156"/>
                    <a:pt x="20" y="164"/>
                    <a:pt x="20" y="164"/>
                  </a:cubicBezTo>
                  <a:cubicBezTo>
                    <a:pt x="10" y="172"/>
                    <a:pt x="2" y="178"/>
                    <a:pt x="2" y="185"/>
                  </a:cubicBezTo>
                  <a:cubicBezTo>
                    <a:pt x="2" y="194"/>
                    <a:pt x="0" y="202"/>
                    <a:pt x="9" y="195"/>
                  </a:cubicBezTo>
                  <a:cubicBezTo>
                    <a:pt x="11" y="194"/>
                    <a:pt x="22" y="187"/>
                    <a:pt x="25" y="182"/>
                  </a:cubicBezTo>
                  <a:cubicBezTo>
                    <a:pt x="27" y="189"/>
                    <a:pt x="29" y="195"/>
                    <a:pt x="29" y="197"/>
                  </a:cubicBezTo>
                  <a:cubicBezTo>
                    <a:pt x="29" y="203"/>
                    <a:pt x="29" y="277"/>
                    <a:pt x="29" y="277"/>
                  </a:cubicBezTo>
                  <a:lnTo>
                    <a:pt x="240" y="277"/>
                  </a:lnTo>
                  <a:close/>
                </a:path>
              </a:pathLst>
            </a:custGeom>
            <a:gradFill flip="none" rotWithShape="1">
              <a:gsLst>
                <a:gs pos="99000">
                  <a:srgbClr val="E69900"/>
                </a:gs>
                <a:gs pos="0">
                  <a:srgbClr val="F2A100"/>
                </a:gs>
                <a:gs pos="68000">
                  <a:srgbClr val="FFD47D"/>
                </a:gs>
                <a:gs pos="12000">
                  <a:srgbClr val="FFD889"/>
                </a:gs>
              </a:gsLst>
              <a:lin ang="0" scaled="0"/>
              <a:tileRect/>
            </a:gradFill>
            <a:ln>
              <a:noFill/>
            </a:ln>
            <a:effectLst>
              <a:outerShdw blurRad="76200" dist="88900" dir="36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6"/>
            <p:cNvSpPr>
              <a:spLocks noEditPoints="1"/>
            </p:cNvSpPr>
            <p:nvPr/>
          </p:nvSpPr>
          <p:spPr bwMode="auto">
            <a:xfrm>
              <a:off x="5644" y="486"/>
              <a:ext cx="409" cy="69"/>
            </a:xfrm>
            <a:custGeom>
              <a:avLst/>
              <a:gdLst>
                <a:gd name="T0" fmla="*/ 183 w 212"/>
                <a:gd name="T1" fmla="*/ 27 h 36"/>
                <a:gd name="T2" fmla="*/ 169 w 212"/>
                <a:gd name="T3" fmla="*/ 0 h 36"/>
                <a:gd name="T4" fmla="*/ 207 w 212"/>
                <a:gd name="T5" fmla="*/ 29 h 36"/>
                <a:gd name="T6" fmla="*/ 183 w 212"/>
                <a:gd name="T7" fmla="*/ 27 h 36"/>
                <a:gd name="T8" fmla="*/ 30 w 212"/>
                <a:gd name="T9" fmla="*/ 27 h 36"/>
                <a:gd name="T10" fmla="*/ 43 w 212"/>
                <a:gd name="T11" fmla="*/ 1 h 36"/>
                <a:gd name="T12" fmla="*/ 6 w 212"/>
                <a:gd name="T13" fmla="*/ 31 h 36"/>
                <a:gd name="T14" fmla="*/ 30 w 212"/>
                <a:gd name="T15" fmla="*/ 2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36">
                  <a:moveTo>
                    <a:pt x="183" y="27"/>
                  </a:moveTo>
                  <a:cubicBezTo>
                    <a:pt x="176" y="21"/>
                    <a:pt x="163" y="1"/>
                    <a:pt x="169" y="0"/>
                  </a:cubicBezTo>
                  <a:cubicBezTo>
                    <a:pt x="174" y="0"/>
                    <a:pt x="212" y="24"/>
                    <a:pt x="207" y="29"/>
                  </a:cubicBezTo>
                  <a:cubicBezTo>
                    <a:pt x="201" y="35"/>
                    <a:pt x="188" y="31"/>
                    <a:pt x="183" y="27"/>
                  </a:cubicBezTo>
                  <a:close/>
                  <a:moveTo>
                    <a:pt x="30" y="27"/>
                  </a:moveTo>
                  <a:cubicBezTo>
                    <a:pt x="37" y="20"/>
                    <a:pt x="48" y="1"/>
                    <a:pt x="43" y="1"/>
                  </a:cubicBezTo>
                  <a:cubicBezTo>
                    <a:pt x="37" y="1"/>
                    <a:pt x="0" y="25"/>
                    <a:pt x="6" y="31"/>
                  </a:cubicBezTo>
                  <a:cubicBezTo>
                    <a:pt x="11" y="36"/>
                    <a:pt x="27" y="32"/>
                    <a:pt x="3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7"/>
            <p:cNvSpPr>
              <a:spLocks/>
            </p:cNvSpPr>
            <p:nvPr/>
          </p:nvSpPr>
          <p:spPr bwMode="auto">
            <a:xfrm>
              <a:off x="5680" y="660"/>
              <a:ext cx="352" cy="171"/>
            </a:xfrm>
            <a:custGeom>
              <a:avLst/>
              <a:gdLst>
                <a:gd name="T0" fmla="*/ 164 w 182"/>
                <a:gd name="T1" fmla="*/ 89 h 89"/>
                <a:gd name="T2" fmla="*/ 181 w 182"/>
                <a:gd name="T3" fmla="*/ 28 h 89"/>
                <a:gd name="T4" fmla="*/ 165 w 182"/>
                <a:gd name="T5" fmla="*/ 12 h 89"/>
                <a:gd name="T6" fmla="*/ 13 w 182"/>
                <a:gd name="T7" fmla="*/ 13 h 89"/>
                <a:gd name="T8" fmla="*/ 1 w 182"/>
                <a:gd name="T9" fmla="*/ 31 h 89"/>
                <a:gd name="T10" fmla="*/ 25 w 182"/>
                <a:gd name="T11" fmla="*/ 89 h 89"/>
                <a:gd name="T12" fmla="*/ 164 w 182"/>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182" h="89">
                  <a:moveTo>
                    <a:pt x="164" y="89"/>
                  </a:moveTo>
                  <a:cubicBezTo>
                    <a:pt x="169" y="76"/>
                    <a:pt x="178" y="42"/>
                    <a:pt x="181" y="28"/>
                  </a:cubicBezTo>
                  <a:cubicBezTo>
                    <a:pt x="182" y="21"/>
                    <a:pt x="172" y="15"/>
                    <a:pt x="165" y="12"/>
                  </a:cubicBezTo>
                  <a:cubicBezTo>
                    <a:pt x="137" y="0"/>
                    <a:pt x="41" y="0"/>
                    <a:pt x="13" y="13"/>
                  </a:cubicBezTo>
                  <a:cubicBezTo>
                    <a:pt x="4" y="17"/>
                    <a:pt x="0" y="23"/>
                    <a:pt x="1" y="31"/>
                  </a:cubicBezTo>
                  <a:cubicBezTo>
                    <a:pt x="3" y="42"/>
                    <a:pt x="20" y="79"/>
                    <a:pt x="25" y="89"/>
                  </a:cubicBezTo>
                  <a:cubicBezTo>
                    <a:pt x="57" y="89"/>
                    <a:pt x="164" y="89"/>
                    <a:pt x="164" y="89"/>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8"/>
            <p:cNvSpPr>
              <a:spLocks/>
            </p:cNvSpPr>
            <p:nvPr/>
          </p:nvSpPr>
          <p:spPr bwMode="auto">
            <a:xfrm>
              <a:off x="5688" y="668"/>
              <a:ext cx="336" cy="157"/>
            </a:xfrm>
            <a:custGeom>
              <a:avLst/>
              <a:gdLst>
                <a:gd name="T0" fmla="*/ 158 w 174"/>
                <a:gd name="T1" fmla="*/ 82 h 82"/>
                <a:gd name="T2" fmla="*/ 172 w 174"/>
                <a:gd name="T3" fmla="*/ 25 h 82"/>
                <a:gd name="T4" fmla="*/ 157 w 174"/>
                <a:gd name="T5" fmla="*/ 12 h 82"/>
                <a:gd name="T6" fmla="*/ 13 w 174"/>
                <a:gd name="T7" fmla="*/ 13 h 82"/>
                <a:gd name="T8" fmla="*/ 2 w 174"/>
                <a:gd name="T9" fmla="*/ 28 h 82"/>
                <a:gd name="T10" fmla="*/ 22 w 174"/>
                <a:gd name="T11" fmla="*/ 82 h 82"/>
                <a:gd name="T12" fmla="*/ 158 w 17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74" h="82">
                  <a:moveTo>
                    <a:pt x="158" y="82"/>
                  </a:moveTo>
                  <a:cubicBezTo>
                    <a:pt x="164" y="66"/>
                    <a:pt x="170" y="38"/>
                    <a:pt x="172" y="25"/>
                  </a:cubicBezTo>
                  <a:cubicBezTo>
                    <a:pt x="174" y="18"/>
                    <a:pt x="165" y="15"/>
                    <a:pt x="157" y="12"/>
                  </a:cubicBezTo>
                  <a:cubicBezTo>
                    <a:pt x="130" y="0"/>
                    <a:pt x="39" y="1"/>
                    <a:pt x="13" y="13"/>
                  </a:cubicBezTo>
                  <a:cubicBezTo>
                    <a:pt x="4" y="16"/>
                    <a:pt x="0" y="19"/>
                    <a:pt x="2" y="28"/>
                  </a:cubicBezTo>
                  <a:cubicBezTo>
                    <a:pt x="3" y="38"/>
                    <a:pt x="18" y="72"/>
                    <a:pt x="22" y="82"/>
                  </a:cubicBezTo>
                  <a:cubicBezTo>
                    <a:pt x="53" y="82"/>
                    <a:pt x="158" y="82"/>
                    <a:pt x="158"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9"/>
            <p:cNvSpPr>
              <a:spLocks/>
            </p:cNvSpPr>
            <p:nvPr/>
          </p:nvSpPr>
          <p:spPr bwMode="auto">
            <a:xfrm>
              <a:off x="6016" y="798"/>
              <a:ext cx="27" cy="173"/>
            </a:xfrm>
            <a:custGeom>
              <a:avLst/>
              <a:gdLst>
                <a:gd name="T0" fmla="*/ 10 w 14"/>
                <a:gd name="T1" fmla="*/ 1 h 90"/>
                <a:gd name="T2" fmla="*/ 0 w 14"/>
                <a:gd name="T3" fmla="*/ 20 h 90"/>
                <a:gd name="T4" fmla="*/ 0 w 14"/>
                <a:gd name="T5" fmla="*/ 77 h 90"/>
                <a:gd name="T6" fmla="*/ 8 w 14"/>
                <a:gd name="T7" fmla="*/ 86 h 90"/>
                <a:gd name="T8" fmla="*/ 13 w 14"/>
                <a:gd name="T9" fmla="*/ 86 h 90"/>
                <a:gd name="T10" fmla="*/ 13 w 14"/>
                <a:gd name="T11" fmla="*/ 6 h 90"/>
                <a:gd name="T12" fmla="*/ 10 w 14"/>
                <a:gd name="T13" fmla="*/ 1 h 90"/>
              </a:gdLst>
              <a:ahLst/>
              <a:cxnLst>
                <a:cxn ang="0">
                  <a:pos x="T0" y="T1"/>
                </a:cxn>
                <a:cxn ang="0">
                  <a:pos x="T2" y="T3"/>
                </a:cxn>
                <a:cxn ang="0">
                  <a:pos x="T4" y="T5"/>
                </a:cxn>
                <a:cxn ang="0">
                  <a:pos x="T6" y="T7"/>
                </a:cxn>
                <a:cxn ang="0">
                  <a:pos x="T8" y="T9"/>
                </a:cxn>
                <a:cxn ang="0">
                  <a:pos x="T10" y="T11"/>
                </a:cxn>
                <a:cxn ang="0">
                  <a:pos x="T12" y="T13"/>
                </a:cxn>
              </a:cxnLst>
              <a:rect l="0" t="0" r="r" b="b"/>
              <a:pathLst>
                <a:path w="14" h="90">
                  <a:moveTo>
                    <a:pt x="10" y="1"/>
                  </a:moveTo>
                  <a:cubicBezTo>
                    <a:pt x="7" y="7"/>
                    <a:pt x="0" y="20"/>
                    <a:pt x="0" y="20"/>
                  </a:cubicBezTo>
                  <a:cubicBezTo>
                    <a:pt x="0" y="77"/>
                    <a:pt x="0" y="77"/>
                    <a:pt x="0" y="77"/>
                  </a:cubicBezTo>
                  <a:cubicBezTo>
                    <a:pt x="0" y="77"/>
                    <a:pt x="5" y="83"/>
                    <a:pt x="8" y="86"/>
                  </a:cubicBezTo>
                  <a:cubicBezTo>
                    <a:pt x="12" y="89"/>
                    <a:pt x="13" y="90"/>
                    <a:pt x="13" y="86"/>
                  </a:cubicBezTo>
                  <a:cubicBezTo>
                    <a:pt x="14" y="77"/>
                    <a:pt x="14" y="27"/>
                    <a:pt x="13" y="6"/>
                  </a:cubicBezTo>
                  <a:cubicBezTo>
                    <a:pt x="13" y="0"/>
                    <a:pt x="11" y="0"/>
                    <a:pt x="1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0"/>
            <p:cNvSpPr>
              <a:spLocks/>
            </p:cNvSpPr>
            <p:nvPr/>
          </p:nvSpPr>
          <p:spPr bwMode="auto">
            <a:xfrm>
              <a:off x="5669" y="798"/>
              <a:ext cx="27" cy="173"/>
            </a:xfrm>
            <a:custGeom>
              <a:avLst/>
              <a:gdLst>
                <a:gd name="T0" fmla="*/ 4 w 14"/>
                <a:gd name="T1" fmla="*/ 2 h 90"/>
                <a:gd name="T2" fmla="*/ 14 w 14"/>
                <a:gd name="T3" fmla="*/ 20 h 90"/>
                <a:gd name="T4" fmla="*/ 14 w 14"/>
                <a:gd name="T5" fmla="*/ 77 h 90"/>
                <a:gd name="T6" fmla="*/ 5 w 14"/>
                <a:gd name="T7" fmla="*/ 87 h 90"/>
                <a:gd name="T8" fmla="*/ 1 w 14"/>
                <a:gd name="T9" fmla="*/ 86 h 90"/>
                <a:gd name="T10" fmla="*/ 1 w 14"/>
                <a:gd name="T11" fmla="*/ 6 h 90"/>
                <a:gd name="T12" fmla="*/ 4 w 14"/>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14" h="90">
                  <a:moveTo>
                    <a:pt x="4" y="2"/>
                  </a:moveTo>
                  <a:cubicBezTo>
                    <a:pt x="7" y="7"/>
                    <a:pt x="14" y="20"/>
                    <a:pt x="14" y="20"/>
                  </a:cubicBezTo>
                  <a:cubicBezTo>
                    <a:pt x="14" y="77"/>
                    <a:pt x="14" y="77"/>
                    <a:pt x="14" y="77"/>
                  </a:cubicBezTo>
                  <a:cubicBezTo>
                    <a:pt x="14" y="77"/>
                    <a:pt x="9" y="83"/>
                    <a:pt x="5" y="87"/>
                  </a:cubicBezTo>
                  <a:cubicBezTo>
                    <a:pt x="2" y="90"/>
                    <a:pt x="1" y="90"/>
                    <a:pt x="1" y="86"/>
                  </a:cubicBezTo>
                  <a:cubicBezTo>
                    <a:pt x="0" y="78"/>
                    <a:pt x="0" y="27"/>
                    <a:pt x="1" y="6"/>
                  </a:cubicBezTo>
                  <a:cubicBezTo>
                    <a:pt x="1" y="0"/>
                    <a:pt x="3" y="0"/>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1"/>
            <p:cNvSpPr>
              <a:spLocks/>
            </p:cNvSpPr>
            <p:nvPr/>
          </p:nvSpPr>
          <p:spPr bwMode="auto">
            <a:xfrm>
              <a:off x="5576" y="987"/>
              <a:ext cx="556" cy="815"/>
            </a:xfrm>
            <a:custGeom>
              <a:avLst/>
              <a:gdLst>
                <a:gd name="T0" fmla="*/ 267 w 288"/>
                <a:gd name="T1" fmla="*/ 425 h 425"/>
                <a:gd name="T2" fmla="*/ 21 w 288"/>
                <a:gd name="T3" fmla="*/ 425 h 425"/>
                <a:gd name="T4" fmla="*/ 0 w 288"/>
                <a:gd name="T5" fmla="*/ 404 h 425"/>
                <a:gd name="T6" fmla="*/ 0 w 288"/>
                <a:gd name="T7" fmla="*/ 21 h 425"/>
                <a:gd name="T8" fmla="*/ 21 w 288"/>
                <a:gd name="T9" fmla="*/ 0 h 425"/>
                <a:gd name="T10" fmla="*/ 267 w 288"/>
                <a:gd name="T11" fmla="*/ 0 h 425"/>
                <a:gd name="T12" fmla="*/ 288 w 288"/>
                <a:gd name="T13" fmla="*/ 21 h 425"/>
                <a:gd name="T14" fmla="*/ 288 w 288"/>
                <a:gd name="T15" fmla="*/ 404 h 425"/>
                <a:gd name="T16" fmla="*/ 267 w 288"/>
                <a:gd name="T1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425">
                  <a:moveTo>
                    <a:pt x="267" y="425"/>
                  </a:moveTo>
                  <a:cubicBezTo>
                    <a:pt x="21" y="425"/>
                    <a:pt x="21" y="425"/>
                    <a:pt x="21" y="425"/>
                  </a:cubicBezTo>
                  <a:cubicBezTo>
                    <a:pt x="9" y="425"/>
                    <a:pt x="0" y="416"/>
                    <a:pt x="0" y="404"/>
                  </a:cubicBezTo>
                  <a:cubicBezTo>
                    <a:pt x="0" y="21"/>
                    <a:pt x="0" y="21"/>
                    <a:pt x="0" y="21"/>
                  </a:cubicBezTo>
                  <a:cubicBezTo>
                    <a:pt x="0" y="10"/>
                    <a:pt x="9" y="0"/>
                    <a:pt x="21" y="0"/>
                  </a:cubicBezTo>
                  <a:cubicBezTo>
                    <a:pt x="267" y="0"/>
                    <a:pt x="267" y="0"/>
                    <a:pt x="267" y="0"/>
                  </a:cubicBezTo>
                  <a:cubicBezTo>
                    <a:pt x="278" y="0"/>
                    <a:pt x="288" y="10"/>
                    <a:pt x="288" y="21"/>
                  </a:cubicBezTo>
                  <a:cubicBezTo>
                    <a:pt x="288" y="404"/>
                    <a:pt x="288" y="404"/>
                    <a:pt x="288" y="404"/>
                  </a:cubicBezTo>
                  <a:cubicBezTo>
                    <a:pt x="288" y="416"/>
                    <a:pt x="278" y="425"/>
                    <a:pt x="267" y="425"/>
                  </a:cubicBezTo>
                  <a:close/>
                </a:path>
              </a:pathLst>
            </a:custGeom>
            <a:gradFill flip="none" rotWithShape="1">
              <a:gsLst>
                <a:gs pos="99000">
                  <a:srgbClr val="FFB219"/>
                </a:gs>
                <a:gs pos="0">
                  <a:srgbClr val="F2A100"/>
                </a:gs>
                <a:gs pos="68000">
                  <a:srgbClr val="FFD47D"/>
                </a:gs>
                <a:gs pos="12000">
                  <a:srgbClr val="FFD889"/>
                </a:gs>
              </a:gsLst>
              <a:lin ang="0" scaled="0"/>
              <a:tileRect/>
            </a:gradFill>
            <a:ln>
              <a:noFill/>
            </a:ln>
            <a:effectLst>
              <a:outerShdw blurRad="88900" dist="101600" dir="42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2"/>
            <p:cNvSpPr>
              <a:spLocks/>
            </p:cNvSpPr>
            <p:nvPr/>
          </p:nvSpPr>
          <p:spPr bwMode="auto">
            <a:xfrm>
              <a:off x="5756" y="1050"/>
              <a:ext cx="208" cy="13"/>
            </a:xfrm>
            <a:custGeom>
              <a:avLst/>
              <a:gdLst>
                <a:gd name="T0" fmla="*/ 105 w 108"/>
                <a:gd name="T1" fmla="*/ 7 h 7"/>
                <a:gd name="T2" fmla="*/ 2 w 108"/>
                <a:gd name="T3" fmla="*/ 7 h 7"/>
                <a:gd name="T4" fmla="*/ 0 w 108"/>
                <a:gd name="T5" fmla="*/ 5 h 7"/>
                <a:gd name="T6" fmla="*/ 0 w 108"/>
                <a:gd name="T7" fmla="*/ 2 h 7"/>
                <a:gd name="T8" fmla="*/ 2 w 108"/>
                <a:gd name="T9" fmla="*/ 0 h 7"/>
                <a:gd name="T10" fmla="*/ 105 w 108"/>
                <a:gd name="T11" fmla="*/ 0 h 7"/>
                <a:gd name="T12" fmla="*/ 108 w 108"/>
                <a:gd name="T13" fmla="*/ 2 h 7"/>
                <a:gd name="T14" fmla="*/ 108 w 108"/>
                <a:gd name="T15" fmla="*/ 5 h 7"/>
                <a:gd name="T16" fmla="*/ 105 w 10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7">
                  <a:moveTo>
                    <a:pt x="105" y="7"/>
                  </a:moveTo>
                  <a:cubicBezTo>
                    <a:pt x="2" y="7"/>
                    <a:pt x="2" y="7"/>
                    <a:pt x="2" y="7"/>
                  </a:cubicBezTo>
                  <a:cubicBezTo>
                    <a:pt x="1" y="7"/>
                    <a:pt x="0" y="6"/>
                    <a:pt x="0" y="5"/>
                  </a:cubicBezTo>
                  <a:cubicBezTo>
                    <a:pt x="0" y="2"/>
                    <a:pt x="0" y="2"/>
                    <a:pt x="0" y="2"/>
                  </a:cubicBezTo>
                  <a:cubicBezTo>
                    <a:pt x="0" y="1"/>
                    <a:pt x="1" y="0"/>
                    <a:pt x="2" y="0"/>
                  </a:cubicBezTo>
                  <a:cubicBezTo>
                    <a:pt x="105" y="0"/>
                    <a:pt x="105" y="0"/>
                    <a:pt x="105" y="0"/>
                  </a:cubicBezTo>
                  <a:cubicBezTo>
                    <a:pt x="107" y="0"/>
                    <a:pt x="108" y="1"/>
                    <a:pt x="108" y="2"/>
                  </a:cubicBezTo>
                  <a:cubicBezTo>
                    <a:pt x="108" y="5"/>
                    <a:pt x="108" y="5"/>
                    <a:pt x="108" y="5"/>
                  </a:cubicBezTo>
                  <a:cubicBezTo>
                    <a:pt x="108" y="6"/>
                    <a:pt x="107" y="7"/>
                    <a:pt x="105" y="7"/>
                  </a:cubicBezTo>
                  <a:close/>
                </a:path>
              </a:pathLst>
            </a:custGeom>
            <a:solidFill>
              <a:srgbClr val="F2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3"/>
            <p:cNvSpPr>
              <a:spLocks/>
            </p:cNvSpPr>
            <p:nvPr/>
          </p:nvSpPr>
          <p:spPr bwMode="auto">
            <a:xfrm>
              <a:off x="5756" y="1142"/>
              <a:ext cx="208" cy="13"/>
            </a:xfrm>
            <a:custGeom>
              <a:avLst/>
              <a:gdLst>
                <a:gd name="T0" fmla="*/ 105 w 108"/>
                <a:gd name="T1" fmla="*/ 7 h 7"/>
                <a:gd name="T2" fmla="*/ 2 w 108"/>
                <a:gd name="T3" fmla="*/ 7 h 7"/>
                <a:gd name="T4" fmla="*/ 0 w 108"/>
                <a:gd name="T5" fmla="*/ 5 h 7"/>
                <a:gd name="T6" fmla="*/ 0 w 108"/>
                <a:gd name="T7" fmla="*/ 2 h 7"/>
                <a:gd name="T8" fmla="*/ 2 w 108"/>
                <a:gd name="T9" fmla="*/ 0 h 7"/>
                <a:gd name="T10" fmla="*/ 105 w 108"/>
                <a:gd name="T11" fmla="*/ 0 h 7"/>
                <a:gd name="T12" fmla="*/ 108 w 108"/>
                <a:gd name="T13" fmla="*/ 2 h 7"/>
                <a:gd name="T14" fmla="*/ 108 w 108"/>
                <a:gd name="T15" fmla="*/ 5 h 7"/>
                <a:gd name="T16" fmla="*/ 105 w 10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7">
                  <a:moveTo>
                    <a:pt x="105" y="7"/>
                  </a:moveTo>
                  <a:cubicBezTo>
                    <a:pt x="2" y="7"/>
                    <a:pt x="2" y="7"/>
                    <a:pt x="2" y="7"/>
                  </a:cubicBezTo>
                  <a:cubicBezTo>
                    <a:pt x="1" y="7"/>
                    <a:pt x="0" y="6"/>
                    <a:pt x="0" y="5"/>
                  </a:cubicBezTo>
                  <a:cubicBezTo>
                    <a:pt x="0" y="2"/>
                    <a:pt x="0" y="2"/>
                    <a:pt x="0" y="2"/>
                  </a:cubicBezTo>
                  <a:cubicBezTo>
                    <a:pt x="0" y="1"/>
                    <a:pt x="1" y="0"/>
                    <a:pt x="2" y="0"/>
                  </a:cubicBezTo>
                  <a:cubicBezTo>
                    <a:pt x="105" y="0"/>
                    <a:pt x="105" y="0"/>
                    <a:pt x="105" y="0"/>
                  </a:cubicBezTo>
                  <a:cubicBezTo>
                    <a:pt x="107" y="0"/>
                    <a:pt x="108" y="1"/>
                    <a:pt x="108" y="2"/>
                  </a:cubicBezTo>
                  <a:cubicBezTo>
                    <a:pt x="108" y="5"/>
                    <a:pt x="108" y="5"/>
                    <a:pt x="108" y="5"/>
                  </a:cubicBezTo>
                  <a:cubicBezTo>
                    <a:pt x="108" y="6"/>
                    <a:pt x="107" y="7"/>
                    <a:pt x="105" y="7"/>
                  </a:cubicBezTo>
                  <a:close/>
                </a:path>
              </a:pathLst>
            </a:custGeom>
            <a:solidFill>
              <a:srgbClr val="F2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4"/>
            <p:cNvSpPr>
              <a:spLocks/>
            </p:cNvSpPr>
            <p:nvPr/>
          </p:nvSpPr>
          <p:spPr bwMode="auto">
            <a:xfrm>
              <a:off x="5756" y="1543"/>
              <a:ext cx="208" cy="13"/>
            </a:xfrm>
            <a:custGeom>
              <a:avLst/>
              <a:gdLst>
                <a:gd name="T0" fmla="*/ 105 w 108"/>
                <a:gd name="T1" fmla="*/ 7 h 7"/>
                <a:gd name="T2" fmla="*/ 2 w 108"/>
                <a:gd name="T3" fmla="*/ 7 h 7"/>
                <a:gd name="T4" fmla="*/ 0 w 108"/>
                <a:gd name="T5" fmla="*/ 5 h 7"/>
                <a:gd name="T6" fmla="*/ 0 w 108"/>
                <a:gd name="T7" fmla="*/ 2 h 7"/>
                <a:gd name="T8" fmla="*/ 2 w 108"/>
                <a:gd name="T9" fmla="*/ 0 h 7"/>
                <a:gd name="T10" fmla="*/ 105 w 108"/>
                <a:gd name="T11" fmla="*/ 0 h 7"/>
                <a:gd name="T12" fmla="*/ 108 w 108"/>
                <a:gd name="T13" fmla="*/ 2 h 7"/>
                <a:gd name="T14" fmla="*/ 108 w 108"/>
                <a:gd name="T15" fmla="*/ 5 h 7"/>
                <a:gd name="T16" fmla="*/ 105 w 10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7">
                  <a:moveTo>
                    <a:pt x="105" y="7"/>
                  </a:moveTo>
                  <a:cubicBezTo>
                    <a:pt x="2" y="7"/>
                    <a:pt x="2" y="7"/>
                    <a:pt x="2" y="7"/>
                  </a:cubicBezTo>
                  <a:cubicBezTo>
                    <a:pt x="1" y="7"/>
                    <a:pt x="0" y="6"/>
                    <a:pt x="0" y="5"/>
                  </a:cubicBezTo>
                  <a:cubicBezTo>
                    <a:pt x="0" y="2"/>
                    <a:pt x="0" y="2"/>
                    <a:pt x="0" y="2"/>
                  </a:cubicBezTo>
                  <a:cubicBezTo>
                    <a:pt x="0" y="1"/>
                    <a:pt x="1" y="0"/>
                    <a:pt x="2" y="0"/>
                  </a:cubicBezTo>
                  <a:cubicBezTo>
                    <a:pt x="105" y="0"/>
                    <a:pt x="105" y="0"/>
                    <a:pt x="105" y="0"/>
                  </a:cubicBezTo>
                  <a:cubicBezTo>
                    <a:pt x="107" y="0"/>
                    <a:pt x="108" y="1"/>
                    <a:pt x="108" y="2"/>
                  </a:cubicBezTo>
                  <a:cubicBezTo>
                    <a:pt x="108" y="5"/>
                    <a:pt x="108" y="5"/>
                    <a:pt x="108" y="5"/>
                  </a:cubicBezTo>
                  <a:cubicBezTo>
                    <a:pt x="108" y="6"/>
                    <a:pt x="107" y="7"/>
                    <a:pt x="105" y="7"/>
                  </a:cubicBezTo>
                  <a:close/>
                </a:path>
              </a:pathLst>
            </a:custGeom>
            <a:solidFill>
              <a:srgbClr val="F2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5"/>
            <p:cNvSpPr>
              <a:spLocks/>
            </p:cNvSpPr>
            <p:nvPr/>
          </p:nvSpPr>
          <p:spPr bwMode="auto">
            <a:xfrm>
              <a:off x="5756" y="1635"/>
              <a:ext cx="208" cy="14"/>
            </a:xfrm>
            <a:custGeom>
              <a:avLst/>
              <a:gdLst>
                <a:gd name="T0" fmla="*/ 105 w 108"/>
                <a:gd name="T1" fmla="*/ 7 h 7"/>
                <a:gd name="T2" fmla="*/ 2 w 108"/>
                <a:gd name="T3" fmla="*/ 7 h 7"/>
                <a:gd name="T4" fmla="*/ 0 w 108"/>
                <a:gd name="T5" fmla="*/ 5 h 7"/>
                <a:gd name="T6" fmla="*/ 0 w 108"/>
                <a:gd name="T7" fmla="*/ 2 h 7"/>
                <a:gd name="T8" fmla="*/ 2 w 108"/>
                <a:gd name="T9" fmla="*/ 0 h 7"/>
                <a:gd name="T10" fmla="*/ 105 w 108"/>
                <a:gd name="T11" fmla="*/ 0 h 7"/>
                <a:gd name="T12" fmla="*/ 108 w 108"/>
                <a:gd name="T13" fmla="*/ 2 h 7"/>
                <a:gd name="T14" fmla="*/ 108 w 108"/>
                <a:gd name="T15" fmla="*/ 5 h 7"/>
                <a:gd name="T16" fmla="*/ 105 w 10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7">
                  <a:moveTo>
                    <a:pt x="105" y="7"/>
                  </a:moveTo>
                  <a:cubicBezTo>
                    <a:pt x="2" y="7"/>
                    <a:pt x="2" y="7"/>
                    <a:pt x="2" y="7"/>
                  </a:cubicBezTo>
                  <a:cubicBezTo>
                    <a:pt x="1" y="7"/>
                    <a:pt x="0" y="6"/>
                    <a:pt x="0" y="5"/>
                  </a:cubicBezTo>
                  <a:cubicBezTo>
                    <a:pt x="0" y="2"/>
                    <a:pt x="0" y="2"/>
                    <a:pt x="0" y="2"/>
                  </a:cubicBezTo>
                  <a:cubicBezTo>
                    <a:pt x="0" y="1"/>
                    <a:pt x="1" y="0"/>
                    <a:pt x="2" y="0"/>
                  </a:cubicBezTo>
                  <a:cubicBezTo>
                    <a:pt x="105" y="0"/>
                    <a:pt x="105" y="0"/>
                    <a:pt x="105" y="0"/>
                  </a:cubicBezTo>
                  <a:cubicBezTo>
                    <a:pt x="107" y="0"/>
                    <a:pt x="108" y="1"/>
                    <a:pt x="108" y="2"/>
                  </a:cubicBezTo>
                  <a:cubicBezTo>
                    <a:pt x="108" y="5"/>
                    <a:pt x="108" y="5"/>
                    <a:pt x="108" y="5"/>
                  </a:cubicBezTo>
                  <a:cubicBezTo>
                    <a:pt x="108" y="6"/>
                    <a:pt x="107" y="7"/>
                    <a:pt x="105" y="7"/>
                  </a:cubicBezTo>
                  <a:close/>
                </a:path>
              </a:pathLst>
            </a:custGeom>
            <a:solidFill>
              <a:srgbClr val="F2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5" name="Group 207"/>
          <p:cNvGrpSpPr>
            <a:grpSpLocks noChangeAspect="1"/>
          </p:cNvGrpSpPr>
          <p:nvPr/>
        </p:nvGrpSpPr>
        <p:grpSpPr bwMode="auto">
          <a:xfrm rot="10800000">
            <a:off x="6204150" y="1800568"/>
            <a:ext cx="2738951" cy="1533637"/>
            <a:chOff x="3638" y="985"/>
            <a:chExt cx="1852" cy="1037"/>
          </a:xfrm>
        </p:grpSpPr>
        <p:sp>
          <p:nvSpPr>
            <p:cNvPr id="176" name="Freeform 208"/>
            <p:cNvSpPr>
              <a:spLocks/>
            </p:cNvSpPr>
            <p:nvPr/>
          </p:nvSpPr>
          <p:spPr bwMode="auto">
            <a:xfrm>
              <a:off x="3638" y="985"/>
              <a:ext cx="1852" cy="1037"/>
            </a:xfrm>
            <a:custGeom>
              <a:avLst/>
              <a:gdLst>
                <a:gd name="T0" fmla="*/ 712 w 1423"/>
                <a:gd name="T1" fmla="*/ 491 h 796"/>
                <a:gd name="T2" fmla="*/ 926 w 1423"/>
                <a:gd name="T3" fmla="*/ 728 h 796"/>
                <a:gd name="T4" fmla="*/ 926 w 1423"/>
                <a:gd name="T5" fmla="*/ 796 h 796"/>
                <a:gd name="T6" fmla="*/ 1423 w 1423"/>
                <a:gd name="T7" fmla="*/ 796 h 796"/>
                <a:gd name="T8" fmla="*/ 1423 w 1423"/>
                <a:gd name="T9" fmla="*/ 728 h 796"/>
                <a:gd name="T10" fmla="*/ 712 w 1423"/>
                <a:gd name="T11" fmla="*/ 0 h 796"/>
                <a:gd name="T12" fmla="*/ 712 w 1423"/>
                <a:gd name="T13" fmla="*/ 0 h 796"/>
                <a:gd name="T14" fmla="*/ 0 w 1423"/>
                <a:gd name="T15" fmla="*/ 728 h 796"/>
                <a:gd name="T16" fmla="*/ 0 w 1423"/>
                <a:gd name="T17" fmla="*/ 796 h 796"/>
                <a:gd name="T18" fmla="*/ 497 w 1423"/>
                <a:gd name="T19" fmla="*/ 796 h 796"/>
                <a:gd name="T20" fmla="*/ 497 w 1423"/>
                <a:gd name="T21" fmla="*/ 728 h 796"/>
                <a:gd name="T22" fmla="*/ 712 w 1423"/>
                <a:gd name="T23" fmla="*/ 4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3" h="796">
                  <a:moveTo>
                    <a:pt x="712" y="491"/>
                  </a:moveTo>
                  <a:cubicBezTo>
                    <a:pt x="829" y="491"/>
                    <a:pt x="926" y="604"/>
                    <a:pt x="926" y="728"/>
                  </a:cubicBezTo>
                  <a:cubicBezTo>
                    <a:pt x="926" y="756"/>
                    <a:pt x="926" y="796"/>
                    <a:pt x="926" y="796"/>
                  </a:cubicBezTo>
                  <a:cubicBezTo>
                    <a:pt x="1423" y="796"/>
                    <a:pt x="1423" y="796"/>
                    <a:pt x="1423" y="796"/>
                  </a:cubicBezTo>
                  <a:cubicBezTo>
                    <a:pt x="1423" y="728"/>
                    <a:pt x="1423" y="728"/>
                    <a:pt x="1423" y="728"/>
                  </a:cubicBezTo>
                  <a:cubicBezTo>
                    <a:pt x="1423" y="318"/>
                    <a:pt x="1114" y="0"/>
                    <a:pt x="712" y="0"/>
                  </a:cubicBezTo>
                  <a:cubicBezTo>
                    <a:pt x="712" y="0"/>
                    <a:pt x="712" y="0"/>
                    <a:pt x="712" y="0"/>
                  </a:cubicBezTo>
                  <a:cubicBezTo>
                    <a:pt x="310" y="0"/>
                    <a:pt x="0" y="318"/>
                    <a:pt x="0" y="728"/>
                  </a:cubicBezTo>
                  <a:cubicBezTo>
                    <a:pt x="0" y="796"/>
                    <a:pt x="0" y="796"/>
                    <a:pt x="0" y="796"/>
                  </a:cubicBezTo>
                  <a:cubicBezTo>
                    <a:pt x="497" y="796"/>
                    <a:pt x="497" y="796"/>
                    <a:pt x="497" y="796"/>
                  </a:cubicBezTo>
                  <a:cubicBezTo>
                    <a:pt x="497" y="796"/>
                    <a:pt x="497" y="756"/>
                    <a:pt x="497" y="728"/>
                  </a:cubicBezTo>
                  <a:cubicBezTo>
                    <a:pt x="497" y="604"/>
                    <a:pt x="594" y="491"/>
                    <a:pt x="712" y="49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09"/>
            <p:cNvSpPr>
              <a:spLocks/>
            </p:cNvSpPr>
            <p:nvPr/>
          </p:nvSpPr>
          <p:spPr bwMode="auto">
            <a:xfrm>
              <a:off x="4255" y="1595"/>
              <a:ext cx="618" cy="427"/>
            </a:xfrm>
            <a:custGeom>
              <a:avLst/>
              <a:gdLst>
                <a:gd name="T0" fmla="*/ 238 w 475"/>
                <a:gd name="T1" fmla="*/ 23 h 328"/>
                <a:gd name="T2" fmla="*/ 452 w 475"/>
                <a:gd name="T3" fmla="*/ 260 h 328"/>
                <a:gd name="T4" fmla="*/ 452 w 475"/>
                <a:gd name="T5" fmla="*/ 328 h 328"/>
                <a:gd name="T6" fmla="*/ 475 w 475"/>
                <a:gd name="T7" fmla="*/ 328 h 328"/>
                <a:gd name="T8" fmla="*/ 475 w 475"/>
                <a:gd name="T9" fmla="*/ 260 h 328"/>
                <a:gd name="T10" fmla="*/ 238 w 475"/>
                <a:gd name="T11" fmla="*/ 0 h 328"/>
                <a:gd name="T12" fmla="*/ 238 w 475"/>
                <a:gd name="T13" fmla="*/ 0 h 328"/>
                <a:gd name="T14" fmla="*/ 0 w 475"/>
                <a:gd name="T15" fmla="*/ 260 h 328"/>
                <a:gd name="T16" fmla="*/ 0 w 475"/>
                <a:gd name="T17" fmla="*/ 328 h 328"/>
                <a:gd name="T18" fmla="*/ 23 w 475"/>
                <a:gd name="T19" fmla="*/ 328 h 328"/>
                <a:gd name="T20" fmla="*/ 23 w 475"/>
                <a:gd name="T21" fmla="*/ 260 h 328"/>
                <a:gd name="T22" fmla="*/ 238 w 475"/>
                <a:gd name="T23" fmla="*/ 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5" h="328">
                  <a:moveTo>
                    <a:pt x="238" y="23"/>
                  </a:moveTo>
                  <a:cubicBezTo>
                    <a:pt x="361" y="23"/>
                    <a:pt x="452" y="144"/>
                    <a:pt x="452" y="260"/>
                  </a:cubicBezTo>
                  <a:cubicBezTo>
                    <a:pt x="452" y="298"/>
                    <a:pt x="452" y="328"/>
                    <a:pt x="452" y="328"/>
                  </a:cubicBezTo>
                  <a:cubicBezTo>
                    <a:pt x="475" y="328"/>
                    <a:pt x="475" y="328"/>
                    <a:pt x="475" y="328"/>
                  </a:cubicBezTo>
                  <a:cubicBezTo>
                    <a:pt x="475" y="328"/>
                    <a:pt x="475" y="305"/>
                    <a:pt x="475" y="260"/>
                  </a:cubicBezTo>
                  <a:cubicBezTo>
                    <a:pt x="475" y="126"/>
                    <a:pt x="374" y="0"/>
                    <a:pt x="238" y="0"/>
                  </a:cubicBezTo>
                  <a:cubicBezTo>
                    <a:pt x="238" y="0"/>
                    <a:pt x="238" y="0"/>
                    <a:pt x="238" y="0"/>
                  </a:cubicBezTo>
                  <a:cubicBezTo>
                    <a:pt x="101" y="0"/>
                    <a:pt x="0" y="126"/>
                    <a:pt x="0" y="260"/>
                  </a:cubicBezTo>
                  <a:cubicBezTo>
                    <a:pt x="0" y="305"/>
                    <a:pt x="0" y="328"/>
                    <a:pt x="0" y="328"/>
                  </a:cubicBezTo>
                  <a:cubicBezTo>
                    <a:pt x="23" y="328"/>
                    <a:pt x="23" y="328"/>
                    <a:pt x="23" y="328"/>
                  </a:cubicBezTo>
                  <a:cubicBezTo>
                    <a:pt x="23" y="328"/>
                    <a:pt x="23" y="298"/>
                    <a:pt x="23" y="260"/>
                  </a:cubicBezTo>
                  <a:cubicBezTo>
                    <a:pt x="23" y="144"/>
                    <a:pt x="114" y="23"/>
                    <a:pt x="238"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10"/>
            <p:cNvSpPr>
              <a:spLocks/>
            </p:cNvSpPr>
            <p:nvPr/>
          </p:nvSpPr>
          <p:spPr bwMode="auto">
            <a:xfrm>
              <a:off x="3638" y="985"/>
              <a:ext cx="1852" cy="1037"/>
            </a:xfrm>
            <a:custGeom>
              <a:avLst/>
              <a:gdLst>
                <a:gd name="T0" fmla="*/ 712 w 1423"/>
                <a:gd name="T1" fmla="*/ 23 h 796"/>
                <a:gd name="T2" fmla="*/ 1400 w 1423"/>
                <a:gd name="T3" fmla="*/ 728 h 796"/>
                <a:gd name="T4" fmla="*/ 1400 w 1423"/>
                <a:gd name="T5" fmla="*/ 796 h 796"/>
                <a:gd name="T6" fmla="*/ 1423 w 1423"/>
                <a:gd name="T7" fmla="*/ 796 h 796"/>
                <a:gd name="T8" fmla="*/ 1423 w 1423"/>
                <a:gd name="T9" fmla="*/ 728 h 796"/>
                <a:gd name="T10" fmla="*/ 712 w 1423"/>
                <a:gd name="T11" fmla="*/ 0 h 796"/>
                <a:gd name="T12" fmla="*/ 712 w 1423"/>
                <a:gd name="T13" fmla="*/ 0 h 796"/>
                <a:gd name="T14" fmla="*/ 0 w 1423"/>
                <a:gd name="T15" fmla="*/ 728 h 796"/>
                <a:gd name="T16" fmla="*/ 0 w 1423"/>
                <a:gd name="T17" fmla="*/ 796 h 796"/>
                <a:gd name="T18" fmla="*/ 23 w 1423"/>
                <a:gd name="T19" fmla="*/ 796 h 796"/>
                <a:gd name="T20" fmla="*/ 23 w 1423"/>
                <a:gd name="T21" fmla="*/ 728 h 796"/>
                <a:gd name="T22" fmla="*/ 712 w 1423"/>
                <a:gd name="T23" fmla="*/ 2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3" h="796">
                  <a:moveTo>
                    <a:pt x="712" y="23"/>
                  </a:moveTo>
                  <a:cubicBezTo>
                    <a:pt x="1123" y="23"/>
                    <a:pt x="1406" y="356"/>
                    <a:pt x="1400" y="728"/>
                  </a:cubicBezTo>
                  <a:cubicBezTo>
                    <a:pt x="1400" y="796"/>
                    <a:pt x="1400" y="796"/>
                    <a:pt x="1400" y="796"/>
                  </a:cubicBezTo>
                  <a:cubicBezTo>
                    <a:pt x="1423" y="796"/>
                    <a:pt x="1423" y="796"/>
                    <a:pt x="1423" y="796"/>
                  </a:cubicBezTo>
                  <a:cubicBezTo>
                    <a:pt x="1423" y="728"/>
                    <a:pt x="1423" y="728"/>
                    <a:pt x="1423" y="728"/>
                  </a:cubicBezTo>
                  <a:cubicBezTo>
                    <a:pt x="1423" y="309"/>
                    <a:pt x="1110" y="0"/>
                    <a:pt x="712" y="0"/>
                  </a:cubicBezTo>
                  <a:cubicBezTo>
                    <a:pt x="712" y="0"/>
                    <a:pt x="712" y="0"/>
                    <a:pt x="712" y="0"/>
                  </a:cubicBezTo>
                  <a:cubicBezTo>
                    <a:pt x="314" y="0"/>
                    <a:pt x="0" y="309"/>
                    <a:pt x="0" y="728"/>
                  </a:cubicBezTo>
                  <a:cubicBezTo>
                    <a:pt x="0" y="796"/>
                    <a:pt x="0" y="796"/>
                    <a:pt x="0" y="796"/>
                  </a:cubicBezTo>
                  <a:cubicBezTo>
                    <a:pt x="23" y="796"/>
                    <a:pt x="23" y="796"/>
                    <a:pt x="23" y="796"/>
                  </a:cubicBezTo>
                  <a:cubicBezTo>
                    <a:pt x="23" y="728"/>
                    <a:pt x="23" y="728"/>
                    <a:pt x="23" y="728"/>
                  </a:cubicBezTo>
                  <a:cubicBezTo>
                    <a:pt x="18" y="356"/>
                    <a:pt x="300" y="23"/>
                    <a:pt x="712"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11"/>
            <p:cNvSpPr>
              <a:spLocks noEditPoints="1"/>
            </p:cNvSpPr>
            <p:nvPr/>
          </p:nvSpPr>
          <p:spPr bwMode="auto">
            <a:xfrm>
              <a:off x="3938" y="1291"/>
              <a:ext cx="1259" cy="731"/>
            </a:xfrm>
            <a:custGeom>
              <a:avLst/>
              <a:gdLst>
                <a:gd name="T0" fmla="*/ 41 w 967"/>
                <a:gd name="T1" fmla="*/ 504 h 561"/>
                <a:gd name="T2" fmla="*/ 0 w 967"/>
                <a:gd name="T3" fmla="*/ 504 h 561"/>
                <a:gd name="T4" fmla="*/ 0 w 967"/>
                <a:gd name="T5" fmla="*/ 561 h 561"/>
                <a:gd name="T6" fmla="*/ 41 w 967"/>
                <a:gd name="T7" fmla="*/ 561 h 561"/>
                <a:gd name="T8" fmla="*/ 41 w 967"/>
                <a:gd name="T9" fmla="*/ 504 h 561"/>
                <a:gd name="T10" fmla="*/ 58 w 967"/>
                <a:gd name="T11" fmla="*/ 248 h 561"/>
                <a:gd name="T12" fmla="*/ 92 w 967"/>
                <a:gd name="T13" fmla="*/ 266 h 561"/>
                <a:gd name="T14" fmla="*/ 147 w 967"/>
                <a:gd name="T15" fmla="*/ 189 h 561"/>
                <a:gd name="T16" fmla="*/ 115 w 967"/>
                <a:gd name="T17" fmla="*/ 166 h 561"/>
                <a:gd name="T18" fmla="*/ 58 w 967"/>
                <a:gd name="T19" fmla="*/ 248 h 561"/>
                <a:gd name="T20" fmla="*/ 7 w 967"/>
                <a:gd name="T21" fmla="*/ 418 h 561"/>
                <a:gd name="T22" fmla="*/ 46 w 967"/>
                <a:gd name="T23" fmla="*/ 419 h 561"/>
                <a:gd name="T24" fmla="*/ 65 w 967"/>
                <a:gd name="T25" fmla="*/ 326 h 561"/>
                <a:gd name="T26" fmla="*/ 26 w 967"/>
                <a:gd name="T27" fmla="*/ 318 h 561"/>
                <a:gd name="T28" fmla="*/ 7 w 967"/>
                <a:gd name="T29" fmla="*/ 418 h 561"/>
                <a:gd name="T30" fmla="*/ 335 w 967"/>
                <a:gd name="T31" fmla="*/ 19 h 561"/>
                <a:gd name="T32" fmla="*/ 345 w 967"/>
                <a:gd name="T33" fmla="*/ 57 h 561"/>
                <a:gd name="T34" fmla="*/ 435 w 967"/>
                <a:gd name="T35" fmla="*/ 40 h 561"/>
                <a:gd name="T36" fmla="*/ 435 w 967"/>
                <a:gd name="T37" fmla="*/ 1 h 561"/>
                <a:gd name="T38" fmla="*/ 335 w 967"/>
                <a:gd name="T39" fmla="*/ 19 h 561"/>
                <a:gd name="T40" fmla="*/ 167 w 967"/>
                <a:gd name="T41" fmla="*/ 114 h 561"/>
                <a:gd name="T42" fmla="*/ 192 w 967"/>
                <a:gd name="T43" fmla="*/ 143 h 561"/>
                <a:gd name="T44" fmla="*/ 270 w 967"/>
                <a:gd name="T45" fmla="*/ 89 h 561"/>
                <a:gd name="T46" fmla="*/ 248 w 967"/>
                <a:gd name="T47" fmla="*/ 56 h 561"/>
                <a:gd name="T48" fmla="*/ 167 w 967"/>
                <a:gd name="T49" fmla="*/ 114 h 561"/>
                <a:gd name="T50" fmla="*/ 927 w 967"/>
                <a:gd name="T51" fmla="*/ 561 h 561"/>
                <a:gd name="T52" fmla="*/ 967 w 967"/>
                <a:gd name="T53" fmla="*/ 561 h 561"/>
                <a:gd name="T54" fmla="*/ 967 w 967"/>
                <a:gd name="T55" fmla="*/ 504 h 561"/>
                <a:gd name="T56" fmla="*/ 927 w 967"/>
                <a:gd name="T57" fmla="*/ 504 h 561"/>
                <a:gd name="T58" fmla="*/ 927 w 967"/>
                <a:gd name="T59" fmla="*/ 561 h 561"/>
                <a:gd name="T60" fmla="*/ 852 w 967"/>
                <a:gd name="T61" fmla="*/ 166 h 561"/>
                <a:gd name="T62" fmla="*/ 820 w 967"/>
                <a:gd name="T63" fmla="*/ 189 h 561"/>
                <a:gd name="T64" fmla="*/ 875 w 967"/>
                <a:gd name="T65" fmla="*/ 266 h 561"/>
                <a:gd name="T66" fmla="*/ 909 w 967"/>
                <a:gd name="T67" fmla="*/ 248 h 561"/>
                <a:gd name="T68" fmla="*/ 852 w 967"/>
                <a:gd name="T69" fmla="*/ 166 h 561"/>
                <a:gd name="T70" fmla="*/ 941 w 967"/>
                <a:gd name="T71" fmla="*/ 318 h 561"/>
                <a:gd name="T72" fmla="*/ 902 w 967"/>
                <a:gd name="T73" fmla="*/ 326 h 561"/>
                <a:gd name="T74" fmla="*/ 922 w 967"/>
                <a:gd name="T75" fmla="*/ 419 h 561"/>
                <a:gd name="T76" fmla="*/ 961 w 967"/>
                <a:gd name="T77" fmla="*/ 418 h 561"/>
                <a:gd name="T78" fmla="*/ 941 w 967"/>
                <a:gd name="T79" fmla="*/ 318 h 561"/>
                <a:gd name="T80" fmla="*/ 531 w 967"/>
                <a:gd name="T81" fmla="*/ 1 h 561"/>
                <a:gd name="T82" fmla="*/ 531 w 967"/>
                <a:gd name="T83" fmla="*/ 39 h 561"/>
                <a:gd name="T84" fmla="*/ 621 w 967"/>
                <a:gd name="T85" fmla="*/ 56 h 561"/>
                <a:gd name="T86" fmla="*/ 631 w 967"/>
                <a:gd name="T87" fmla="*/ 19 h 561"/>
                <a:gd name="T88" fmla="*/ 531 w 967"/>
                <a:gd name="T89" fmla="*/ 1 h 561"/>
                <a:gd name="T90" fmla="*/ 714 w 967"/>
                <a:gd name="T91" fmla="*/ 56 h 561"/>
                <a:gd name="T92" fmla="*/ 693 w 967"/>
                <a:gd name="T93" fmla="*/ 90 h 561"/>
                <a:gd name="T94" fmla="*/ 770 w 967"/>
                <a:gd name="T95" fmla="*/ 143 h 561"/>
                <a:gd name="T96" fmla="*/ 795 w 967"/>
                <a:gd name="T97" fmla="*/ 115 h 561"/>
                <a:gd name="T98" fmla="*/ 714 w 967"/>
                <a:gd name="T99" fmla="*/ 5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7" h="561">
                  <a:moveTo>
                    <a:pt x="41" y="504"/>
                  </a:moveTo>
                  <a:cubicBezTo>
                    <a:pt x="0" y="504"/>
                    <a:pt x="0" y="504"/>
                    <a:pt x="0" y="504"/>
                  </a:cubicBezTo>
                  <a:cubicBezTo>
                    <a:pt x="0" y="561"/>
                    <a:pt x="0" y="561"/>
                    <a:pt x="0" y="561"/>
                  </a:cubicBezTo>
                  <a:cubicBezTo>
                    <a:pt x="41" y="561"/>
                    <a:pt x="41" y="561"/>
                    <a:pt x="41" y="561"/>
                  </a:cubicBezTo>
                  <a:lnTo>
                    <a:pt x="41" y="504"/>
                  </a:lnTo>
                  <a:close/>
                  <a:moveTo>
                    <a:pt x="58" y="248"/>
                  </a:moveTo>
                  <a:cubicBezTo>
                    <a:pt x="72" y="255"/>
                    <a:pt x="80" y="259"/>
                    <a:pt x="92" y="266"/>
                  </a:cubicBezTo>
                  <a:cubicBezTo>
                    <a:pt x="107" y="237"/>
                    <a:pt x="125" y="211"/>
                    <a:pt x="147" y="189"/>
                  </a:cubicBezTo>
                  <a:cubicBezTo>
                    <a:pt x="135" y="181"/>
                    <a:pt x="129" y="175"/>
                    <a:pt x="115" y="166"/>
                  </a:cubicBezTo>
                  <a:cubicBezTo>
                    <a:pt x="94" y="185"/>
                    <a:pt x="72" y="219"/>
                    <a:pt x="58" y="248"/>
                  </a:cubicBezTo>
                  <a:close/>
                  <a:moveTo>
                    <a:pt x="7" y="418"/>
                  </a:moveTo>
                  <a:cubicBezTo>
                    <a:pt x="19" y="418"/>
                    <a:pt x="31" y="418"/>
                    <a:pt x="46" y="419"/>
                  </a:cubicBezTo>
                  <a:cubicBezTo>
                    <a:pt x="47" y="386"/>
                    <a:pt x="54" y="355"/>
                    <a:pt x="65" y="326"/>
                  </a:cubicBezTo>
                  <a:cubicBezTo>
                    <a:pt x="51" y="323"/>
                    <a:pt x="42" y="321"/>
                    <a:pt x="26" y="318"/>
                  </a:cubicBezTo>
                  <a:cubicBezTo>
                    <a:pt x="15" y="344"/>
                    <a:pt x="7" y="387"/>
                    <a:pt x="7" y="418"/>
                  </a:cubicBezTo>
                  <a:close/>
                  <a:moveTo>
                    <a:pt x="335" y="19"/>
                  </a:moveTo>
                  <a:cubicBezTo>
                    <a:pt x="338" y="33"/>
                    <a:pt x="341" y="43"/>
                    <a:pt x="345" y="57"/>
                  </a:cubicBezTo>
                  <a:cubicBezTo>
                    <a:pt x="373" y="46"/>
                    <a:pt x="403" y="41"/>
                    <a:pt x="435" y="40"/>
                  </a:cubicBezTo>
                  <a:cubicBezTo>
                    <a:pt x="435" y="25"/>
                    <a:pt x="435" y="13"/>
                    <a:pt x="435" y="1"/>
                  </a:cubicBezTo>
                  <a:cubicBezTo>
                    <a:pt x="404" y="1"/>
                    <a:pt x="361" y="8"/>
                    <a:pt x="335" y="19"/>
                  </a:cubicBezTo>
                  <a:close/>
                  <a:moveTo>
                    <a:pt x="167" y="114"/>
                  </a:moveTo>
                  <a:cubicBezTo>
                    <a:pt x="177" y="126"/>
                    <a:pt x="183" y="133"/>
                    <a:pt x="192" y="143"/>
                  </a:cubicBezTo>
                  <a:cubicBezTo>
                    <a:pt x="216" y="121"/>
                    <a:pt x="242" y="102"/>
                    <a:pt x="270" y="89"/>
                  </a:cubicBezTo>
                  <a:cubicBezTo>
                    <a:pt x="261" y="77"/>
                    <a:pt x="257" y="69"/>
                    <a:pt x="248" y="56"/>
                  </a:cubicBezTo>
                  <a:cubicBezTo>
                    <a:pt x="222" y="66"/>
                    <a:pt x="189" y="92"/>
                    <a:pt x="167" y="114"/>
                  </a:cubicBezTo>
                  <a:close/>
                  <a:moveTo>
                    <a:pt x="927" y="561"/>
                  </a:moveTo>
                  <a:cubicBezTo>
                    <a:pt x="967" y="561"/>
                    <a:pt x="967" y="561"/>
                    <a:pt x="967" y="561"/>
                  </a:cubicBezTo>
                  <a:cubicBezTo>
                    <a:pt x="967" y="504"/>
                    <a:pt x="967" y="504"/>
                    <a:pt x="967" y="504"/>
                  </a:cubicBezTo>
                  <a:cubicBezTo>
                    <a:pt x="927" y="504"/>
                    <a:pt x="927" y="504"/>
                    <a:pt x="927" y="504"/>
                  </a:cubicBezTo>
                  <a:lnTo>
                    <a:pt x="927" y="561"/>
                  </a:lnTo>
                  <a:close/>
                  <a:moveTo>
                    <a:pt x="852" y="166"/>
                  </a:moveTo>
                  <a:cubicBezTo>
                    <a:pt x="839" y="175"/>
                    <a:pt x="832" y="181"/>
                    <a:pt x="820" y="189"/>
                  </a:cubicBezTo>
                  <a:cubicBezTo>
                    <a:pt x="842" y="211"/>
                    <a:pt x="860" y="237"/>
                    <a:pt x="875" y="266"/>
                  </a:cubicBezTo>
                  <a:cubicBezTo>
                    <a:pt x="887" y="259"/>
                    <a:pt x="896" y="255"/>
                    <a:pt x="909" y="248"/>
                  </a:cubicBezTo>
                  <a:cubicBezTo>
                    <a:pt x="896" y="219"/>
                    <a:pt x="873" y="185"/>
                    <a:pt x="852" y="166"/>
                  </a:cubicBezTo>
                  <a:close/>
                  <a:moveTo>
                    <a:pt x="941" y="318"/>
                  </a:moveTo>
                  <a:cubicBezTo>
                    <a:pt x="925" y="321"/>
                    <a:pt x="917" y="323"/>
                    <a:pt x="902" y="326"/>
                  </a:cubicBezTo>
                  <a:cubicBezTo>
                    <a:pt x="913" y="355"/>
                    <a:pt x="921" y="386"/>
                    <a:pt x="922" y="419"/>
                  </a:cubicBezTo>
                  <a:cubicBezTo>
                    <a:pt x="937" y="418"/>
                    <a:pt x="948" y="418"/>
                    <a:pt x="961" y="418"/>
                  </a:cubicBezTo>
                  <a:cubicBezTo>
                    <a:pt x="961" y="387"/>
                    <a:pt x="952" y="344"/>
                    <a:pt x="941" y="318"/>
                  </a:cubicBezTo>
                  <a:close/>
                  <a:moveTo>
                    <a:pt x="531" y="1"/>
                  </a:moveTo>
                  <a:cubicBezTo>
                    <a:pt x="531" y="12"/>
                    <a:pt x="530" y="25"/>
                    <a:pt x="531" y="39"/>
                  </a:cubicBezTo>
                  <a:cubicBezTo>
                    <a:pt x="563" y="40"/>
                    <a:pt x="592" y="46"/>
                    <a:pt x="621" y="56"/>
                  </a:cubicBezTo>
                  <a:cubicBezTo>
                    <a:pt x="625" y="43"/>
                    <a:pt x="628" y="33"/>
                    <a:pt x="631" y="19"/>
                  </a:cubicBezTo>
                  <a:cubicBezTo>
                    <a:pt x="604" y="8"/>
                    <a:pt x="562" y="0"/>
                    <a:pt x="531" y="1"/>
                  </a:cubicBezTo>
                  <a:close/>
                  <a:moveTo>
                    <a:pt x="714" y="56"/>
                  </a:moveTo>
                  <a:cubicBezTo>
                    <a:pt x="705" y="70"/>
                    <a:pt x="701" y="77"/>
                    <a:pt x="693" y="90"/>
                  </a:cubicBezTo>
                  <a:cubicBezTo>
                    <a:pt x="721" y="102"/>
                    <a:pt x="746" y="122"/>
                    <a:pt x="770" y="143"/>
                  </a:cubicBezTo>
                  <a:cubicBezTo>
                    <a:pt x="779" y="133"/>
                    <a:pt x="785" y="126"/>
                    <a:pt x="795" y="115"/>
                  </a:cubicBezTo>
                  <a:cubicBezTo>
                    <a:pt x="773" y="93"/>
                    <a:pt x="741" y="67"/>
                    <a:pt x="714" y="5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12"/>
            <p:cNvSpPr>
              <a:spLocks/>
            </p:cNvSpPr>
            <p:nvPr/>
          </p:nvSpPr>
          <p:spPr bwMode="auto">
            <a:xfrm>
              <a:off x="4216" y="1555"/>
              <a:ext cx="697" cy="467"/>
            </a:xfrm>
            <a:custGeom>
              <a:avLst/>
              <a:gdLst>
                <a:gd name="T0" fmla="*/ 268 w 536"/>
                <a:gd name="T1" fmla="*/ 16 h 358"/>
                <a:gd name="T2" fmla="*/ 520 w 536"/>
                <a:gd name="T3" fmla="*/ 290 h 358"/>
                <a:gd name="T4" fmla="*/ 520 w 536"/>
                <a:gd name="T5" fmla="*/ 358 h 358"/>
                <a:gd name="T6" fmla="*/ 536 w 536"/>
                <a:gd name="T7" fmla="*/ 358 h 358"/>
                <a:gd name="T8" fmla="*/ 536 w 536"/>
                <a:gd name="T9" fmla="*/ 290 h 358"/>
                <a:gd name="T10" fmla="*/ 268 w 536"/>
                <a:gd name="T11" fmla="*/ 0 h 358"/>
                <a:gd name="T12" fmla="*/ 268 w 536"/>
                <a:gd name="T13" fmla="*/ 0 h 358"/>
                <a:gd name="T14" fmla="*/ 0 w 536"/>
                <a:gd name="T15" fmla="*/ 290 h 358"/>
                <a:gd name="T16" fmla="*/ 0 w 536"/>
                <a:gd name="T17" fmla="*/ 358 h 358"/>
                <a:gd name="T18" fmla="*/ 16 w 536"/>
                <a:gd name="T19" fmla="*/ 358 h 358"/>
                <a:gd name="T20" fmla="*/ 15 w 536"/>
                <a:gd name="T21" fmla="*/ 290 h 358"/>
                <a:gd name="T22" fmla="*/ 268 w 536"/>
                <a:gd name="T23" fmla="*/ 1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6" h="358">
                  <a:moveTo>
                    <a:pt x="268" y="16"/>
                  </a:moveTo>
                  <a:cubicBezTo>
                    <a:pt x="407" y="16"/>
                    <a:pt x="520" y="143"/>
                    <a:pt x="520" y="290"/>
                  </a:cubicBezTo>
                  <a:cubicBezTo>
                    <a:pt x="520" y="355"/>
                    <a:pt x="520" y="358"/>
                    <a:pt x="520" y="358"/>
                  </a:cubicBezTo>
                  <a:cubicBezTo>
                    <a:pt x="536" y="358"/>
                    <a:pt x="536" y="358"/>
                    <a:pt x="536" y="358"/>
                  </a:cubicBezTo>
                  <a:cubicBezTo>
                    <a:pt x="536" y="358"/>
                    <a:pt x="536" y="305"/>
                    <a:pt x="536" y="290"/>
                  </a:cubicBezTo>
                  <a:cubicBezTo>
                    <a:pt x="536" y="135"/>
                    <a:pt x="418" y="0"/>
                    <a:pt x="268" y="0"/>
                  </a:cubicBezTo>
                  <a:cubicBezTo>
                    <a:pt x="268" y="0"/>
                    <a:pt x="268" y="0"/>
                    <a:pt x="268" y="0"/>
                  </a:cubicBezTo>
                  <a:cubicBezTo>
                    <a:pt x="117" y="0"/>
                    <a:pt x="0" y="135"/>
                    <a:pt x="0" y="290"/>
                  </a:cubicBezTo>
                  <a:cubicBezTo>
                    <a:pt x="0" y="305"/>
                    <a:pt x="0" y="358"/>
                    <a:pt x="0" y="358"/>
                  </a:cubicBezTo>
                  <a:cubicBezTo>
                    <a:pt x="16" y="358"/>
                    <a:pt x="16" y="358"/>
                    <a:pt x="16" y="358"/>
                  </a:cubicBezTo>
                  <a:cubicBezTo>
                    <a:pt x="16" y="358"/>
                    <a:pt x="15" y="355"/>
                    <a:pt x="15" y="290"/>
                  </a:cubicBezTo>
                  <a:cubicBezTo>
                    <a:pt x="15" y="143"/>
                    <a:pt x="128" y="16"/>
                    <a:pt x="268" y="16"/>
                  </a:cubicBez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13"/>
            <p:cNvSpPr>
              <a:spLocks/>
            </p:cNvSpPr>
            <p:nvPr/>
          </p:nvSpPr>
          <p:spPr bwMode="auto">
            <a:xfrm>
              <a:off x="3687" y="1034"/>
              <a:ext cx="1755" cy="988"/>
            </a:xfrm>
            <a:custGeom>
              <a:avLst/>
              <a:gdLst>
                <a:gd name="T0" fmla="*/ 674 w 1348"/>
                <a:gd name="T1" fmla="*/ 16 h 758"/>
                <a:gd name="T2" fmla="*/ 1332 w 1348"/>
                <a:gd name="T3" fmla="*/ 690 h 758"/>
                <a:gd name="T4" fmla="*/ 1332 w 1348"/>
                <a:gd name="T5" fmla="*/ 758 h 758"/>
                <a:gd name="T6" fmla="*/ 1348 w 1348"/>
                <a:gd name="T7" fmla="*/ 758 h 758"/>
                <a:gd name="T8" fmla="*/ 1348 w 1348"/>
                <a:gd name="T9" fmla="*/ 690 h 758"/>
                <a:gd name="T10" fmla="*/ 674 w 1348"/>
                <a:gd name="T11" fmla="*/ 0 h 758"/>
                <a:gd name="T12" fmla="*/ 0 w 1348"/>
                <a:gd name="T13" fmla="*/ 690 h 758"/>
                <a:gd name="T14" fmla="*/ 0 w 1348"/>
                <a:gd name="T15" fmla="*/ 758 h 758"/>
                <a:gd name="T16" fmla="*/ 16 w 1348"/>
                <a:gd name="T17" fmla="*/ 758 h 758"/>
                <a:gd name="T18" fmla="*/ 16 w 1348"/>
                <a:gd name="T19" fmla="*/ 690 h 758"/>
                <a:gd name="T20" fmla="*/ 674 w 1348"/>
                <a:gd name="T21" fmla="*/ 16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8" h="758">
                  <a:moveTo>
                    <a:pt x="674" y="16"/>
                  </a:moveTo>
                  <a:cubicBezTo>
                    <a:pt x="1077" y="16"/>
                    <a:pt x="1332" y="348"/>
                    <a:pt x="1332" y="690"/>
                  </a:cubicBezTo>
                  <a:cubicBezTo>
                    <a:pt x="1332" y="758"/>
                    <a:pt x="1332" y="758"/>
                    <a:pt x="1332" y="758"/>
                  </a:cubicBezTo>
                  <a:cubicBezTo>
                    <a:pt x="1348" y="758"/>
                    <a:pt x="1348" y="758"/>
                    <a:pt x="1348" y="758"/>
                  </a:cubicBezTo>
                  <a:cubicBezTo>
                    <a:pt x="1348" y="690"/>
                    <a:pt x="1348" y="690"/>
                    <a:pt x="1348" y="690"/>
                  </a:cubicBezTo>
                  <a:cubicBezTo>
                    <a:pt x="1348" y="328"/>
                    <a:pt x="1075" y="0"/>
                    <a:pt x="674" y="0"/>
                  </a:cubicBezTo>
                  <a:cubicBezTo>
                    <a:pt x="273" y="0"/>
                    <a:pt x="0" y="328"/>
                    <a:pt x="0" y="690"/>
                  </a:cubicBezTo>
                  <a:cubicBezTo>
                    <a:pt x="0" y="758"/>
                    <a:pt x="0" y="758"/>
                    <a:pt x="0" y="758"/>
                  </a:cubicBezTo>
                  <a:cubicBezTo>
                    <a:pt x="16" y="758"/>
                    <a:pt x="16" y="758"/>
                    <a:pt x="16" y="758"/>
                  </a:cubicBezTo>
                  <a:cubicBezTo>
                    <a:pt x="16" y="690"/>
                    <a:pt x="16" y="690"/>
                    <a:pt x="16" y="690"/>
                  </a:cubicBezTo>
                  <a:cubicBezTo>
                    <a:pt x="16" y="348"/>
                    <a:pt x="271" y="16"/>
                    <a:pt x="674" y="16"/>
                  </a:cubicBez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2" name="Group 125"/>
          <p:cNvGrpSpPr>
            <a:grpSpLocks noChangeAspect="1"/>
          </p:cNvGrpSpPr>
          <p:nvPr/>
        </p:nvGrpSpPr>
        <p:grpSpPr bwMode="auto">
          <a:xfrm>
            <a:off x="6202759" y="391885"/>
            <a:ext cx="956121" cy="1408681"/>
            <a:chOff x="5968" y="797"/>
            <a:chExt cx="1181" cy="1740"/>
          </a:xfrm>
        </p:grpSpPr>
        <p:sp>
          <p:nvSpPr>
            <p:cNvPr id="184" name="Rectangle 126"/>
            <p:cNvSpPr>
              <a:spLocks noChangeArrowheads="1"/>
            </p:cNvSpPr>
            <p:nvPr/>
          </p:nvSpPr>
          <p:spPr bwMode="auto">
            <a:xfrm>
              <a:off x="5968" y="797"/>
              <a:ext cx="1181" cy="174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27"/>
            <p:cNvSpPr>
              <a:spLocks/>
            </p:cNvSpPr>
            <p:nvPr/>
          </p:nvSpPr>
          <p:spPr bwMode="auto">
            <a:xfrm>
              <a:off x="5968" y="797"/>
              <a:ext cx="55" cy="1740"/>
            </a:xfrm>
            <a:custGeom>
              <a:avLst/>
              <a:gdLst>
                <a:gd name="T0" fmla="*/ 0 w 23"/>
                <a:gd name="T1" fmla="*/ 0 h 734"/>
                <a:gd name="T2" fmla="*/ 23 w 23"/>
                <a:gd name="T3" fmla="*/ 0 h 734"/>
                <a:gd name="T4" fmla="*/ 23 w 23"/>
                <a:gd name="T5" fmla="*/ 23 h 734"/>
                <a:gd name="T6" fmla="*/ 23 w 23"/>
                <a:gd name="T7" fmla="*/ 734 h 734"/>
                <a:gd name="T8" fmla="*/ 0 w 23"/>
                <a:gd name="T9" fmla="*/ 734 h 734"/>
                <a:gd name="T10" fmla="*/ 0 w 23"/>
                <a:gd name="T11" fmla="*/ 0 h 734"/>
              </a:gdLst>
              <a:ahLst/>
              <a:cxnLst>
                <a:cxn ang="0">
                  <a:pos x="T0" y="T1"/>
                </a:cxn>
                <a:cxn ang="0">
                  <a:pos x="T2" y="T3"/>
                </a:cxn>
                <a:cxn ang="0">
                  <a:pos x="T4" y="T5"/>
                </a:cxn>
                <a:cxn ang="0">
                  <a:pos x="T6" y="T7"/>
                </a:cxn>
                <a:cxn ang="0">
                  <a:pos x="T8" y="T9"/>
                </a:cxn>
                <a:cxn ang="0">
                  <a:pos x="T10" y="T11"/>
                </a:cxn>
              </a:cxnLst>
              <a:rect l="0" t="0" r="r" b="b"/>
              <a:pathLst>
                <a:path w="23" h="734">
                  <a:moveTo>
                    <a:pt x="0" y="0"/>
                  </a:moveTo>
                  <a:cubicBezTo>
                    <a:pt x="0" y="0"/>
                    <a:pt x="17" y="0"/>
                    <a:pt x="23" y="0"/>
                  </a:cubicBezTo>
                  <a:cubicBezTo>
                    <a:pt x="23" y="6"/>
                    <a:pt x="23" y="10"/>
                    <a:pt x="23" y="23"/>
                  </a:cubicBezTo>
                  <a:cubicBezTo>
                    <a:pt x="23" y="734"/>
                    <a:pt x="23" y="734"/>
                    <a:pt x="23" y="734"/>
                  </a:cubicBezTo>
                  <a:cubicBezTo>
                    <a:pt x="0" y="734"/>
                    <a:pt x="0" y="734"/>
                    <a:pt x="0" y="73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28"/>
            <p:cNvSpPr>
              <a:spLocks/>
            </p:cNvSpPr>
            <p:nvPr/>
          </p:nvSpPr>
          <p:spPr bwMode="auto">
            <a:xfrm>
              <a:off x="7094" y="797"/>
              <a:ext cx="55" cy="1740"/>
            </a:xfrm>
            <a:custGeom>
              <a:avLst/>
              <a:gdLst>
                <a:gd name="T0" fmla="*/ 23 w 23"/>
                <a:gd name="T1" fmla="*/ 711 h 734"/>
                <a:gd name="T2" fmla="*/ 23 w 23"/>
                <a:gd name="T3" fmla="*/ 0 h 734"/>
                <a:gd name="T4" fmla="*/ 0 w 23"/>
                <a:gd name="T5" fmla="*/ 0 h 734"/>
                <a:gd name="T6" fmla="*/ 0 w 23"/>
                <a:gd name="T7" fmla="*/ 23 h 734"/>
                <a:gd name="T8" fmla="*/ 0 w 23"/>
                <a:gd name="T9" fmla="*/ 711 h 734"/>
                <a:gd name="T10" fmla="*/ 0 w 23"/>
                <a:gd name="T11" fmla="*/ 734 h 734"/>
                <a:gd name="T12" fmla="*/ 23 w 23"/>
                <a:gd name="T13" fmla="*/ 734 h 734"/>
              </a:gdLst>
              <a:ahLst/>
              <a:cxnLst>
                <a:cxn ang="0">
                  <a:pos x="T0" y="T1"/>
                </a:cxn>
                <a:cxn ang="0">
                  <a:pos x="T2" y="T3"/>
                </a:cxn>
                <a:cxn ang="0">
                  <a:pos x="T4" y="T5"/>
                </a:cxn>
                <a:cxn ang="0">
                  <a:pos x="T6" y="T7"/>
                </a:cxn>
                <a:cxn ang="0">
                  <a:pos x="T8" y="T9"/>
                </a:cxn>
                <a:cxn ang="0">
                  <a:pos x="T10" y="T11"/>
                </a:cxn>
                <a:cxn ang="0">
                  <a:pos x="T12" y="T13"/>
                </a:cxn>
              </a:cxnLst>
              <a:rect l="0" t="0" r="r" b="b"/>
              <a:pathLst>
                <a:path w="23" h="734">
                  <a:moveTo>
                    <a:pt x="23" y="711"/>
                  </a:moveTo>
                  <a:cubicBezTo>
                    <a:pt x="23" y="0"/>
                    <a:pt x="23" y="0"/>
                    <a:pt x="23" y="0"/>
                  </a:cubicBezTo>
                  <a:cubicBezTo>
                    <a:pt x="0" y="0"/>
                    <a:pt x="0" y="0"/>
                    <a:pt x="0" y="0"/>
                  </a:cubicBezTo>
                  <a:cubicBezTo>
                    <a:pt x="0" y="8"/>
                    <a:pt x="0" y="23"/>
                    <a:pt x="0" y="23"/>
                  </a:cubicBezTo>
                  <a:cubicBezTo>
                    <a:pt x="0" y="711"/>
                    <a:pt x="0" y="711"/>
                    <a:pt x="0" y="711"/>
                  </a:cubicBezTo>
                  <a:cubicBezTo>
                    <a:pt x="0" y="734"/>
                    <a:pt x="0" y="734"/>
                    <a:pt x="0" y="734"/>
                  </a:cubicBezTo>
                  <a:cubicBezTo>
                    <a:pt x="23" y="734"/>
                    <a:pt x="23" y="734"/>
                    <a:pt x="23" y="7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29"/>
            <p:cNvSpPr>
              <a:spLocks noEditPoints="1"/>
            </p:cNvSpPr>
            <p:nvPr/>
          </p:nvSpPr>
          <p:spPr bwMode="auto">
            <a:xfrm>
              <a:off x="6504" y="797"/>
              <a:ext cx="97" cy="1740"/>
            </a:xfrm>
            <a:custGeom>
              <a:avLst/>
              <a:gdLst>
                <a:gd name="T0" fmla="*/ 97 w 97"/>
                <a:gd name="T1" fmla="*/ 139 h 1740"/>
                <a:gd name="T2" fmla="*/ 0 w 97"/>
                <a:gd name="T3" fmla="*/ 139 h 1740"/>
                <a:gd name="T4" fmla="*/ 0 w 97"/>
                <a:gd name="T5" fmla="*/ 0 h 1740"/>
                <a:gd name="T6" fmla="*/ 97 w 97"/>
                <a:gd name="T7" fmla="*/ 0 h 1740"/>
                <a:gd name="T8" fmla="*/ 97 w 97"/>
                <a:gd name="T9" fmla="*/ 139 h 1740"/>
                <a:gd name="T10" fmla="*/ 97 w 97"/>
                <a:gd name="T11" fmla="*/ 443 h 1740"/>
                <a:gd name="T12" fmla="*/ 0 w 97"/>
                <a:gd name="T13" fmla="*/ 443 h 1740"/>
                <a:gd name="T14" fmla="*/ 0 w 97"/>
                <a:gd name="T15" fmla="*/ 716 h 1740"/>
                <a:gd name="T16" fmla="*/ 97 w 97"/>
                <a:gd name="T17" fmla="*/ 716 h 1740"/>
                <a:gd name="T18" fmla="*/ 97 w 97"/>
                <a:gd name="T19" fmla="*/ 443 h 1740"/>
                <a:gd name="T20" fmla="*/ 97 w 97"/>
                <a:gd name="T21" fmla="*/ 1019 h 1740"/>
                <a:gd name="T22" fmla="*/ 0 w 97"/>
                <a:gd name="T23" fmla="*/ 1019 h 1740"/>
                <a:gd name="T24" fmla="*/ 0 w 97"/>
                <a:gd name="T25" fmla="*/ 1294 h 1740"/>
                <a:gd name="T26" fmla="*/ 97 w 97"/>
                <a:gd name="T27" fmla="*/ 1294 h 1740"/>
                <a:gd name="T28" fmla="*/ 97 w 97"/>
                <a:gd name="T29" fmla="*/ 1019 h 1740"/>
                <a:gd name="T30" fmla="*/ 97 w 97"/>
                <a:gd name="T31" fmla="*/ 1603 h 1740"/>
                <a:gd name="T32" fmla="*/ 0 w 97"/>
                <a:gd name="T33" fmla="*/ 1603 h 1740"/>
                <a:gd name="T34" fmla="*/ 0 w 97"/>
                <a:gd name="T35" fmla="*/ 1740 h 1740"/>
                <a:gd name="T36" fmla="*/ 97 w 97"/>
                <a:gd name="T37" fmla="*/ 1740 h 1740"/>
                <a:gd name="T38" fmla="*/ 97 w 97"/>
                <a:gd name="T39" fmla="*/ 1603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740">
                  <a:moveTo>
                    <a:pt x="97" y="139"/>
                  </a:moveTo>
                  <a:lnTo>
                    <a:pt x="0" y="139"/>
                  </a:lnTo>
                  <a:lnTo>
                    <a:pt x="0" y="0"/>
                  </a:lnTo>
                  <a:lnTo>
                    <a:pt x="97" y="0"/>
                  </a:lnTo>
                  <a:lnTo>
                    <a:pt x="97" y="139"/>
                  </a:lnTo>
                  <a:close/>
                  <a:moveTo>
                    <a:pt x="97" y="443"/>
                  </a:moveTo>
                  <a:lnTo>
                    <a:pt x="0" y="443"/>
                  </a:lnTo>
                  <a:lnTo>
                    <a:pt x="0" y="716"/>
                  </a:lnTo>
                  <a:lnTo>
                    <a:pt x="97" y="716"/>
                  </a:lnTo>
                  <a:lnTo>
                    <a:pt x="97" y="443"/>
                  </a:lnTo>
                  <a:close/>
                  <a:moveTo>
                    <a:pt x="97" y="1019"/>
                  </a:moveTo>
                  <a:lnTo>
                    <a:pt x="0" y="1019"/>
                  </a:lnTo>
                  <a:lnTo>
                    <a:pt x="0" y="1294"/>
                  </a:lnTo>
                  <a:lnTo>
                    <a:pt x="97" y="1294"/>
                  </a:lnTo>
                  <a:lnTo>
                    <a:pt x="97" y="1019"/>
                  </a:lnTo>
                  <a:close/>
                  <a:moveTo>
                    <a:pt x="97" y="1603"/>
                  </a:moveTo>
                  <a:lnTo>
                    <a:pt x="0" y="1603"/>
                  </a:lnTo>
                  <a:lnTo>
                    <a:pt x="0" y="1740"/>
                  </a:lnTo>
                  <a:lnTo>
                    <a:pt x="97" y="1740"/>
                  </a:lnTo>
                  <a:lnTo>
                    <a:pt x="97" y="160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30"/>
            <p:cNvSpPr>
              <a:spLocks/>
            </p:cNvSpPr>
            <p:nvPr/>
          </p:nvSpPr>
          <p:spPr bwMode="auto">
            <a:xfrm>
              <a:off x="7024" y="797"/>
              <a:ext cx="38" cy="1740"/>
            </a:xfrm>
            <a:custGeom>
              <a:avLst/>
              <a:gdLst>
                <a:gd name="T0" fmla="*/ 38 w 38"/>
                <a:gd name="T1" fmla="*/ 1740 h 1740"/>
                <a:gd name="T2" fmla="*/ 0 w 38"/>
                <a:gd name="T3" fmla="*/ 1740 h 1740"/>
                <a:gd name="T4" fmla="*/ 0 w 38"/>
                <a:gd name="T5" fmla="*/ 0 h 1740"/>
                <a:gd name="T6" fmla="*/ 38 w 38"/>
                <a:gd name="T7" fmla="*/ 0 h 1740"/>
                <a:gd name="T8" fmla="*/ 38 w 38"/>
                <a:gd name="T9" fmla="*/ 1702 h 1740"/>
                <a:gd name="T10" fmla="*/ 38 w 38"/>
                <a:gd name="T11" fmla="*/ 1740 h 1740"/>
              </a:gdLst>
              <a:ahLst/>
              <a:cxnLst>
                <a:cxn ang="0">
                  <a:pos x="T0" y="T1"/>
                </a:cxn>
                <a:cxn ang="0">
                  <a:pos x="T2" y="T3"/>
                </a:cxn>
                <a:cxn ang="0">
                  <a:pos x="T4" y="T5"/>
                </a:cxn>
                <a:cxn ang="0">
                  <a:pos x="T6" y="T7"/>
                </a:cxn>
                <a:cxn ang="0">
                  <a:pos x="T8" y="T9"/>
                </a:cxn>
                <a:cxn ang="0">
                  <a:pos x="T10" y="T11"/>
                </a:cxn>
              </a:cxnLst>
              <a:rect l="0" t="0" r="r" b="b"/>
              <a:pathLst>
                <a:path w="38" h="1740">
                  <a:moveTo>
                    <a:pt x="38" y="1740"/>
                  </a:moveTo>
                  <a:lnTo>
                    <a:pt x="0" y="1740"/>
                  </a:lnTo>
                  <a:lnTo>
                    <a:pt x="0" y="0"/>
                  </a:lnTo>
                  <a:lnTo>
                    <a:pt x="38" y="0"/>
                  </a:lnTo>
                  <a:lnTo>
                    <a:pt x="38" y="1702"/>
                  </a:lnTo>
                  <a:lnTo>
                    <a:pt x="38" y="174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31"/>
            <p:cNvSpPr>
              <a:spLocks/>
            </p:cNvSpPr>
            <p:nvPr/>
          </p:nvSpPr>
          <p:spPr bwMode="auto">
            <a:xfrm>
              <a:off x="7023" y="797"/>
              <a:ext cx="38" cy="1740"/>
            </a:xfrm>
            <a:custGeom>
              <a:avLst/>
              <a:gdLst>
                <a:gd name="T0" fmla="*/ 38 w 38"/>
                <a:gd name="T1" fmla="*/ 1740 h 1740"/>
                <a:gd name="T2" fmla="*/ 0 w 38"/>
                <a:gd name="T3" fmla="*/ 1740 h 1740"/>
                <a:gd name="T4" fmla="*/ 0 w 38"/>
                <a:gd name="T5" fmla="*/ 0 h 1740"/>
                <a:gd name="T6" fmla="*/ 38 w 38"/>
                <a:gd name="T7" fmla="*/ 0 h 1740"/>
                <a:gd name="T8" fmla="*/ 38 w 38"/>
                <a:gd name="T9" fmla="*/ 1702 h 1740"/>
              </a:gdLst>
              <a:ahLst/>
              <a:cxnLst>
                <a:cxn ang="0">
                  <a:pos x="T0" y="T1"/>
                </a:cxn>
                <a:cxn ang="0">
                  <a:pos x="T2" y="T3"/>
                </a:cxn>
                <a:cxn ang="0">
                  <a:pos x="T4" y="T5"/>
                </a:cxn>
                <a:cxn ang="0">
                  <a:pos x="T6" y="T7"/>
                </a:cxn>
                <a:cxn ang="0">
                  <a:pos x="T8" y="T9"/>
                </a:cxn>
              </a:cxnLst>
              <a:rect l="0" t="0" r="r" b="b"/>
              <a:pathLst>
                <a:path w="38" h="1740">
                  <a:moveTo>
                    <a:pt x="38" y="1740"/>
                  </a:moveTo>
                  <a:lnTo>
                    <a:pt x="0" y="1740"/>
                  </a:lnTo>
                  <a:lnTo>
                    <a:pt x="0" y="0"/>
                  </a:lnTo>
                  <a:lnTo>
                    <a:pt x="38" y="0"/>
                  </a:lnTo>
                  <a:lnTo>
                    <a:pt x="38" y="17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32"/>
            <p:cNvSpPr>
              <a:spLocks noChangeArrowheads="1"/>
            </p:cNvSpPr>
            <p:nvPr/>
          </p:nvSpPr>
          <p:spPr bwMode="auto">
            <a:xfrm>
              <a:off x="6055" y="797"/>
              <a:ext cx="38" cy="1740"/>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5" name="Callout Text"/>
          <p:cNvSpPr/>
          <p:nvPr/>
        </p:nvSpPr>
        <p:spPr>
          <a:xfrm>
            <a:off x="589953" y="590733"/>
            <a:ext cx="3562839" cy="2034577"/>
          </a:xfrm>
          <a:prstGeom prst="wedgeRectCallout">
            <a:avLst>
              <a:gd name="adj1" fmla="val 40818"/>
              <a:gd name="adj2" fmla="val 78227"/>
            </a:avLst>
          </a:prstGeom>
          <a:solidFill>
            <a:srgbClr val="69C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smtClean="0">
                <a:solidFill>
                  <a:schemeClr val="accent6"/>
                </a:solidFill>
              </a:rPr>
              <a:t>Accommodations and Modifications </a:t>
            </a:r>
            <a:endParaRPr lang="en-US" sz="2400" b="1" dirty="0">
              <a:solidFill>
                <a:schemeClr val="tx1"/>
              </a:solidFill>
            </a:endParaRPr>
          </a:p>
        </p:txBody>
      </p:sp>
      <p:grpSp>
        <p:nvGrpSpPr>
          <p:cNvPr id="217" name="Group 216"/>
          <p:cNvGrpSpPr/>
          <p:nvPr/>
        </p:nvGrpSpPr>
        <p:grpSpPr>
          <a:xfrm>
            <a:off x="7269099" y="1539877"/>
            <a:ext cx="541924" cy="541395"/>
            <a:chOff x="8010710" y="4679892"/>
            <a:chExt cx="1929080" cy="1927196"/>
          </a:xfrm>
        </p:grpSpPr>
        <p:sp>
          <p:nvSpPr>
            <p:cNvPr id="218" name="Freeform 166"/>
            <p:cNvSpPr>
              <a:spLocks/>
            </p:cNvSpPr>
            <p:nvPr/>
          </p:nvSpPr>
          <p:spPr bwMode="auto">
            <a:xfrm>
              <a:off x="8010710" y="4679892"/>
              <a:ext cx="1929080" cy="1927196"/>
            </a:xfrm>
            <a:custGeom>
              <a:avLst/>
              <a:gdLst>
                <a:gd name="T0" fmla="*/ 849 w 864"/>
                <a:gd name="T1" fmla="*/ 405 h 863"/>
                <a:gd name="T2" fmla="*/ 849 w 864"/>
                <a:gd name="T3" fmla="*/ 458 h 863"/>
                <a:gd name="T4" fmla="*/ 459 w 864"/>
                <a:gd name="T5" fmla="*/ 849 h 863"/>
                <a:gd name="T6" fmla="*/ 405 w 864"/>
                <a:gd name="T7" fmla="*/ 849 h 863"/>
                <a:gd name="T8" fmla="*/ 15 w 864"/>
                <a:gd name="T9" fmla="*/ 458 h 863"/>
                <a:gd name="T10" fmla="*/ 15 w 864"/>
                <a:gd name="T11" fmla="*/ 405 h 863"/>
                <a:gd name="T12" fmla="*/ 405 w 864"/>
                <a:gd name="T13" fmla="*/ 14 h 863"/>
                <a:gd name="T14" fmla="*/ 459 w 864"/>
                <a:gd name="T15" fmla="*/ 14 h 863"/>
                <a:gd name="T16" fmla="*/ 849 w 864"/>
                <a:gd name="T17" fmla="*/ 405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4" h="863">
                  <a:moveTo>
                    <a:pt x="849" y="405"/>
                  </a:moveTo>
                  <a:cubicBezTo>
                    <a:pt x="864" y="419"/>
                    <a:pt x="864" y="443"/>
                    <a:pt x="849" y="458"/>
                  </a:cubicBezTo>
                  <a:cubicBezTo>
                    <a:pt x="459" y="849"/>
                    <a:pt x="459" y="849"/>
                    <a:pt x="459" y="849"/>
                  </a:cubicBezTo>
                  <a:cubicBezTo>
                    <a:pt x="444" y="863"/>
                    <a:pt x="420" y="863"/>
                    <a:pt x="405" y="849"/>
                  </a:cubicBezTo>
                  <a:cubicBezTo>
                    <a:pt x="15" y="458"/>
                    <a:pt x="15" y="458"/>
                    <a:pt x="15" y="458"/>
                  </a:cubicBezTo>
                  <a:cubicBezTo>
                    <a:pt x="0" y="443"/>
                    <a:pt x="0" y="419"/>
                    <a:pt x="15" y="405"/>
                  </a:cubicBezTo>
                  <a:cubicBezTo>
                    <a:pt x="405" y="14"/>
                    <a:pt x="405" y="14"/>
                    <a:pt x="405" y="14"/>
                  </a:cubicBezTo>
                  <a:cubicBezTo>
                    <a:pt x="420" y="0"/>
                    <a:pt x="444" y="0"/>
                    <a:pt x="459" y="14"/>
                  </a:cubicBezTo>
                  <a:cubicBezTo>
                    <a:pt x="849" y="405"/>
                    <a:pt x="849" y="405"/>
                    <a:pt x="849" y="405"/>
                  </a:cubicBezTo>
                </a:path>
              </a:pathLst>
            </a:custGeom>
            <a:gradFill>
              <a:gsLst>
                <a:gs pos="99000">
                  <a:srgbClr val="EB9D0F"/>
                </a:gs>
                <a:gs pos="0">
                  <a:srgbClr val="FEC526"/>
                </a:gs>
              </a:gsLst>
              <a:lin ang="5400000" scaled="0"/>
            </a:gradFill>
            <a:ln>
              <a:noFill/>
            </a:ln>
            <a:effectLst>
              <a:outerShdw blurRad="38100" dist="50800" dir="36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67"/>
            <p:cNvSpPr>
              <a:spLocks noEditPoints="1"/>
            </p:cNvSpPr>
            <p:nvPr/>
          </p:nvSpPr>
          <p:spPr bwMode="auto">
            <a:xfrm>
              <a:off x="8102078" y="4769376"/>
              <a:ext cx="1746345" cy="1748229"/>
            </a:xfrm>
            <a:custGeom>
              <a:avLst/>
              <a:gdLst>
                <a:gd name="T0" fmla="*/ 769 w 782"/>
                <a:gd name="T1" fmla="*/ 367 h 783"/>
                <a:gd name="T2" fmla="*/ 416 w 782"/>
                <a:gd name="T3" fmla="*/ 14 h 783"/>
                <a:gd name="T4" fmla="*/ 367 w 782"/>
                <a:gd name="T5" fmla="*/ 14 h 783"/>
                <a:gd name="T6" fmla="*/ 14 w 782"/>
                <a:gd name="T7" fmla="*/ 367 h 783"/>
                <a:gd name="T8" fmla="*/ 14 w 782"/>
                <a:gd name="T9" fmla="*/ 416 h 783"/>
                <a:gd name="T10" fmla="*/ 367 w 782"/>
                <a:gd name="T11" fmla="*/ 769 h 783"/>
                <a:gd name="T12" fmla="*/ 416 w 782"/>
                <a:gd name="T13" fmla="*/ 769 h 783"/>
                <a:gd name="T14" fmla="*/ 769 w 782"/>
                <a:gd name="T15" fmla="*/ 416 h 783"/>
                <a:gd name="T16" fmla="*/ 769 w 782"/>
                <a:gd name="T17" fmla="*/ 367 h 783"/>
                <a:gd name="T18" fmla="*/ 751 w 782"/>
                <a:gd name="T19" fmla="*/ 415 h 783"/>
                <a:gd name="T20" fmla="*/ 414 w 782"/>
                <a:gd name="T21" fmla="*/ 751 h 783"/>
                <a:gd name="T22" fmla="*/ 368 w 782"/>
                <a:gd name="T23" fmla="*/ 751 h 783"/>
                <a:gd name="T24" fmla="*/ 32 w 782"/>
                <a:gd name="T25" fmla="*/ 415 h 783"/>
                <a:gd name="T26" fmla="*/ 32 w 782"/>
                <a:gd name="T27" fmla="*/ 368 h 783"/>
                <a:gd name="T28" fmla="*/ 368 w 782"/>
                <a:gd name="T29" fmla="*/ 32 h 783"/>
                <a:gd name="T30" fmla="*/ 414 w 782"/>
                <a:gd name="T31" fmla="*/ 32 h 783"/>
                <a:gd name="T32" fmla="*/ 751 w 782"/>
                <a:gd name="T33" fmla="*/ 368 h 783"/>
                <a:gd name="T34" fmla="*/ 751 w 782"/>
                <a:gd name="T35" fmla="*/ 415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2" h="783">
                  <a:moveTo>
                    <a:pt x="769" y="367"/>
                  </a:moveTo>
                  <a:cubicBezTo>
                    <a:pt x="416" y="14"/>
                    <a:pt x="416" y="14"/>
                    <a:pt x="416" y="14"/>
                  </a:cubicBezTo>
                  <a:cubicBezTo>
                    <a:pt x="402" y="0"/>
                    <a:pt x="380" y="0"/>
                    <a:pt x="367" y="14"/>
                  </a:cubicBezTo>
                  <a:cubicBezTo>
                    <a:pt x="14" y="367"/>
                    <a:pt x="14" y="367"/>
                    <a:pt x="14" y="367"/>
                  </a:cubicBezTo>
                  <a:cubicBezTo>
                    <a:pt x="0" y="381"/>
                    <a:pt x="0" y="402"/>
                    <a:pt x="14" y="416"/>
                  </a:cubicBezTo>
                  <a:cubicBezTo>
                    <a:pt x="367" y="769"/>
                    <a:pt x="367" y="769"/>
                    <a:pt x="367" y="769"/>
                  </a:cubicBezTo>
                  <a:cubicBezTo>
                    <a:pt x="380" y="783"/>
                    <a:pt x="402" y="783"/>
                    <a:pt x="416" y="769"/>
                  </a:cubicBezTo>
                  <a:cubicBezTo>
                    <a:pt x="769" y="416"/>
                    <a:pt x="769" y="416"/>
                    <a:pt x="769" y="416"/>
                  </a:cubicBezTo>
                  <a:cubicBezTo>
                    <a:pt x="782" y="402"/>
                    <a:pt x="782" y="381"/>
                    <a:pt x="769" y="367"/>
                  </a:cubicBezTo>
                  <a:close/>
                  <a:moveTo>
                    <a:pt x="751" y="415"/>
                  </a:moveTo>
                  <a:cubicBezTo>
                    <a:pt x="414" y="751"/>
                    <a:pt x="414" y="751"/>
                    <a:pt x="414" y="751"/>
                  </a:cubicBezTo>
                  <a:cubicBezTo>
                    <a:pt x="402" y="763"/>
                    <a:pt x="381" y="763"/>
                    <a:pt x="368" y="751"/>
                  </a:cubicBezTo>
                  <a:cubicBezTo>
                    <a:pt x="32" y="415"/>
                    <a:pt x="32" y="415"/>
                    <a:pt x="32" y="415"/>
                  </a:cubicBezTo>
                  <a:cubicBezTo>
                    <a:pt x="19" y="402"/>
                    <a:pt x="19" y="381"/>
                    <a:pt x="32" y="368"/>
                  </a:cubicBezTo>
                  <a:cubicBezTo>
                    <a:pt x="368" y="32"/>
                    <a:pt x="368" y="32"/>
                    <a:pt x="368" y="32"/>
                  </a:cubicBezTo>
                  <a:cubicBezTo>
                    <a:pt x="381" y="19"/>
                    <a:pt x="402" y="19"/>
                    <a:pt x="414" y="32"/>
                  </a:cubicBezTo>
                  <a:cubicBezTo>
                    <a:pt x="751" y="368"/>
                    <a:pt x="751" y="368"/>
                    <a:pt x="751" y="368"/>
                  </a:cubicBezTo>
                  <a:cubicBezTo>
                    <a:pt x="763" y="381"/>
                    <a:pt x="763" y="402"/>
                    <a:pt x="751" y="415"/>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68"/>
            <p:cNvSpPr>
              <a:spLocks/>
            </p:cNvSpPr>
            <p:nvPr/>
          </p:nvSpPr>
          <p:spPr bwMode="auto">
            <a:xfrm>
              <a:off x="8944166" y="4704382"/>
              <a:ext cx="60284" cy="53690"/>
            </a:xfrm>
            <a:custGeom>
              <a:avLst/>
              <a:gdLst>
                <a:gd name="T0" fmla="*/ 13 w 27"/>
                <a:gd name="T1" fmla="*/ 0 h 24"/>
                <a:gd name="T2" fmla="*/ 3 w 27"/>
                <a:gd name="T3" fmla="*/ 6 h 24"/>
                <a:gd name="T4" fmla="*/ 8 w 27"/>
                <a:gd name="T5" fmla="*/ 22 h 24"/>
                <a:gd name="T6" fmla="*/ 13 w 27"/>
                <a:gd name="T7" fmla="*/ 24 h 24"/>
                <a:gd name="T8" fmla="*/ 24 w 27"/>
                <a:gd name="T9" fmla="*/ 18 h 24"/>
                <a:gd name="T10" fmla="*/ 19 w 27"/>
                <a:gd name="T11" fmla="*/ 2 h 24"/>
                <a:gd name="T12" fmla="*/ 13 w 2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13" y="0"/>
                  </a:moveTo>
                  <a:cubicBezTo>
                    <a:pt x="9" y="0"/>
                    <a:pt x="5" y="3"/>
                    <a:pt x="3" y="6"/>
                  </a:cubicBezTo>
                  <a:cubicBezTo>
                    <a:pt x="0" y="12"/>
                    <a:pt x="2" y="19"/>
                    <a:pt x="8" y="22"/>
                  </a:cubicBezTo>
                  <a:cubicBezTo>
                    <a:pt x="9" y="23"/>
                    <a:pt x="11" y="24"/>
                    <a:pt x="13" y="24"/>
                  </a:cubicBezTo>
                  <a:cubicBezTo>
                    <a:pt x="17" y="24"/>
                    <a:pt x="21" y="21"/>
                    <a:pt x="24" y="18"/>
                  </a:cubicBezTo>
                  <a:cubicBezTo>
                    <a:pt x="27" y="12"/>
                    <a:pt x="25" y="5"/>
                    <a:pt x="19" y="2"/>
                  </a:cubicBezTo>
                  <a:cubicBezTo>
                    <a:pt x="17" y="1"/>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69"/>
            <p:cNvSpPr>
              <a:spLocks/>
            </p:cNvSpPr>
            <p:nvPr/>
          </p:nvSpPr>
          <p:spPr bwMode="auto">
            <a:xfrm>
              <a:off x="8944166" y="6540211"/>
              <a:ext cx="60284" cy="50864"/>
            </a:xfrm>
            <a:custGeom>
              <a:avLst/>
              <a:gdLst>
                <a:gd name="T0" fmla="*/ 13 w 27"/>
                <a:gd name="T1" fmla="*/ 0 h 23"/>
                <a:gd name="T2" fmla="*/ 3 w 27"/>
                <a:gd name="T3" fmla="*/ 6 h 23"/>
                <a:gd name="T4" fmla="*/ 8 w 27"/>
                <a:gd name="T5" fmla="*/ 22 h 23"/>
                <a:gd name="T6" fmla="*/ 13 w 27"/>
                <a:gd name="T7" fmla="*/ 23 h 23"/>
                <a:gd name="T8" fmla="*/ 24 w 27"/>
                <a:gd name="T9" fmla="*/ 17 h 23"/>
                <a:gd name="T10" fmla="*/ 19 w 27"/>
                <a:gd name="T11" fmla="*/ 1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9" y="0"/>
                    <a:pt x="5" y="2"/>
                    <a:pt x="3" y="6"/>
                  </a:cubicBezTo>
                  <a:cubicBezTo>
                    <a:pt x="0" y="12"/>
                    <a:pt x="2" y="19"/>
                    <a:pt x="8" y="22"/>
                  </a:cubicBezTo>
                  <a:cubicBezTo>
                    <a:pt x="10" y="23"/>
                    <a:pt x="12" y="23"/>
                    <a:pt x="13" y="23"/>
                  </a:cubicBezTo>
                  <a:cubicBezTo>
                    <a:pt x="18" y="23"/>
                    <a:pt x="22" y="21"/>
                    <a:pt x="24" y="17"/>
                  </a:cubicBezTo>
                  <a:cubicBezTo>
                    <a:pt x="27" y="11"/>
                    <a:pt x="24" y="4"/>
                    <a:pt x="19" y="1"/>
                  </a:cubicBezTo>
                  <a:cubicBezTo>
                    <a:pt x="17" y="0"/>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70"/>
            <p:cNvSpPr>
              <a:spLocks/>
            </p:cNvSpPr>
            <p:nvPr/>
          </p:nvSpPr>
          <p:spPr bwMode="auto">
            <a:xfrm>
              <a:off x="8028607" y="5619942"/>
              <a:ext cx="58400" cy="50864"/>
            </a:xfrm>
            <a:custGeom>
              <a:avLst/>
              <a:gdLst>
                <a:gd name="T0" fmla="*/ 13 w 26"/>
                <a:gd name="T1" fmla="*/ 0 h 23"/>
                <a:gd name="T2" fmla="*/ 4 w 26"/>
                <a:gd name="T3" fmla="*/ 4 h 23"/>
                <a:gd name="T4" fmla="*/ 6 w 26"/>
                <a:gd name="T5" fmla="*/ 20 h 23"/>
                <a:gd name="T6" fmla="*/ 13 w 26"/>
                <a:gd name="T7" fmla="*/ 23 h 23"/>
                <a:gd name="T8" fmla="*/ 22 w 26"/>
                <a:gd name="T9" fmla="*/ 19 h 23"/>
                <a:gd name="T10" fmla="*/ 20 w 26"/>
                <a:gd name="T11" fmla="*/ 2 h 23"/>
                <a:gd name="T12" fmla="*/ 13 w 2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13" y="0"/>
                  </a:moveTo>
                  <a:cubicBezTo>
                    <a:pt x="9" y="0"/>
                    <a:pt x="6" y="1"/>
                    <a:pt x="4" y="4"/>
                  </a:cubicBezTo>
                  <a:cubicBezTo>
                    <a:pt x="0" y="9"/>
                    <a:pt x="0" y="16"/>
                    <a:pt x="6" y="20"/>
                  </a:cubicBezTo>
                  <a:cubicBezTo>
                    <a:pt x="8" y="22"/>
                    <a:pt x="10" y="23"/>
                    <a:pt x="13" y="23"/>
                  </a:cubicBezTo>
                  <a:cubicBezTo>
                    <a:pt x="16" y="23"/>
                    <a:pt x="20" y="22"/>
                    <a:pt x="22" y="19"/>
                  </a:cubicBezTo>
                  <a:cubicBezTo>
                    <a:pt x="26" y="14"/>
                    <a:pt x="25" y="6"/>
                    <a:pt x="20" y="2"/>
                  </a:cubicBezTo>
                  <a:cubicBezTo>
                    <a:pt x="18" y="1"/>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71"/>
            <p:cNvSpPr>
              <a:spLocks/>
            </p:cNvSpPr>
            <p:nvPr/>
          </p:nvSpPr>
          <p:spPr bwMode="auto">
            <a:xfrm>
              <a:off x="9864435" y="5619942"/>
              <a:ext cx="60284" cy="50864"/>
            </a:xfrm>
            <a:custGeom>
              <a:avLst/>
              <a:gdLst>
                <a:gd name="T0" fmla="*/ 13 w 27"/>
                <a:gd name="T1" fmla="*/ 0 h 23"/>
                <a:gd name="T2" fmla="*/ 2 w 27"/>
                <a:gd name="T3" fmla="*/ 8 h 23"/>
                <a:gd name="T4" fmla="*/ 10 w 27"/>
                <a:gd name="T5" fmla="*/ 22 h 23"/>
                <a:gd name="T6" fmla="*/ 13 w 27"/>
                <a:gd name="T7" fmla="*/ 23 h 23"/>
                <a:gd name="T8" fmla="*/ 25 w 27"/>
                <a:gd name="T9" fmla="*/ 15 h 23"/>
                <a:gd name="T10" fmla="*/ 17 w 27"/>
                <a:gd name="T11" fmla="*/ 0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8" y="0"/>
                    <a:pt x="4" y="3"/>
                    <a:pt x="2" y="8"/>
                  </a:cubicBezTo>
                  <a:cubicBezTo>
                    <a:pt x="0" y="14"/>
                    <a:pt x="4" y="21"/>
                    <a:pt x="10" y="22"/>
                  </a:cubicBezTo>
                  <a:cubicBezTo>
                    <a:pt x="11" y="23"/>
                    <a:pt x="12" y="23"/>
                    <a:pt x="13" y="23"/>
                  </a:cubicBezTo>
                  <a:cubicBezTo>
                    <a:pt x="18" y="23"/>
                    <a:pt x="23" y="20"/>
                    <a:pt x="25" y="15"/>
                  </a:cubicBezTo>
                  <a:cubicBezTo>
                    <a:pt x="27" y="9"/>
                    <a:pt x="23" y="2"/>
                    <a:pt x="17" y="0"/>
                  </a:cubicBezTo>
                  <a:cubicBezTo>
                    <a:pt x="16" y="0"/>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4"/>
            <p:cNvSpPr>
              <a:spLocks/>
            </p:cNvSpPr>
            <p:nvPr/>
          </p:nvSpPr>
          <p:spPr bwMode="auto">
            <a:xfrm flipH="1">
              <a:off x="8502189" y="5182612"/>
              <a:ext cx="698877" cy="1008570"/>
            </a:xfrm>
            <a:custGeom>
              <a:avLst/>
              <a:gdLst>
                <a:gd name="T0" fmla="*/ 172 w 320"/>
                <a:gd name="T1" fmla="*/ 74 h 439"/>
                <a:gd name="T2" fmla="*/ 141 w 320"/>
                <a:gd name="T3" fmla="*/ 74 h 439"/>
                <a:gd name="T4" fmla="*/ 0 w 320"/>
                <a:gd name="T5" fmla="*/ 246 h 439"/>
                <a:gd name="T6" fmla="*/ 0 w 320"/>
                <a:gd name="T7" fmla="*/ 439 h 439"/>
                <a:gd name="T8" fmla="*/ 76 w 320"/>
                <a:gd name="T9" fmla="*/ 439 h 439"/>
                <a:gd name="T10" fmla="*/ 77 w 320"/>
                <a:gd name="T11" fmla="*/ 246 h 439"/>
                <a:gd name="T12" fmla="*/ 139 w 320"/>
                <a:gd name="T13" fmla="*/ 151 h 439"/>
                <a:gd name="T14" fmla="*/ 172 w 320"/>
                <a:gd name="T15" fmla="*/ 151 h 439"/>
                <a:gd name="T16" fmla="*/ 171 w 320"/>
                <a:gd name="T17" fmla="*/ 219 h 439"/>
                <a:gd name="T18" fmla="*/ 320 w 320"/>
                <a:gd name="T19" fmla="*/ 113 h 439"/>
                <a:gd name="T20" fmla="*/ 172 w 320"/>
                <a:gd name="T21" fmla="*/ 0 h 439"/>
                <a:gd name="T22" fmla="*/ 172 w 320"/>
                <a:gd name="T23" fmla="*/ 7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439">
                  <a:moveTo>
                    <a:pt x="172" y="74"/>
                  </a:moveTo>
                  <a:cubicBezTo>
                    <a:pt x="172" y="74"/>
                    <a:pt x="152" y="74"/>
                    <a:pt x="141" y="74"/>
                  </a:cubicBezTo>
                  <a:cubicBezTo>
                    <a:pt x="30" y="74"/>
                    <a:pt x="0" y="142"/>
                    <a:pt x="0" y="246"/>
                  </a:cubicBezTo>
                  <a:cubicBezTo>
                    <a:pt x="0" y="291"/>
                    <a:pt x="0" y="439"/>
                    <a:pt x="0" y="439"/>
                  </a:cubicBezTo>
                  <a:cubicBezTo>
                    <a:pt x="76" y="439"/>
                    <a:pt x="76" y="439"/>
                    <a:pt x="76" y="439"/>
                  </a:cubicBezTo>
                  <a:cubicBezTo>
                    <a:pt x="76" y="439"/>
                    <a:pt x="77" y="292"/>
                    <a:pt x="77" y="246"/>
                  </a:cubicBezTo>
                  <a:cubicBezTo>
                    <a:pt x="77" y="185"/>
                    <a:pt x="98" y="151"/>
                    <a:pt x="139" y="151"/>
                  </a:cubicBezTo>
                  <a:cubicBezTo>
                    <a:pt x="168" y="151"/>
                    <a:pt x="172" y="151"/>
                    <a:pt x="172" y="151"/>
                  </a:cubicBezTo>
                  <a:cubicBezTo>
                    <a:pt x="171" y="219"/>
                    <a:pt x="171" y="219"/>
                    <a:pt x="171" y="219"/>
                  </a:cubicBezTo>
                  <a:cubicBezTo>
                    <a:pt x="320" y="113"/>
                    <a:pt x="320" y="113"/>
                    <a:pt x="320" y="113"/>
                  </a:cubicBezTo>
                  <a:cubicBezTo>
                    <a:pt x="172" y="0"/>
                    <a:pt x="172" y="0"/>
                    <a:pt x="172" y="0"/>
                  </a:cubicBezTo>
                  <a:lnTo>
                    <a:pt x="17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224"/>
          <p:cNvGrpSpPr/>
          <p:nvPr/>
        </p:nvGrpSpPr>
        <p:grpSpPr>
          <a:xfrm>
            <a:off x="8330530" y="2133849"/>
            <a:ext cx="724794" cy="801962"/>
            <a:chOff x="7406196" y="3708967"/>
            <a:chExt cx="943368" cy="1043812"/>
          </a:xfrm>
        </p:grpSpPr>
        <p:grpSp>
          <p:nvGrpSpPr>
            <p:cNvPr id="226" name="Group 225"/>
            <p:cNvGrpSpPr/>
            <p:nvPr/>
          </p:nvGrpSpPr>
          <p:grpSpPr>
            <a:xfrm>
              <a:off x="7515393" y="3708967"/>
              <a:ext cx="725996" cy="960124"/>
              <a:chOff x="8625019" y="107219"/>
              <a:chExt cx="2244724" cy="2968625"/>
            </a:xfrm>
          </p:grpSpPr>
          <p:sp>
            <p:nvSpPr>
              <p:cNvPr id="241" name="Freeform 33"/>
              <p:cNvSpPr>
                <a:spLocks/>
              </p:cNvSpPr>
              <p:nvPr/>
            </p:nvSpPr>
            <p:spPr bwMode="auto">
              <a:xfrm>
                <a:off x="8625019" y="107219"/>
                <a:ext cx="2244724" cy="2968625"/>
              </a:xfrm>
              <a:custGeom>
                <a:avLst/>
                <a:gdLst>
                  <a:gd name="T0" fmla="*/ 30 w 595"/>
                  <a:gd name="T1" fmla="*/ 0 h 789"/>
                  <a:gd name="T2" fmla="*/ 0 w 595"/>
                  <a:gd name="T3" fmla="*/ 31 h 789"/>
                  <a:gd name="T4" fmla="*/ 0 w 595"/>
                  <a:gd name="T5" fmla="*/ 758 h 789"/>
                  <a:gd name="T6" fmla="*/ 30 w 595"/>
                  <a:gd name="T7" fmla="*/ 789 h 789"/>
                  <a:gd name="T8" fmla="*/ 564 w 595"/>
                  <a:gd name="T9" fmla="*/ 789 h 789"/>
                  <a:gd name="T10" fmla="*/ 586 w 595"/>
                  <a:gd name="T11" fmla="*/ 780 h 789"/>
                  <a:gd name="T12" fmla="*/ 595 w 595"/>
                  <a:gd name="T13" fmla="*/ 758 h 789"/>
                  <a:gd name="T14" fmla="*/ 595 w 595"/>
                  <a:gd name="T15" fmla="*/ 31 h 789"/>
                  <a:gd name="T16" fmla="*/ 586 w 595"/>
                  <a:gd name="T17" fmla="*/ 9 h 789"/>
                  <a:gd name="T18" fmla="*/ 564 w 595"/>
                  <a:gd name="T19" fmla="*/ 0 h 789"/>
                  <a:gd name="T20" fmla="*/ 30 w 595"/>
                  <a:gd name="T21"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789">
                    <a:moveTo>
                      <a:pt x="30" y="0"/>
                    </a:moveTo>
                    <a:cubicBezTo>
                      <a:pt x="13" y="0"/>
                      <a:pt x="0" y="14"/>
                      <a:pt x="0" y="31"/>
                    </a:cubicBezTo>
                    <a:cubicBezTo>
                      <a:pt x="0" y="758"/>
                      <a:pt x="0" y="758"/>
                      <a:pt x="0" y="758"/>
                    </a:cubicBezTo>
                    <a:cubicBezTo>
                      <a:pt x="0" y="775"/>
                      <a:pt x="13" y="789"/>
                      <a:pt x="30" y="789"/>
                    </a:cubicBezTo>
                    <a:cubicBezTo>
                      <a:pt x="564" y="789"/>
                      <a:pt x="564" y="789"/>
                      <a:pt x="564" y="789"/>
                    </a:cubicBezTo>
                    <a:cubicBezTo>
                      <a:pt x="572" y="789"/>
                      <a:pt x="580" y="786"/>
                      <a:pt x="586" y="780"/>
                    </a:cubicBezTo>
                    <a:cubicBezTo>
                      <a:pt x="591" y="774"/>
                      <a:pt x="595" y="766"/>
                      <a:pt x="595" y="758"/>
                    </a:cubicBezTo>
                    <a:cubicBezTo>
                      <a:pt x="595" y="31"/>
                      <a:pt x="595" y="31"/>
                      <a:pt x="595" y="31"/>
                    </a:cubicBezTo>
                    <a:cubicBezTo>
                      <a:pt x="595" y="22"/>
                      <a:pt x="591" y="15"/>
                      <a:pt x="586" y="9"/>
                    </a:cubicBezTo>
                    <a:cubicBezTo>
                      <a:pt x="580" y="3"/>
                      <a:pt x="572" y="0"/>
                      <a:pt x="564" y="0"/>
                    </a:cubicBezTo>
                    <a:lnTo>
                      <a:pt x="30" y="0"/>
                    </a:lnTo>
                    <a:close/>
                  </a:path>
                </a:pathLst>
              </a:custGeom>
              <a:gradFill>
                <a:gsLst>
                  <a:gs pos="0">
                    <a:schemeClr val="bg1">
                      <a:lumMod val="85000"/>
                    </a:schemeClr>
                  </a:gs>
                  <a:gs pos="85000">
                    <a:schemeClr val="bg1">
                      <a:lumMod val="95000"/>
                    </a:schemeClr>
                  </a:gs>
                </a:gsLst>
                <a:lin ang="16200000" scaled="1"/>
              </a:gradFill>
              <a:ln>
                <a:noFill/>
              </a:ln>
              <a:effectLst>
                <a:outerShdw blurRad="38100" dist="50800" dir="42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2" name="Freeform 34"/>
              <p:cNvSpPr>
                <a:spLocks/>
              </p:cNvSpPr>
              <p:nvPr/>
            </p:nvSpPr>
            <p:spPr bwMode="auto">
              <a:xfrm>
                <a:off x="8682169" y="172309"/>
                <a:ext cx="2127250" cy="2840036"/>
              </a:xfrm>
              <a:custGeom>
                <a:avLst/>
                <a:gdLst>
                  <a:gd name="T0" fmla="*/ 564 w 564"/>
                  <a:gd name="T1" fmla="*/ 736 h 755"/>
                  <a:gd name="T2" fmla="*/ 545 w 564"/>
                  <a:gd name="T3" fmla="*/ 755 h 755"/>
                  <a:gd name="T4" fmla="*/ 19 w 564"/>
                  <a:gd name="T5" fmla="*/ 755 h 755"/>
                  <a:gd name="T6" fmla="*/ 0 w 564"/>
                  <a:gd name="T7" fmla="*/ 736 h 755"/>
                  <a:gd name="T8" fmla="*/ 0 w 564"/>
                  <a:gd name="T9" fmla="*/ 19 h 755"/>
                  <a:gd name="T10" fmla="*/ 19 w 564"/>
                  <a:gd name="T11" fmla="*/ 0 h 755"/>
                  <a:gd name="T12" fmla="*/ 545 w 564"/>
                  <a:gd name="T13" fmla="*/ 0 h 755"/>
                  <a:gd name="T14" fmla="*/ 564 w 564"/>
                  <a:gd name="T15" fmla="*/ 19 h 755"/>
                  <a:gd name="T16" fmla="*/ 564 w 564"/>
                  <a:gd name="T17" fmla="*/ 736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755">
                    <a:moveTo>
                      <a:pt x="564" y="736"/>
                    </a:moveTo>
                    <a:cubicBezTo>
                      <a:pt x="564" y="746"/>
                      <a:pt x="556" y="755"/>
                      <a:pt x="545" y="755"/>
                    </a:cubicBezTo>
                    <a:cubicBezTo>
                      <a:pt x="19" y="755"/>
                      <a:pt x="19" y="755"/>
                      <a:pt x="19" y="755"/>
                    </a:cubicBezTo>
                    <a:cubicBezTo>
                      <a:pt x="9" y="755"/>
                      <a:pt x="0" y="746"/>
                      <a:pt x="0" y="736"/>
                    </a:cubicBezTo>
                    <a:cubicBezTo>
                      <a:pt x="0" y="19"/>
                      <a:pt x="0" y="19"/>
                      <a:pt x="0" y="19"/>
                    </a:cubicBezTo>
                    <a:cubicBezTo>
                      <a:pt x="0" y="9"/>
                      <a:pt x="9" y="0"/>
                      <a:pt x="19" y="0"/>
                    </a:cubicBezTo>
                    <a:cubicBezTo>
                      <a:pt x="545" y="0"/>
                      <a:pt x="545" y="0"/>
                      <a:pt x="545" y="0"/>
                    </a:cubicBezTo>
                    <a:cubicBezTo>
                      <a:pt x="556" y="0"/>
                      <a:pt x="564" y="9"/>
                      <a:pt x="564" y="19"/>
                    </a:cubicBezTo>
                    <a:lnTo>
                      <a:pt x="564" y="7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35"/>
              <p:cNvSpPr>
                <a:spLocks/>
              </p:cNvSpPr>
              <p:nvPr/>
            </p:nvSpPr>
            <p:spPr bwMode="auto">
              <a:xfrm>
                <a:off x="8759373" y="246563"/>
                <a:ext cx="1976438" cy="2682875"/>
              </a:xfrm>
              <a:custGeom>
                <a:avLst/>
                <a:gdLst>
                  <a:gd name="T0" fmla="*/ 524 w 524"/>
                  <a:gd name="T1" fmla="*/ 695 h 713"/>
                  <a:gd name="T2" fmla="*/ 506 w 524"/>
                  <a:gd name="T3" fmla="*/ 713 h 713"/>
                  <a:gd name="T4" fmla="*/ 18 w 524"/>
                  <a:gd name="T5" fmla="*/ 713 h 713"/>
                  <a:gd name="T6" fmla="*/ 0 w 524"/>
                  <a:gd name="T7" fmla="*/ 695 h 713"/>
                  <a:gd name="T8" fmla="*/ 0 w 524"/>
                  <a:gd name="T9" fmla="*/ 18 h 713"/>
                  <a:gd name="T10" fmla="*/ 18 w 524"/>
                  <a:gd name="T11" fmla="*/ 0 h 713"/>
                  <a:gd name="T12" fmla="*/ 506 w 524"/>
                  <a:gd name="T13" fmla="*/ 0 h 713"/>
                  <a:gd name="T14" fmla="*/ 524 w 524"/>
                  <a:gd name="T15" fmla="*/ 18 h 713"/>
                  <a:gd name="T16" fmla="*/ 524 w 524"/>
                  <a:gd name="T17" fmla="*/ 695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713">
                    <a:moveTo>
                      <a:pt x="524" y="695"/>
                    </a:moveTo>
                    <a:cubicBezTo>
                      <a:pt x="524" y="705"/>
                      <a:pt x="516" y="713"/>
                      <a:pt x="506" y="713"/>
                    </a:cubicBezTo>
                    <a:cubicBezTo>
                      <a:pt x="18" y="713"/>
                      <a:pt x="18" y="713"/>
                      <a:pt x="18" y="713"/>
                    </a:cubicBezTo>
                    <a:cubicBezTo>
                      <a:pt x="8" y="713"/>
                      <a:pt x="0" y="705"/>
                      <a:pt x="0" y="695"/>
                    </a:cubicBezTo>
                    <a:cubicBezTo>
                      <a:pt x="0" y="18"/>
                      <a:pt x="0" y="18"/>
                      <a:pt x="0" y="18"/>
                    </a:cubicBezTo>
                    <a:cubicBezTo>
                      <a:pt x="0" y="8"/>
                      <a:pt x="8" y="0"/>
                      <a:pt x="18" y="0"/>
                    </a:cubicBezTo>
                    <a:cubicBezTo>
                      <a:pt x="506" y="0"/>
                      <a:pt x="506" y="0"/>
                      <a:pt x="506" y="0"/>
                    </a:cubicBezTo>
                    <a:cubicBezTo>
                      <a:pt x="516" y="0"/>
                      <a:pt x="524" y="8"/>
                      <a:pt x="524" y="18"/>
                    </a:cubicBezTo>
                    <a:lnTo>
                      <a:pt x="524" y="695"/>
                    </a:lnTo>
                    <a:close/>
                  </a:path>
                </a:pathLst>
              </a:custGeom>
              <a:gradFill>
                <a:gsLst>
                  <a:gs pos="0">
                    <a:schemeClr val="bg1">
                      <a:lumMod val="85000"/>
                    </a:schemeClr>
                  </a:gs>
                  <a:gs pos="85000">
                    <a:schemeClr val="bg1">
                      <a:lumMod val="95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37"/>
              <p:cNvSpPr>
                <a:spLocks noEditPoints="1"/>
              </p:cNvSpPr>
              <p:nvPr/>
            </p:nvSpPr>
            <p:spPr bwMode="auto">
              <a:xfrm>
                <a:off x="8872713" y="331601"/>
                <a:ext cx="1825625" cy="2543175"/>
              </a:xfrm>
              <a:custGeom>
                <a:avLst/>
                <a:gdLst>
                  <a:gd name="T0" fmla="*/ 17 w 484"/>
                  <a:gd name="T1" fmla="*/ 7 h 676"/>
                  <a:gd name="T2" fmla="*/ 7 w 484"/>
                  <a:gd name="T3" fmla="*/ 1 h 676"/>
                  <a:gd name="T4" fmla="*/ 1 w 484"/>
                  <a:gd name="T5" fmla="*/ 11 h 676"/>
                  <a:gd name="T6" fmla="*/ 11 w 484"/>
                  <a:gd name="T7" fmla="*/ 16 h 676"/>
                  <a:gd name="T8" fmla="*/ 17 w 484"/>
                  <a:gd name="T9" fmla="*/ 7 h 676"/>
                  <a:gd name="T10" fmla="*/ 479 w 484"/>
                  <a:gd name="T11" fmla="*/ 16 h 676"/>
                  <a:gd name="T12" fmla="*/ 482 w 484"/>
                  <a:gd name="T13" fmla="*/ 5 h 676"/>
                  <a:gd name="T14" fmla="*/ 471 w 484"/>
                  <a:gd name="T15" fmla="*/ 2 h 676"/>
                  <a:gd name="T16" fmla="*/ 468 w 484"/>
                  <a:gd name="T17" fmla="*/ 13 h 676"/>
                  <a:gd name="T18" fmla="*/ 479 w 484"/>
                  <a:gd name="T19" fmla="*/ 16 h 676"/>
                  <a:gd name="T20" fmla="*/ 467 w 484"/>
                  <a:gd name="T21" fmla="*/ 669 h 676"/>
                  <a:gd name="T22" fmla="*/ 477 w 484"/>
                  <a:gd name="T23" fmla="*/ 675 h 676"/>
                  <a:gd name="T24" fmla="*/ 483 w 484"/>
                  <a:gd name="T25" fmla="*/ 665 h 676"/>
                  <a:gd name="T26" fmla="*/ 473 w 484"/>
                  <a:gd name="T27" fmla="*/ 660 h 676"/>
                  <a:gd name="T28" fmla="*/ 467 w 484"/>
                  <a:gd name="T29" fmla="*/ 669 h 676"/>
                  <a:gd name="T30" fmla="*/ 5 w 484"/>
                  <a:gd name="T31" fmla="*/ 660 h 676"/>
                  <a:gd name="T32" fmla="*/ 2 w 484"/>
                  <a:gd name="T33" fmla="*/ 671 h 676"/>
                  <a:gd name="T34" fmla="*/ 13 w 484"/>
                  <a:gd name="T35" fmla="*/ 674 h 676"/>
                  <a:gd name="T36" fmla="*/ 16 w 484"/>
                  <a:gd name="T37" fmla="*/ 663 h 676"/>
                  <a:gd name="T38" fmla="*/ 5 w 484"/>
                  <a:gd name="T39" fmla="*/ 66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4" h="676">
                    <a:moveTo>
                      <a:pt x="17" y="7"/>
                    </a:moveTo>
                    <a:cubicBezTo>
                      <a:pt x="16" y="2"/>
                      <a:pt x="11" y="0"/>
                      <a:pt x="7" y="1"/>
                    </a:cubicBezTo>
                    <a:cubicBezTo>
                      <a:pt x="3" y="2"/>
                      <a:pt x="0" y="6"/>
                      <a:pt x="1" y="11"/>
                    </a:cubicBezTo>
                    <a:cubicBezTo>
                      <a:pt x="3" y="15"/>
                      <a:pt x="7" y="17"/>
                      <a:pt x="11" y="16"/>
                    </a:cubicBezTo>
                    <a:cubicBezTo>
                      <a:pt x="15" y="15"/>
                      <a:pt x="18" y="11"/>
                      <a:pt x="17" y="7"/>
                    </a:cubicBezTo>
                    <a:close/>
                    <a:moveTo>
                      <a:pt x="479" y="16"/>
                    </a:moveTo>
                    <a:cubicBezTo>
                      <a:pt x="483" y="13"/>
                      <a:pt x="484" y="9"/>
                      <a:pt x="482" y="5"/>
                    </a:cubicBezTo>
                    <a:cubicBezTo>
                      <a:pt x="480" y="1"/>
                      <a:pt x="475" y="0"/>
                      <a:pt x="471" y="2"/>
                    </a:cubicBezTo>
                    <a:cubicBezTo>
                      <a:pt x="467" y="4"/>
                      <a:pt x="466" y="9"/>
                      <a:pt x="468" y="13"/>
                    </a:cubicBezTo>
                    <a:cubicBezTo>
                      <a:pt x="470" y="16"/>
                      <a:pt x="475" y="18"/>
                      <a:pt x="479" y="16"/>
                    </a:cubicBezTo>
                    <a:close/>
                    <a:moveTo>
                      <a:pt x="467" y="669"/>
                    </a:moveTo>
                    <a:cubicBezTo>
                      <a:pt x="469" y="674"/>
                      <a:pt x="473" y="676"/>
                      <a:pt x="477" y="675"/>
                    </a:cubicBezTo>
                    <a:cubicBezTo>
                      <a:pt x="481" y="674"/>
                      <a:pt x="484" y="669"/>
                      <a:pt x="483" y="665"/>
                    </a:cubicBezTo>
                    <a:cubicBezTo>
                      <a:pt x="482" y="661"/>
                      <a:pt x="477" y="659"/>
                      <a:pt x="473" y="660"/>
                    </a:cubicBezTo>
                    <a:cubicBezTo>
                      <a:pt x="469" y="661"/>
                      <a:pt x="466" y="665"/>
                      <a:pt x="467" y="669"/>
                    </a:cubicBezTo>
                    <a:close/>
                    <a:moveTo>
                      <a:pt x="5" y="660"/>
                    </a:moveTo>
                    <a:cubicBezTo>
                      <a:pt x="1" y="663"/>
                      <a:pt x="0" y="667"/>
                      <a:pt x="2" y="671"/>
                    </a:cubicBezTo>
                    <a:cubicBezTo>
                      <a:pt x="4" y="675"/>
                      <a:pt x="9" y="676"/>
                      <a:pt x="13" y="674"/>
                    </a:cubicBezTo>
                    <a:cubicBezTo>
                      <a:pt x="17" y="672"/>
                      <a:pt x="18" y="667"/>
                      <a:pt x="16" y="663"/>
                    </a:cubicBezTo>
                    <a:cubicBezTo>
                      <a:pt x="14" y="660"/>
                      <a:pt x="9" y="658"/>
                      <a:pt x="5" y="66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7" name="TextBox 226"/>
            <p:cNvSpPr txBox="1"/>
            <p:nvPr/>
          </p:nvSpPr>
          <p:spPr>
            <a:xfrm>
              <a:off x="7462871" y="4151888"/>
              <a:ext cx="829206" cy="600891"/>
            </a:xfrm>
            <a:prstGeom prst="rect">
              <a:avLst/>
            </a:prstGeom>
            <a:noFill/>
          </p:spPr>
          <p:txBody>
            <a:bodyPr wrap="square" rtlCol="0">
              <a:spAutoFit/>
            </a:bodyPr>
            <a:lstStyle/>
            <a:p>
              <a:pPr algn="ctr"/>
              <a:r>
                <a:rPr lang="en-US" sz="2400" dirty="0">
                  <a:latin typeface="Arial Black" panose="020B0A04020102020204" pitchFamily="34" charset="0"/>
                </a:rPr>
                <a:t>55</a:t>
              </a:r>
            </a:p>
          </p:txBody>
        </p:sp>
        <p:sp>
          <p:nvSpPr>
            <p:cNvPr id="229" name="TextBox 228"/>
            <p:cNvSpPr txBox="1"/>
            <p:nvPr/>
          </p:nvSpPr>
          <p:spPr>
            <a:xfrm>
              <a:off x="7406196" y="3781536"/>
              <a:ext cx="943368" cy="540801"/>
            </a:xfrm>
            <a:prstGeom prst="rect">
              <a:avLst/>
            </a:prstGeom>
            <a:noFill/>
          </p:spPr>
          <p:txBody>
            <a:bodyPr wrap="square" rtlCol="0">
              <a:spAutoFit/>
            </a:bodyPr>
            <a:lstStyle/>
            <a:p>
              <a:pPr algn="ctr"/>
              <a:r>
                <a:rPr lang="en-US" sz="1000" dirty="0">
                  <a:latin typeface="Arial Black" panose="020B0A04020102020204" pitchFamily="34" charset="0"/>
                </a:rPr>
                <a:t>SPEED </a:t>
              </a:r>
              <a:r>
                <a:rPr lang="en-US" sz="1100" dirty="0">
                  <a:latin typeface="Arial Black" panose="020B0A04020102020204" pitchFamily="34" charset="0"/>
                </a:rPr>
                <a:t>LIMIT</a:t>
              </a:r>
            </a:p>
          </p:txBody>
        </p:sp>
      </p:grpSp>
      <p:grpSp>
        <p:nvGrpSpPr>
          <p:cNvPr id="139" name="car"/>
          <p:cNvGrpSpPr>
            <a:grpSpLocks noChangeAspect="1"/>
          </p:cNvGrpSpPr>
          <p:nvPr/>
        </p:nvGrpSpPr>
        <p:grpSpPr bwMode="auto">
          <a:xfrm rot="16200000">
            <a:off x="6138220" y="1503163"/>
            <a:ext cx="678331" cy="315143"/>
            <a:chOff x="5951" y="507"/>
            <a:chExt cx="833" cy="387"/>
          </a:xfrm>
        </p:grpSpPr>
        <p:sp>
          <p:nvSpPr>
            <p:cNvPr id="140" name="Freeform 104"/>
            <p:cNvSpPr>
              <a:spLocks/>
            </p:cNvSpPr>
            <p:nvPr/>
          </p:nvSpPr>
          <p:spPr bwMode="auto">
            <a:xfrm>
              <a:off x="5951" y="507"/>
              <a:ext cx="833" cy="387"/>
            </a:xfrm>
            <a:custGeom>
              <a:avLst/>
              <a:gdLst>
                <a:gd name="T0" fmla="*/ 613 w 613"/>
                <a:gd name="T1" fmla="*/ 75 h 283"/>
                <a:gd name="T2" fmla="*/ 588 w 613"/>
                <a:gd name="T3" fmla="*/ 23 h 283"/>
                <a:gd name="T4" fmla="*/ 552 w 613"/>
                <a:gd name="T5" fmla="*/ 19 h 283"/>
                <a:gd name="T6" fmla="*/ 461 w 613"/>
                <a:gd name="T7" fmla="*/ 19 h 283"/>
                <a:gd name="T8" fmla="*/ 420 w 613"/>
                <a:gd name="T9" fmla="*/ 28 h 283"/>
                <a:gd name="T10" fmla="*/ 257 w 613"/>
                <a:gd name="T11" fmla="*/ 28 h 283"/>
                <a:gd name="T12" fmla="*/ 239 w 613"/>
                <a:gd name="T13" fmla="*/ 25 h 283"/>
                <a:gd name="T14" fmla="*/ 252 w 613"/>
                <a:gd name="T15" fmla="*/ 9 h 283"/>
                <a:gd name="T16" fmla="*/ 241 w 613"/>
                <a:gd name="T17" fmla="*/ 2 h 283"/>
                <a:gd name="T18" fmla="*/ 219 w 613"/>
                <a:gd name="T19" fmla="*/ 20 h 283"/>
                <a:gd name="T20" fmla="*/ 216 w 613"/>
                <a:gd name="T21" fmla="*/ 19 h 283"/>
                <a:gd name="T22" fmla="*/ 80 w 613"/>
                <a:gd name="T23" fmla="*/ 19 h 283"/>
                <a:gd name="T24" fmla="*/ 0 w 613"/>
                <a:gd name="T25" fmla="*/ 96 h 283"/>
                <a:gd name="T26" fmla="*/ 0 w 613"/>
                <a:gd name="T27" fmla="*/ 174 h 283"/>
                <a:gd name="T28" fmla="*/ 79 w 613"/>
                <a:gd name="T29" fmla="*/ 263 h 283"/>
                <a:gd name="T30" fmla="*/ 210 w 613"/>
                <a:gd name="T31" fmla="*/ 263 h 283"/>
                <a:gd name="T32" fmla="*/ 220 w 613"/>
                <a:gd name="T33" fmla="*/ 261 h 283"/>
                <a:gd name="T34" fmla="*/ 218 w 613"/>
                <a:gd name="T35" fmla="*/ 262 h 283"/>
                <a:gd name="T36" fmla="*/ 241 w 613"/>
                <a:gd name="T37" fmla="*/ 281 h 283"/>
                <a:gd name="T38" fmla="*/ 252 w 613"/>
                <a:gd name="T39" fmla="*/ 274 h 283"/>
                <a:gd name="T40" fmla="*/ 237 w 613"/>
                <a:gd name="T41" fmla="*/ 257 h 283"/>
                <a:gd name="T42" fmla="*/ 254 w 613"/>
                <a:gd name="T43" fmla="*/ 253 h 283"/>
                <a:gd name="T44" fmla="*/ 418 w 613"/>
                <a:gd name="T45" fmla="*/ 253 h 283"/>
                <a:gd name="T46" fmla="*/ 457 w 613"/>
                <a:gd name="T47" fmla="*/ 259 h 283"/>
                <a:gd name="T48" fmla="*/ 561 w 613"/>
                <a:gd name="T49" fmla="*/ 259 h 283"/>
                <a:gd name="T50" fmla="*/ 588 w 613"/>
                <a:gd name="T51" fmla="*/ 253 h 283"/>
                <a:gd name="T52" fmla="*/ 613 w 613"/>
                <a:gd name="T53" fmla="*/ 201 h 283"/>
                <a:gd name="T54" fmla="*/ 613 w 613"/>
                <a:gd name="T55" fmla="*/ 7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3" h="283">
                  <a:moveTo>
                    <a:pt x="613" y="75"/>
                  </a:moveTo>
                  <a:cubicBezTo>
                    <a:pt x="613" y="54"/>
                    <a:pt x="594" y="30"/>
                    <a:pt x="588" y="23"/>
                  </a:cubicBezTo>
                  <a:cubicBezTo>
                    <a:pt x="583" y="17"/>
                    <a:pt x="565" y="19"/>
                    <a:pt x="552" y="19"/>
                  </a:cubicBezTo>
                  <a:cubicBezTo>
                    <a:pt x="540" y="19"/>
                    <a:pt x="475" y="19"/>
                    <a:pt x="461" y="19"/>
                  </a:cubicBezTo>
                  <a:cubicBezTo>
                    <a:pt x="448" y="19"/>
                    <a:pt x="436" y="28"/>
                    <a:pt x="420" y="28"/>
                  </a:cubicBezTo>
                  <a:cubicBezTo>
                    <a:pt x="403" y="28"/>
                    <a:pt x="271" y="28"/>
                    <a:pt x="257" y="28"/>
                  </a:cubicBezTo>
                  <a:cubicBezTo>
                    <a:pt x="251" y="28"/>
                    <a:pt x="245" y="27"/>
                    <a:pt x="239" y="25"/>
                  </a:cubicBezTo>
                  <a:cubicBezTo>
                    <a:pt x="244" y="21"/>
                    <a:pt x="250" y="11"/>
                    <a:pt x="252" y="9"/>
                  </a:cubicBezTo>
                  <a:cubicBezTo>
                    <a:pt x="259" y="0"/>
                    <a:pt x="251" y="2"/>
                    <a:pt x="241" y="2"/>
                  </a:cubicBezTo>
                  <a:cubicBezTo>
                    <a:pt x="233" y="2"/>
                    <a:pt x="228" y="10"/>
                    <a:pt x="219" y="20"/>
                  </a:cubicBezTo>
                  <a:cubicBezTo>
                    <a:pt x="218" y="19"/>
                    <a:pt x="217" y="19"/>
                    <a:pt x="216" y="19"/>
                  </a:cubicBezTo>
                  <a:cubicBezTo>
                    <a:pt x="216" y="19"/>
                    <a:pt x="90" y="18"/>
                    <a:pt x="80" y="19"/>
                  </a:cubicBezTo>
                  <a:cubicBezTo>
                    <a:pt x="75" y="19"/>
                    <a:pt x="0" y="79"/>
                    <a:pt x="0" y="96"/>
                  </a:cubicBezTo>
                  <a:cubicBezTo>
                    <a:pt x="0" y="113"/>
                    <a:pt x="0" y="126"/>
                    <a:pt x="0" y="174"/>
                  </a:cubicBezTo>
                  <a:cubicBezTo>
                    <a:pt x="0" y="222"/>
                    <a:pt x="64" y="262"/>
                    <a:pt x="79" y="263"/>
                  </a:cubicBezTo>
                  <a:cubicBezTo>
                    <a:pt x="93" y="264"/>
                    <a:pt x="177" y="263"/>
                    <a:pt x="210" y="263"/>
                  </a:cubicBezTo>
                  <a:cubicBezTo>
                    <a:pt x="213" y="263"/>
                    <a:pt x="216" y="262"/>
                    <a:pt x="220" y="261"/>
                  </a:cubicBezTo>
                  <a:cubicBezTo>
                    <a:pt x="219" y="262"/>
                    <a:pt x="218" y="262"/>
                    <a:pt x="218" y="262"/>
                  </a:cubicBezTo>
                  <a:cubicBezTo>
                    <a:pt x="227" y="273"/>
                    <a:pt x="233" y="281"/>
                    <a:pt x="241" y="281"/>
                  </a:cubicBezTo>
                  <a:cubicBezTo>
                    <a:pt x="251" y="281"/>
                    <a:pt x="259" y="283"/>
                    <a:pt x="252" y="274"/>
                  </a:cubicBezTo>
                  <a:cubicBezTo>
                    <a:pt x="250" y="272"/>
                    <a:pt x="242" y="260"/>
                    <a:pt x="237" y="257"/>
                  </a:cubicBezTo>
                  <a:cubicBezTo>
                    <a:pt x="245" y="255"/>
                    <a:pt x="251" y="253"/>
                    <a:pt x="254" y="253"/>
                  </a:cubicBezTo>
                  <a:cubicBezTo>
                    <a:pt x="260" y="253"/>
                    <a:pt x="397" y="253"/>
                    <a:pt x="418" y="253"/>
                  </a:cubicBezTo>
                  <a:cubicBezTo>
                    <a:pt x="431" y="253"/>
                    <a:pt x="448" y="259"/>
                    <a:pt x="457" y="259"/>
                  </a:cubicBezTo>
                  <a:cubicBezTo>
                    <a:pt x="465" y="259"/>
                    <a:pt x="551" y="259"/>
                    <a:pt x="561" y="259"/>
                  </a:cubicBezTo>
                  <a:cubicBezTo>
                    <a:pt x="576" y="259"/>
                    <a:pt x="583" y="263"/>
                    <a:pt x="588" y="253"/>
                  </a:cubicBezTo>
                  <a:cubicBezTo>
                    <a:pt x="592" y="245"/>
                    <a:pt x="613" y="214"/>
                    <a:pt x="613" y="201"/>
                  </a:cubicBezTo>
                  <a:cubicBezTo>
                    <a:pt x="612" y="177"/>
                    <a:pt x="613" y="102"/>
                    <a:pt x="613" y="75"/>
                  </a:cubicBezTo>
                  <a:close/>
                </a:path>
              </a:pathLst>
            </a:custGeom>
            <a:gradFill flip="none" rotWithShape="1">
              <a:gsLst>
                <a:gs pos="66000">
                  <a:schemeClr val="accent2"/>
                </a:gs>
                <a:gs pos="0">
                  <a:schemeClr val="accent2">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p:cNvSpPr>
              <a:spLocks noEditPoints="1"/>
            </p:cNvSpPr>
            <p:nvPr/>
          </p:nvSpPr>
          <p:spPr bwMode="auto">
            <a:xfrm>
              <a:off x="6088" y="520"/>
              <a:ext cx="606" cy="357"/>
            </a:xfrm>
            <a:custGeom>
              <a:avLst/>
              <a:gdLst>
                <a:gd name="T0" fmla="*/ 445 w 446"/>
                <a:gd name="T1" fmla="*/ 15 h 262"/>
                <a:gd name="T2" fmla="*/ 348 w 446"/>
                <a:gd name="T3" fmla="*/ 15 h 262"/>
                <a:gd name="T4" fmla="*/ 347 w 446"/>
                <a:gd name="T5" fmla="*/ 14 h 262"/>
                <a:gd name="T6" fmla="*/ 347 w 446"/>
                <a:gd name="T7" fmla="*/ 1 h 262"/>
                <a:gd name="T8" fmla="*/ 348 w 446"/>
                <a:gd name="T9" fmla="*/ 0 h 262"/>
                <a:gd name="T10" fmla="*/ 445 w 446"/>
                <a:gd name="T11" fmla="*/ 0 h 262"/>
                <a:gd name="T12" fmla="*/ 446 w 446"/>
                <a:gd name="T13" fmla="*/ 1 h 262"/>
                <a:gd name="T14" fmla="*/ 446 w 446"/>
                <a:gd name="T15" fmla="*/ 14 h 262"/>
                <a:gd name="T16" fmla="*/ 445 w 446"/>
                <a:gd name="T17" fmla="*/ 15 h 262"/>
                <a:gd name="T18" fmla="*/ 446 w 446"/>
                <a:gd name="T19" fmla="*/ 260 h 262"/>
                <a:gd name="T20" fmla="*/ 446 w 446"/>
                <a:gd name="T21" fmla="*/ 247 h 262"/>
                <a:gd name="T22" fmla="*/ 445 w 446"/>
                <a:gd name="T23" fmla="*/ 246 h 262"/>
                <a:gd name="T24" fmla="*/ 348 w 446"/>
                <a:gd name="T25" fmla="*/ 246 h 262"/>
                <a:gd name="T26" fmla="*/ 347 w 446"/>
                <a:gd name="T27" fmla="*/ 247 h 262"/>
                <a:gd name="T28" fmla="*/ 347 w 446"/>
                <a:gd name="T29" fmla="*/ 260 h 262"/>
                <a:gd name="T30" fmla="*/ 348 w 446"/>
                <a:gd name="T31" fmla="*/ 261 h 262"/>
                <a:gd name="T32" fmla="*/ 445 w 446"/>
                <a:gd name="T33" fmla="*/ 261 h 262"/>
                <a:gd name="T34" fmla="*/ 446 w 446"/>
                <a:gd name="T35" fmla="*/ 260 h 262"/>
                <a:gd name="T36" fmla="*/ 99 w 446"/>
                <a:gd name="T37" fmla="*/ 16 h 262"/>
                <a:gd name="T38" fmla="*/ 99 w 446"/>
                <a:gd name="T39" fmla="*/ 3 h 262"/>
                <a:gd name="T40" fmla="*/ 98 w 446"/>
                <a:gd name="T41" fmla="*/ 2 h 262"/>
                <a:gd name="T42" fmla="*/ 1 w 446"/>
                <a:gd name="T43" fmla="*/ 2 h 262"/>
                <a:gd name="T44" fmla="*/ 0 w 446"/>
                <a:gd name="T45" fmla="*/ 3 h 262"/>
                <a:gd name="T46" fmla="*/ 0 w 446"/>
                <a:gd name="T47" fmla="*/ 16 h 262"/>
                <a:gd name="T48" fmla="*/ 1 w 446"/>
                <a:gd name="T49" fmla="*/ 17 h 262"/>
                <a:gd name="T50" fmla="*/ 98 w 446"/>
                <a:gd name="T51" fmla="*/ 17 h 262"/>
                <a:gd name="T52" fmla="*/ 99 w 446"/>
                <a:gd name="T53" fmla="*/ 16 h 262"/>
                <a:gd name="T54" fmla="*/ 99 w 446"/>
                <a:gd name="T55" fmla="*/ 261 h 262"/>
                <a:gd name="T56" fmla="*/ 99 w 446"/>
                <a:gd name="T57" fmla="*/ 248 h 262"/>
                <a:gd name="T58" fmla="*/ 98 w 446"/>
                <a:gd name="T59" fmla="*/ 247 h 262"/>
                <a:gd name="T60" fmla="*/ 1 w 446"/>
                <a:gd name="T61" fmla="*/ 247 h 262"/>
                <a:gd name="T62" fmla="*/ 0 w 446"/>
                <a:gd name="T63" fmla="*/ 248 h 262"/>
                <a:gd name="T64" fmla="*/ 0 w 446"/>
                <a:gd name="T65" fmla="*/ 261 h 262"/>
                <a:gd name="T66" fmla="*/ 1 w 446"/>
                <a:gd name="T67" fmla="*/ 262 h 262"/>
                <a:gd name="T68" fmla="*/ 98 w 446"/>
                <a:gd name="T69" fmla="*/ 262 h 262"/>
                <a:gd name="T70" fmla="*/ 99 w 446"/>
                <a:gd name="T7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6" h="262">
                  <a:moveTo>
                    <a:pt x="445" y="15"/>
                  </a:moveTo>
                  <a:cubicBezTo>
                    <a:pt x="348" y="15"/>
                    <a:pt x="348" y="15"/>
                    <a:pt x="348" y="15"/>
                  </a:cubicBezTo>
                  <a:cubicBezTo>
                    <a:pt x="347" y="15"/>
                    <a:pt x="347" y="14"/>
                    <a:pt x="347" y="14"/>
                  </a:cubicBezTo>
                  <a:cubicBezTo>
                    <a:pt x="347" y="1"/>
                    <a:pt x="347" y="1"/>
                    <a:pt x="347" y="1"/>
                  </a:cubicBezTo>
                  <a:cubicBezTo>
                    <a:pt x="347" y="0"/>
                    <a:pt x="347" y="0"/>
                    <a:pt x="348" y="0"/>
                  </a:cubicBezTo>
                  <a:cubicBezTo>
                    <a:pt x="445" y="0"/>
                    <a:pt x="445" y="0"/>
                    <a:pt x="445" y="0"/>
                  </a:cubicBezTo>
                  <a:cubicBezTo>
                    <a:pt x="446" y="0"/>
                    <a:pt x="446" y="0"/>
                    <a:pt x="446" y="1"/>
                  </a:cubicBezTo>
                  <a:cubicBezTo>
                    <a:pt x="446" y="14"/>
                    <a:pt x="446" y="14"/>
                    <a:pt x="446" y="14"/>
                  </a:cubicBezTo>
                  <a:cubicBezTo>
                    <a:pt x="446" y="14"/>
                    <a:pt x="446" y="15"/>
                    <a:pt x="445" y="15"/>
                  </a:cubicBezTo>
                  <a:close/>
                  <a:moveTo>
                    <a:pt x="446" y="260"/>
                  </a:moveTo>
                  <a:cubicBezTo>
                    <a:pt x="446" y="247"/>
                    <a:pt x="446" y="247"/>
                    <a:pt x="446" y="247"/>
                  </a:cubicBezTo>
                  <a:cubicBezTo>
                    <a:pt x="446" y="246"/>
                    <a:pt x="446" y="246"/>
                    <a:pt x="445" y="246"/>
                  </a:cubicBezTo>
                  <a:cubicBezTo>
                    <a:pt x="348" y="246"/>
                    <a:pt x="348" y="246"/>
                    <a:pt x="348" y="246"/>
                  </a:cubicBezTo>
                  <a:cubicBezTo>
                    <a:pt x="347" y="246"/>
                    <a:pt x="347" y="246"/>
                    <a:pt x="347" y="247"/>
                  </a:cubicBezTo>
                  <a:cubicBezTo>
                    <a:pt x="347" y="260"/>
                    <a:pt x="347" y="260"/>
                    <a:pt x="347" y="260"/>
                  </a:cubicBezTo>
                  <a:cubicBezTo>
                    <a:pt x="347" y="260"/>
                    <a:pt x="347" y="261"/>
                    <a:pt x="348" y="261"/>
                  </a:cubicBezTo>
                  <a:cubicBezTo>
                    <a:pt x="445" y="261"/>
                    <a:pt x="445" y="261"/>
                    <a:pt x="445" y="261"/>
                  </a:cubicBezTo>
                  <a:cubicBezTo>
                    <a:pt x="446" y="261"/>
                    <a:pt x="446" y="260"/>
                    <a:pt x="446" y="260"/>
                  </a:cubicBezTo>
                  <a:close/>
                  <a:moveTo>
                    <a:pt x="99" y="16"/>
                  </a:moveTo>
                  <a:cubicBezTo>
                    <a:pt x="99" y="3"/>
                    <a:pt x="99" y="3"/>
                    <a:pt x="99" y="3"/>
                  </a:cubicBezTo>
                  <a:cubicBezTo>
                    <a:pt x="99" y="2"/>
                    <a:pt x="99" y="2"/>
                    <a:pt x="98" y="2"/>
                  </a:cubicBezTo>
                  <a:cubicBezTo>
                    <a:pt x="1" y="2"/>
                    <a:pt x="1" y="2"/>
                    <a:pt x="1" y="2"/>
                  </a:cubicBezTo>
                  <a:cubicBezTo>
                    <a:pt x="0" y="2"/>
                    <a:pt x="0" y="2"/>
                    <a:pt x="0" y="3"/>
                  </a:cubicBezTo>
                  <a:cubicBezTo>
                    <a:pt x="0" y="16"/>
                    <a:pt x="0" y="16"/>
                    <a:pt x="0" y="16"/>
                  </a:cubicBezTo>
                  <a:cubicBezTo>
                    <a:pt x="0" y="17"/>
                    <a:pt x="0" y="17"/>
                    <a:pt x="1" y="17"/>
                  </a:cubicBezTo>
                  <a:cubicBezTo>
                    <a:pt x="98" y="17"/>
                    <a:pt x="98" y="17"/>
                    <a:pt x="98" y="17"/>
                  </a:cubicBezTo>
                  <a:cubicBezTo>
                    <a:pt x="99" y="17"/>
                    <a:pt x="99" y="17"/>
                    <a:pt x="99" y="16"/>
                  </a:cubicBezTo>
                  <a:close/>
                  <a:moveTo>
                    <a:pt x="99" y="261"/>
                  </a:moveTo>
                  <a:cubicBezTo>
                    <a:pt x="99" y="248"/>
                    <a:pt x="99" y="248"/>
                    <a:pt x="99" y="248"/>
                  </a:cubicBezTo>
                  <a:cubicBezTo>
                    <a:pt x="99" y="247"/>
                    <a:pt x="99" y="247"/>
                    <a:pt x="98" y="247"/>
                  </a:cubicBezTo>
                  <a:cubicBezTo>
                    <a:pt x="1" y="247"/>
                    <a:pt x="1" y="247"/>
                    <a:pt x="1" y="247"/>
                  </a:cubicBezTo>
                  <a:cubicBezTo>
                    <a:pt x="0" y="247"/>
                    <a:pt x="0" y="247"/>
                    <a:pt x="0" y="248"/>
                  </a:cubicBezTo>
                  <a:cubicBezTo>
                    <a:pt x="0" y="261"/>
                    <a:pt x="0" y="261"/>
                    <a:pt x="0" y="261"/>
                  </a:cubicBezTo>
                  <a:cubicBezTo>
                    <a:pt x="0" y="261"/>
                    <a:pt x="0" y="262"/>
                    <a:pt x="1" y="262"/>
                  </a:cubicBezTo>
                  <a:cubicBezTo>
                    <a:pt x="98" y="262"/>
                    <a:pt x="98" y="262"/>
                    <a:pt x="98" y="262"/>
                  </a:cubicBezTo>
                  <a:cubicBezTo>
                    <a:pt x="99" y="262"/>
                    <a:pt x="99" y="261"/>
                    <a:pt x="99" y="2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p:cNvSpPr>
              <a:spLocks noEditPoints="1"/>
            </p:cNvSpPr>
            <p:nvPr/>
          </p:nvSpPr>
          <p:spPr bwMode="auto">
            <a:xfrm>
              <a:off x="6746" y="578"/>
              <a:ext cx="19" cy="230"/>
            </a:xfrm>
            <a:custGeom>
              <a:avLst/>
              <a:gdLst>
                <a:gd name="T0" fmla="*/ 14 w 14"/>
                <a:gd name="T1" fmla="*/ 18 h 168"/>
                <a:gd name="T2" fmla="*/ 7 w 14"/>
                <a:gd name="T3" fmla="*/ 36 h 168"/>
                <a:gd name="T4" fmla="*/ 0 w 14"/>
                <a:gd name="T5" fmla="*/ 18 h 168"/>
                <a:gd name="T6" fmla="*/ 7 w 14"/>
                <a:gd name="T7" fmla="*/ 0 h 168"/>
                <a:gd name="T8" fmla="*/ 14 w 14"/>
                <a:gd name="T9" fmla="*/ 18 h 168"/>
                <a:gd name="T10" fmla="*/ 7 w 14"/>
                <a:gd name="T11" fmla="*/ 132 h 168"/>
                <a:gd name="T12" fmla="*/ 0 w 14"/>
                <a:gd name="T13" fmla="*/ 150 h 168"/>
                <a:gd name="T14" fmla="*/ 7 w 14"/>
                <a:gd name="T15" fmla="*/ 168 h 168"/>
                <a:gd name="T16" fmla="*/ 14 w 14"/>
                <a:gd name="T17" fmla="*/ 150 h 168"/>
                <a:gd name="T18" fmla="*/ 7 w 14"/>
                <a:gd name="T19"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68">
                  <a:moveTo>
                    <a:pt x="14" y="18"/>
                  </a:moveTo>
                  <a:cubicBezTo>
                    <a:pt x="14" y="28"/>
                    <a:pt x="11" y="36"/>
                    <a:pt x="7" y="36"/>
                  </a:cubicBezTo>
                  <a:cubicBezTo>
                    <a:pt x="3" y="36"/>
                    <a:pt x="0" y="28"/>
                    <a:pt x="0" y="18"/>
                  </a:cubicBezTo>
                  <a:cubicBezTo>
                    <a:pt x="0" y="8"/>
                    <a:pt x="3" y="0"/>
                    <a:pt x="7" y="0"/>
                  </a:cubicBezTo>
                  <a:cubicBezTo>
                    <a:pt x="11" y="0"/>
                    <a:pt x="14" y="8"/>
                    <a:pt x="14" y="18"/>
                  </a:cubicBezTo>
                  <a:close/>
                  <a:moveTo>
                    <a:pt x="7" y="132"/>
                  </a:moveTo>
                  <a:cubicBezTo>
                    <a:pt x="3" y="132"/>
                    <a:pt x="0" y="141"/>
                    <a:pt x="0" y="150"/>
                  </a:cubicBezTo>
                  <a:cubicBezTo>
                    <a:pt x="0" y="160"/>
                    <a:pt x="3" y="168"/>
                    <a:pt x="7" y="168"/>
                  </a:cubicBezTo>
                  <a:cubicBezTo>
                    <a:pt x="11" y="168"/>
                    <a:pt x="14" y="160"/>
                    <a:pt x="14" y="150"/>
                  </a:cubicBezTo>
                  <a:cubicBezTo>
                    <a:pt x="14" y="141"/>
                    <a:pt x="11" y="132"/>
                    <a:pt x="7" y="132"/>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p:cNvSpPr>
              <a:spLocks noEditPoints="1"/>
            </p:cNvSpPr>
            <p:nvPr/>
          </p:nvSpPr>
          <p:spPr bwMode="auto">
            <a:xfrm>
              <a:off x="6004" y="551"/>
              <a:ext cx="55" cy="304"/>
            </a:xfrm>
            <a:custGeom>
              <a:avLst/>
              <a:gdLst>
                <a:gd name="T0" fmla="*/ 31 w 41"/>
                <a:gd name="T1" fmla="*/ 31 h 223"/>
                <a:gd name="T2" fmla="*/ 0 w 41"/>
                <a:gd name="T3" fmla="*/ 43 h 223"/>
                <a:gd name="T4" fmla="*/ 36 w 41"/>
                <a:gd name="T5" fmla="*/ 7 h 223"/>
                <a:gd name="T6" fmla="*/ 31 w 41"/>
                <a:gd name="T7" fmla="*/ 31 h 223"/>
                <a:gd name="T8" fmla="*/ 31 w 41"/>
                <a:gd name="T9" fmla="*/ 192 h 223"/>
                <a:gd name="T10" fmla="*/ 0 w 41"/>
                <a:gd name="T11" fmla="*/ 181 h 223"/>
                <a:gd name="T12" fmla="*/ 36 w 41"/>
                <a:gd name="T13" fmla="*/ 217 h 223"/>
                <a:gd name="T14" fmla="*/ 31 w 41"/>
                <a:gd name="T15" fmla="*/ 192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23">
                  <a:moveTo>
                    <a:pt x="31" y="31"/>
                  </a:moveTo>
                  <a:cubicBezTo>
                    <a:pt x="23" y="38"/>
                    <a:pt x="0" y="48"/>
                    <a:pt x="0" y="43"/>
                  </a:cubicBezTo>
                  <a:cubicBezTo>
                    <a:pt x="1" y="37"/>
                    <a:pt x="32" y="0"/>
                    <a:pt x="36" y="7"/>
                  </a:cubicBezTo>
                  <a:cubicBezTo>
                    <a:pt x="41" y="13"/>
                    <a:pt x="36" y="27"/>
                    <a:pt x="31" y="31"/>
                  </a:cubicBezTo>
                  <a:close/>
                  <a:moveTo>
                    <a:pt x="31" y="192"/>
                  </a:moveTo>
                  <a:cubicBezTo>
                    <a:pt x="23" y="186"/>
                    <a:pt x="0" y="175"/>
                    <a:pt x="0" y="181"/>
                  </a:cubicBezTo>
                  <a:cubicBezTo>
                    <a:pt x="1" y="187"/>
                    <a:pt x="32" y="223"/>
                    <a:pt x="36" y="217"/>
                  </a:cubicBezTo>
                  <a:cubicBezTo>
                    <a:pt x="41" y="210"/>
                    <a:pt x="36" y="196"/>
                    <a:pt x="31" y="1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p:cNvSpPr>
              <a:spLocks/>
            </p:cNvSpPr>
            <p:nvPr/>
          </p:nvSpPr>
          <p:spPr bwMode="auto">
            <a:xfrm>
              <a:off x="5991" y="608"/>
              <a:ext cx="43" cy="178"/>
            </a:xfrm>
            <a:custGeom>
              <a:avLst/>
              <a:gdLst>
                <a:gd name="T0" fmla="*/ 2 w 31"/>
                <a:gd name="T1" fmla="*/ 67 h 130"/>
                <a:gd name="T2" fmla="*/ 5 w 31"/>
                <a:gd name="T3" fmla="*/ 112 h 130"/>
                <a:gd name="T4" fmla="*/ 24 w 31"/>
                <a:gd name="T5" fmla="*/ 129 h 130"/>
                <a:gd name="T6" fmla="*/ 28 w 31"/>
                <a:gd name="T7" fmla="*/ 121 h 130"/>
                <a:gd name="T8" fmla="*/ 15 w 31"/>
                <a:gd name="T9" fmla="*/ 102 h 130"/>
                <a:gd name="T10" fmla="*/ 15 w 31"/>
                <a:gd name="T11" fmla="*/ 31 h 130"/>
                <a:gd name="T12" fmla="*/ 27 w 31"/>
                <a:gd name="T13" fmla="*/ 12 h 130"/>
                <a:gd name="T14" fmla="*/ 20 w 31"/>
                <a:gd name="T15" fmla="*/ 5 h 130"/>
                <a:gd name="T16" fmla="*/ 4 w 31"/>
                <a:gd name="T17" fmla="*/ 25 h 130"/>
                <a:gd name="T18" fmla="*/ 2 w 31"/>
                <a:gd name="T19" fmla="*/ 6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30">
                  <a:moveTo>
                    <a:pt x="2" y="67"/>
                  </a:moveTo>
                  <a:cubicBezTo>
                    <a:pt x="2" y="80"/>
                    <a:pt x="0" y="104"/>
                    <a:pt x="5" y="112"/>
                  </a:cubicBezTo>
                  <a:cubicBezTo>
                    <a:pt x="9" y="120"/>
                    <a:pt x="20" y="129"/>
                    <a:pt x="24" y="129"/>
                  </a:cubicBezTo>
                  <a:cubicBezTo>
                    <a:pt x="27" y="130"/>
                    <a:pt x="31" y="125"/>
                    <a:pt x="28" y="121"/>
                  </a:cubicBezTo>
                  <a:cubicBezTo>
                    <a:pt x="25" y="116"/>
                    <a:pt x="16" y="111"/>
                    <a:pt x="15" y="102"/>
                  </a:cubicBezTo>
                  <a:cubicBezTo>
                    <a:pt x="15" y="93"/>
                    <a:pt x="15" y="36"/>
                    <a:pt x="15" y="31"/>
                  </a:cubicBezTo>
                  <a:cubicBezTo>
                    <a:pt x="15" y="26"/>
                    <a:pt x="25" y="18"/>
                    <a:pt x="27" y="12"/>
                  </a:cubicBezTo>
                  <a:cubicBezTo>
                    <a:pt x="30" y="4"/>
                    <a:pt x="25" y="0"/>
                    <a:pt x="20" y="5"/>
                  </a:cubicBezTo>
                  <a:cubicBezTo>
                    <a:pt x="13" y="11"/>
                    <a:pt x="4" y="19"/>
                    <a:pt x="4" y="25"/>
                  </a:cubicBezTo>
                  <a:cubicBezTo>
                    <a:pt x="3" y="35"/>
                    <a:pt x="2" y="67"/>
                    <a:pt x="2" y="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p:cNvSpPr>
              <a:spLocks/>
            </p:cNvSpPr>
            <p:nvPr/>
          </p:nvSpPr>
          <p:spPr bwMode="auto">
            <a:xfrm>
              <a:off x="6584" y="581"/>
              <a:ext cx="121" cy="235"/>
            </a:xfrm>
            <a:custGeom>
              <a:avLst/>
              <a:gdLst>
                <a:gd name="T0" fmla="*/ 67 w 89"/>
                <a:gd name="T1" fmla="*/ 11 h 172"/>
                <a:gd name="T2" fmla="*/ 67 w 89"/>
                <a:gd name="T3" fmla="*/ 164 h 172"/>
                <a:gd name="T4" fmla="*/ 1 w 89"/>
                <a:gd name="T5" fmla="*/ 169 h 172"/>
                <a:gd name="T6" fmla="*/ 1 w 89"/>
                <a:gd name="T7" fmla="*/ 3 h 172"/>
                <a:gd name="T8" fmla="*/ 67 w 89"/>
                <a:gd name="T9" fmla="*/ 11 h 172"/>
              </a:gdLst>
              <a:ahLst/>
              <a:cxnLst>
                <a:cxn ang="0">
                  <a:pos x="T0" y="T1"/>
                </a:cxn>
                <a:cxn ang="0">
                  <a:pos x="T2" y="T3"/>
                </a:cxn>
                <a:cxn ang="0">
                  <a:pos x="T4" y="T5"/>
                </a:cxn>
                <a:cxn ang="0">
                  <a:pos x="T6" y="T7"/>
                </a:cxn>
                <a:cxn ang="0">
                  <a:pos x="T8" y="T9"/>
                </a:cxn>
              </a:cxnLst>
              <a:rect l="0" t="0" r="r" b="b"/>
              <a:pathLst>
                <a:path w="89" h="172">
                  <a:moveTo>
                    <a:pt x="67" y="11"/>
                  </a:moveTo>
                  <a:cubicBezTo>
                    <a:pt x="89" y="44"/>
                    <a:pt x="89" y="137"/>
                    <a:pt x="67" y="164"/>
                  </a:cubicBezTo>
                  <a:cubicBezTo>
                    <a:pt x="60" y="172"/>
                    <a:pt x="23" y="169"/>
                    <a:pt x="1" y="169"/>
                  </a:cubicBezTo>
                  <a:cubicBezTo>
                    <a:pt x="1" y="135"/>
                    <a:pt x="0" y="18"/>
                    <a:pt x="1" y="3"/>
                  </a:cubicBezTo>
                  <a:cubicBezTo>
                    <a:pt x="25" y="3"/>
                    <a:pt x="59" y="0"/>
                    <a:pt x="67"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p:cNvSpPr>
              <a:spLocks/>
            </p:cNvSpPr>
            <p:nvPr/>
          </p:nvSpPr>
          <p:spPr bwMode="auto">
            <a:xfrm>
              <a:off x="6134" y="555"/>
              <a:ext cx="137" cy="284"/>
            </a:xfrm>
            <a:custGeom>
              <a:avLst/>
              <a:gdLst>
                <a:gd name="T0" fmla="*/ 101 w 101"/>
                <a:gd name="T1" fmla="*/ 3 h 208"/>
                <a:gd name="T2" fmla="*/ 15 w 101"/>
                <a:gd name="T3" fmla="*/ 32 h 208"/>
                <a:gd name="T4" fmla="*/ 17 w 101"/>
                <a:gd name="T5" fmla="*/ 176 h 208"/>
                <a:gd name="T6" fmla="*/ 101 w 101"/>
                <a:gd name="T7" fmla="*/ 204 h 208"/>
                <a:gd name="T8" fmla="*/ 101 w 101"/>
                <a:gd name="T9" fmla="*/ 3 h 208"/>
              </a:gdLst>
              <a:ahLst/>
              <a:cxnLst>
                <a:cxn ang="0">
                  <a:pos x="T0" y="T1"/>
                </a:cxn>
                <a:cxn ang="0">
                  <a:pos x="T2" y="T3"/>
                </a:cxn>
                <a:cxn ang="0">
                  <a:pos x="T4" y="T5"/>
                </a:cxn>
                <a:cxn ang="0">
                  <a:pos x="T6" y="T7"/>
                </a:cxn>
                <a:cxn ang="0">
                  <a:pos x="T8" y="T9"/>
                </a:cxn>
              </a:cxnLst>
              <a:rect l="0" t="0" r="r" b="b"/>
              <a:pathLst>
                <a:path w="101" h="208">
                  <a:moveTo>
                    <a:pt x="101" y="3"/>
                  </a:moveTo>
                  <a:cubicBezTo>
                    <a:pt x="75" y="3"/>
                    <a:pt x="33" y="0"/>
                    <a:pt x="15" y="32"/>
                  </a:cubicBezTo>
                  <a:cubicBezTo>
                    <a:pt x="1" y="59"/>
                    <a:pt x="0" y="153"/>
                    <a:pt x="17" y="176"/>
                  </a:cubicBezTo>
                  <a:cubicBezTo>
                    <a:pt x="40" y="208"/>
                    <a:pt x="78" y="206"/>
                    <a:pt x="101" y="204"/>
                  </a:cubicBezTo>
                  <a:cubicBezTo>
                    <a:pt x="101" y="171"/>
                    <a:pt x="101" y="3"/>
                    <a:pt x="10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p:cNvSpPr>
              <a:spLocks noEditPoints="1"/>
            </p:cNvSpPr>
            <p:nvPr/>
          </p:nvSpPr>
          <p:spPr bwMode="auto">
            <a:xfrm>
              <a:off x="6288" y="559"/>
              <a:ext cx="264" cy="19"/>
            </a:xfrm>
            <a:custGeom>
              <a:avLst/>
              <a:gdLst>
                <a:gd name="T0" fmla="*/ 101 w 194"/>
                <a:gd name="T1" fmla="*/ 14 h 14"/>
                <a:gd name="T2" fmla="*/ 0 w 194"/>
                <a:gd name="T3" fmla="*/ 14 h 14"/>
                <a:gd name="T4" fmla="*/ 0 w 194"/>
                <a:gd name="T5" fmla="*/ 14 h 14"/>
                <a:gd name="T6" fmla="*/ 0 w 194"/>
                <a:gd name="T7" fmla="*/ 1 h 14"/>
                <a:gd name="T8" fmla="*/ 0 w 194"/>
                <a:gd name="T9" fmla="*/ 0 h 14"/>
                <a:gd name="T10" fmla="*/ 101 w 194"/>
                <a:gd name="T11" fmla="*/ 0 h 14"/>
                <a:gd name="T12" fmla="*/ 102 w 194"/>
                <a:gd name="T13" fmla="*/ 1 h 14"/>
                <a:gd name="T14" fmla="*/ 102 w 194"/>
                <a:gd name="T15" fmla="*/ 14 h 14"/>
                <a:gd name="T16" fmla="*/ 101 w 194"/>
                <a:gd name="T17" fmla="*/ 14 h 14"/>
                <a:gd name="T18" fmla="*/ 194 w 194"/>
                <a:gd name="T19" fmla="*/ 14 h 14"/>
                <a:gd name="T20" fmla="*/ 194 w 194"/>
                <a:gd name="T21" fmla="*/ 1 h 14"/>
                <a:gd name="T22" fmla="*/ 194 w 194"/>
                <a:gd name="T23" fmla="*/ 0 h 14"/>
                <a:gd name="T24" fmla="*/ 114 w 194"/>
                <a:gd name="T25" fmla="*/ 0 h 14"/>
                <a:gd name="T26" fmla="*/ 113 w 194"/>
                <a:gd name="T27" fmla="*/ 1 h 14"/>
                <a:gd name="T28" fmla="*/ 113 w 194"/>
                <a:gd name="T29" fmla="*/ 14 h 14"/>
                <a:gd name="T30" fmla="*/ 114 w 194"/>
                <a:gd name="T31" fmla="*/ 14 h 14"/>
                <a:gd name="T32" fmla="*/ 194 w 194"/>
                <a:gd name="T33" fmla="*/ 14 h 14"/>
                <a:gd name="T34" fmla="*/ 194 w 194"/>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14">
                  <a:moveTo>
                    <a:pt x="101" y="14"/>
                  </a:moveTo>
                  <a:cubicBezTo>
                    <a:pt x="0" y="14"/>
                    <a:pt x="0" y="14"/>
                    <a:pt x="0" y="14"/>
                  </a:cubicBezTo>
                  <a:cubicBezTo>
                    <a:pt x="0" y="14"/>
                    <a:pt x="0" y="14"/>
                    <a:pt x="0" y="14"/>
                  </a:cubicBezTo>
                  <a:cubicBezTo>
                    <a:pt x="0" y="1"/>
                    <a:pt x="0" y="1"/>
                    <a:pt x="0" y="1"/>
                  </a:cubicBezTo>
                  <a:cubicBezTo>
                    <a:pt x="0" y="0"/>
                    <a:pt x="0" y="0"/>
                    <a:pt x="0" y="0"/>
                  </a:cubicBezTo>
                  <a:cubicBezTo>
                    <a:pt x="101" y="0"/>
                    <a:pt x="101" y="0"/>
                    <a:pt x="101" y="0"/>
                  </a:cubicBezTo>
                  <a:cubicBezTo>
                    <a:pt x="101" y="0"/>
                    <a:pt x="102" y="0"/>
                    <a:pt x="102" y="1"/>
                  </a:cubicBezTo>
                  <a:cubicBezTo>
                    <a:pt x="102" y="14"/>
                    <a:pt x="102" y="14"/>
                    <a:pt x="102" y="14"/>
                  </a:cubicBezTo>
                  <a:cubicBezTo>
                    <a:pt x="102" y="14"/>
                    <a:pt x="101" y="14"/>
                    <a:pt x="101" y="14"/>
                  </a:cubicBezTo>
                  <a:close/>
                  <a:moveTo>
                    <a:pt x="194" y="14"/>
                  </a:moveTo>
                  <a:cubicBezTo>
                    <a:pt x="194" y="1"/>
                    <a:pt x="194" y="1"/>
                    <a:pt x="194" y="1"/>
                  </a:cubicBezTo>
                  <a:cubicBezTo>
                    <a:pt x="194" y="0"/>
                    <a:pt x="194" y="0"/>
                    <a:pt x="194" y="0"/>
                  </a:cubicBezTo>
                  <a:cubicBezTo>
                    <a:pt x="114" y="0"/>
                    <a:pt x="114" y="0"/>
                    <a:pt x="114" y="0"/>
                  </a:cubicBezTo>
                  <a:cubicBezTo>
                    <a:pt x="114" y="0"/>
                    <a:pt x="113" y="0"/>
                    <a:pt x="113" y="1"/>
                  </a:cubicBezTo>
                  <a:cubicBezTo>
                    <a:pt x="113" y="14"/>
                    <a:pt x="113" y="14"/>
                    <a:pt x="113" y="14"/>
                  </a:cubicBezTo>
                  <a:cubicBezTo>
                    <a:pt x="113" y="14"/>
                    <a:pt x="114" y="14"/>
                    <a:pt x="114" y="14"/>
                  </a:cubicBezTo>
                  <a:cubicBezTo>
                    <a:pt x="194" y="14"/>
                    <a:pt x="194" y="14"/>
                    <a:pt x="194" y="14"/>
                  </a:cubicBezTo>
                  <a:cubicBezTo>
                    <a:pt x="194" y="14"/>
                    <a:pt x="194" y="14"/>
                    <a:pt x="194"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p:cNvSpPr>
              <a:spLocks noEditPoints="1"/>
            </p:cNvSpPr>
            <p:nvPr/>
          </p:nvSpPr>
          <p:spPr bwMode="auto">
            <a:xfrm>
              <a:off x="6288" y="812"/>
              <a:ext cx="264" cy="20"/>
            </a:xfrm>
            <a:custGeom>
              <a:avLst/>
              <a:gdLst>
                <a:gd name="T0" fmla="*/ 101 w 194"/>
                <a:gd name="T1" fmla="*/ 15 h 15"/>
                <a:gd name="T2" fmla="*/ 0 w 194"/>
                <a:gd name="T3" fmla="*/ 15 h 15"/>
                <a:gd name="T4" fmla="*/ 0 w 194"/>
                <a:gd name="T5" fmla="*/ 14 h 15"/>
                <a:gd name="T6" fmla="*/ 0 w 194"/>
                <a:gd name="T7" fmla="*/ 1 h 15"/>
                <a:gd name="T8" fmla="*/ 0 w 194"/>
                <a:gd name="T9" fmla="*/ 0 h 15"/>
                <a:gd name="T10" fmla="*/ 101 w 194"/>
                <a:gd name="T11" fmla="*/ 0 h 15"/>
                <a:gd name="T12" fmla="*/ 102 w 194"/>
                <a:gd name="T13" fmla="*/ 1 h 15"/>
                <a:gd name="T14" fmla="*/ 102 w 194"/>
                <a:gd name="T15" fmla="*/ 14 h 15"/>
                <a:gd name="T16" fmla="*/ 101 w 194"/>
                <a:gd name="T17" fmla="*/ 15 h 15"/>
                <a:gd name="T18" fmla="*/ 194 w 194"/>
                <a:gd name="T19" fmla="*/ 14 h 15"/>
                <a:gd name="T20" fmla="*/ 194 w 194"/>
                <a:gd name="T21" fmla="*/ 1 h 15"/>
                <a:gd name="T22" fmla="*/ 194 w 194"/>
                <a:gd name="T23" fmla="*/ 0 h 15"/>
                <a:gd name="T24" fmla="*/ 114 w 194"/>
                <a:gd name="T25" fmla="*/ 0 h 15"/>
                <a:gd name="T26" fmla="*/ 113 w 194"/>
                <a:gd name="T27" fmla="*/ 1 h 15"/>
                <a:gd name="T28" fmla="*/ 113 w 194"/>
                <a:gd name="T29" fmla="*/ 14 h 15"/>
                <a:gd name="T30" fmla="*/ 114 w 194"/>
                <a:gd name="T31" fmla="*/ 15 h 15"/>
                <a:gd name="T32" fmla="*/ 194 w 194"/>
                <a:gd name="T33" fmla="*/ 15 h 15"/>
                <a:gd name="T34" fmla="*/ 194 w 194"/>
                <a:gd name="T3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15">
                  <a:moveTo>
                    <a:pt x="101" y="15"/>
                  </a:moveTo>
                  <a:cubicBezTo>
                    <a:pt x="0" y="15"/>
                    <a:pt x="0" y="15"/>
                    <a:pt x="0" y="15"/>
                  </a:cubicBezTo>
                  <a:cubicBezTo>
                    <a:pt x="0" y="15"/>
                    <a:pt x="0" y="14"/>
                    <a:pt x="0" y="14"/>
                  </a:cubicBezTo>
                  <a:cubicBezTo>
                    <a:pt x="0" y="1"/>
                    <a:pt x="0" y="1"/>
                    <a:pt x="0" y="1"/>
                  </a:cubicBezTo>
                  <a:cubicBezTo>
                    <a:pt x="0" y="1"/>
                    <a:pt x="0" y="0"/>
                    <a:pt x="0" y="0"/>
                  </a:cubicBezTo>
                  <a:cubicBezTo>
                    <a:pt x="101" y="0"/>
                    <a:pt x="101" y="0"/>
                    <a:pt x="101" y="0"/>
                  </a:cubicBezTo>
                  <a:cubicBezTo>
                    <a:pt x="101" y="0"/>
                    <a:pt x="102" y="1"/>
                    <a:pt x="102" y="1"/>
                  </a:cubicBezTo>
                  <a:cubicBezTo>
                    <a:pt x="102" y="14"/>
                    <a:pt x="102" y="14"/>
                    <a:pt x="102" y="14"/>
                  </a:cubicBezTo>
                  <a:cubicBezTo>
                    <a:pt x="102" y="14"/>
                    <a:pt x="101" y="15"/>
                    <a:pt x="101" y="15"/>
                  </a:cubicBezTo>
                  <a:close/>
                  <a:moveTo>
                    <a:pt x="194" y="14"/>
                  </a:moveTo>
                  <a:cubicBezTo>
                    <a:pt x="194" y="1"/>
                    <a:pt x="194" y="1"/>
                    <a:pt x="194" y="1"/>
                  </a:cubicBezTo>
                  <a:cubicBezTo>
                    <a:pt x="194" y="1"/>
                    <a:pt x="194" y="0"/>
                    <a:pt x="194" y="0"/>
                  </a:cubicBezTo>
                  <a:cubicBezTo>
                    <a:pt x="114" y="0"/>
                    <a:pt x="114" y="0"/>
                    <a:pt x="114" y="0"/>
                  </a:cubicBezTo>
                  <a:cubicBezTo>
                    <a:pt x="114" y="0"/>
                    <a:pt x="113" y="1"/>
                    <a:pt x="113" y="1"/>
                  </a:cubicBezTo>
                  <a:cubicBezTo>
                    <a:pt x="113" y="14"/>
                    <a:pt x="113" y="14"/>
                    <a:pt x="113" y="14"/>
                  </a:cubicBezTo>
                  <a:cubicBezTo>
                    <a:pt x="113" y="14"/>
                    <a:pt x="114" y="15"/>
                    <a:pt x="114" y="15"/>
                  </a:cubicBezTo>
                  <a:cubicBezTo>
                    <a:pt x="194" y="15"/>
                    <a:pt x="194" y="15"/>
                    <a:pt x="194" y="15"/>
                  </a:cubicBezTo>
                  <a:cubicBezTo>
                    <a:pt x="194" y="15"/>
                    <a:pt x="194" y="14"/>
                    <a:pt x="194"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9" name="Large Semi"/>
          <p:cNvGrpSpPr>
            <a:grpSpLocks noChangeAspect="1"/>
          </p:cNvGrpSpPr>
          <p:nvPr/>
        </p:nvGrpSpPr>
        <p:grpSpPr bwMode="auto">
          <a:xfrm rot="16200000">
            <a:off x="4180408" y="3049899"/>
            <a:ext cx="310974" cy="1103634"/>
            <a:chOff x="6313" y="72"/>
            <a:chExt cx="623" cy="2211"/>
          </a:xfrm>
        </p:grpSpPr>
        <p:sp>
          <p:nvSpPr>
            <p:cNvPr id="150" name="Freeform 6"/>
            <p:cNvSpPr>
              <a:spLocks/>
            </p:cNvSpPr>
            <p:nvPr/>
          </p:nvSpPr>
          <p:spPr bwMode="auto">
            <a:xfrm>
              <a:off x="6327" y="2234"/>
              <a:ext cx="591" cy="49"/>
            </a:xfrm>
            <a:custGeom>
              <a:avLst/>
              <a:gdLst>
                <a:gd name="T0" fmla="*/ 0 w 591"/>
                <a:gd name="T1" fmla="*/ 0 h 49"/>
                <a:gd name="T2" fmla="*/ 0 w 591"/>
                <a:gd name="T3" fmla="*/ 33 h 49"/>
                <a:gd name="T4" fmla="*/ 52 w 591"/>
                <a:gd name="T5" fmla="*/ 33 h 49"/>
                <a:gd name="T6" fmla="*/ 61 w 591"/>
                <a:gd name="T7" fmla="*/ 49 h 49"/>
                <a:gd name="T8" fmla="*/ 550 w 591"/>
                <a:gd name="T9" fmla="*/ 49 h 49"/>
                <a:gd name="T10" fmla="*/ 559 w 591"/>
                <a:gd name="T11" fmla="*/ 25 h 49"/>
                <a:gd name="T12" fmla="*/ 591 w 591"/>
                <a:gd name="T13" fmla="*/ 25 h 49"/>
                <a:gd name="T14" fmla="*/ 591 w 591"/>
                <a:gd name="T15" fmla="*/ 0 h 49"/>
                <a:gd name="T16" fmla="*/ 0 w 59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49">
                  <a:moveTo>
                    <a:pt x="0" y="0"/>
                  </a:moveTo>
                  <a:lnTo>
                    <a:pt x="0" y="33"/>
                  </a:lnTo>
                  <a:lnTo>
                    <a:pt x="52" y="33"/>
                  </a:lnTo>
                  <a:lnTo>
                    <a:pt x="61" y="49"/>
                  </a:lnTo>
                  <a:lnTo>
                    <a:pt x="550" y="49"/>
                  </a:lnTo>
                  <a:lnTo>
                    <a:pt x="559" y="25"/>
                  </a:lnTo>
                  <a:lnTo>
                    <a:pt x="591" y="25"/>
                  </a:lnTo>
                  <a:lnTo>
                    <a:pt x="59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7"/>
            <p:cNvSpPr>
              <a:spLocks/>
            </p:cNvSpPr>
            <p:nvPr/>
          </p:nvSpPr>
          <p:spPr bwMode="auto">
            <a:xfrm>
              <a:off x="6347" y="2223"/>
              <a:ext cx="550" cy="40"/>
            </a:xfrm>
            <a:custGeom>
              <a:avLst/>
              <a:gdLst>
                <a:gd name="T0" fmla="*/ 0 w 550"/>
                <a:gd name="T1" fmla="*/ 0 h 40"/>
                <a:gd name="T2" fmla="*/ 43 w 550"/>
                <a:gd name="T3" fmla="*/ 40 h 40"/>
                <a:gd name="T4" fmla="*/ 514 w 550"/>
                <a:gd name="T5" fmla="*/ 40 h 40"/>
                <a:gd name="T6" fmla="*/ 550 w 550"/>
                <a:gd name="T7" fmla="*/ 0 h 40"/>
                <a:gd name="T8" fmla="*/ 0 w 550"/>
                <a:gd name="T9" fmla="*/ 0 h 40"/>
              </a:gdLst>
              <a:ahLst/>
              <a:cxnLst>
                <a:cxn ang="0">
                  <a:pos x="T0" y="T1"/>
                </a:cxn>
                <a:cxn ang="0">
                  <a:pos x="T2" y="T3"/>
                </a:cxn>
                <a:cxn ang="0">
                  <a:pos x="T4" y="T5"/>
                </a:cxn>
                <a:cxn ang="0">
                  <a:pos x="T6" y="T7"/>
                </a:cxn>
                <a:cxn ang="0">
                  <a:pos x="T8" y="T9"/>
                </a:cxn>
              </a:cxnLst>
              <a:rect l="0" t="0" r="r" b="b"/>
              <a:pathLst>
                <a:path w="550" h="40">
                  <a:moveTo>
                    <a:pt x="0" y="0"/>
                  </a:moveTo>
                  <a:lnTo>
                    <a:pt x="43" y="40"/>
                  </a:lnTo>
                  <a:lnTo>
                    <a:pt x="514" y="40"/>
                  </a:lnTo>
                  <a:lnTo>
                    <a:pt x="550" y="0"/>
                  </a:lnTo>
                  <a:lnTo>
                    <a:pt x="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5"/>
            <p:cNvSpPr>
              <a:spLocks/>
            </p:cNvSpPr>
            <p:nvPr/>
          </p:nvSpPr>
          <p:spPr bwMode="auto">
            <a:xfrm>
              <a:off x="6375" y="72"/>
              <a:ext cx="502" cy="109"/>
            </a:xfrm>
            <a:custGeom>
              <a:avLst/>
              <a:gdLst>
                <a:gd name="T0" fmla="*/ 274 w 274"/>
                <a:gd name="T1" fmla="*/ 60 h 60"/>
                <a:gd name="T2" fmla="*/ 274 w 274"/>
                <a:gd name="T3" fmla="*/ 25 h 60"/>
                <a:gd name="T4" fmla="*/ 250 w 274"/>
                <a:gd name="T5" fmla="*/ 0 h 60"/>
                <a:gd name="T6" fmla="*/ 23 w 274"/>
                <a:gd name="T7" fmla="*/ 0 h 60"/>
                <a:gd name="T8" fmla="*/ 0 w 274"/>
                <a:gd name="T9" fmla="*/ 23 h 60"/>
                <a:gd name="T10" fmla="*/ 0 w 274"/>
                <a:gd name="T11" fmla="*/ 60 h 60"/>
                <a:gd name="T12" fmla="*/ 274 w 274"/>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74" h="60">
                  <a:moveTo>
                    <a:pt x="274" y="60"/>
                  </a:moveTo>
                  <a:cubicBezTo>
                    <a:pt x="274" y="25"/>
                    <a:pt x="274" y="25"/>
                    <a:pt x="274" y="25"/>
                  </a:cubicBezTo>
                  <a:cubicBezTo>
                    <a:pt x="274" y="11"/>
                    <a:pt x="263" y="0"/>
                    <a:pt x="250" y="0"/>
                  </a:cubicBezTo>
                  <a:cubicBezTo>
                    <a:pt x="23" y="0"/>
                    <a:pt x="23" y="0"/>
                    <a:pt x="23" y="0"/>
                  </a:cubicBezTo>
                  <a:cubicBezTo>
                    <a:pt x="10" y="0"/>
                    <a:pt x="0" y="11"/>
                    <a:pt x="0" y="23"/>
                  </a:cubicBezTo>
                  <a:cubicBezTo>
                    <a:pt x="0" y="60"/>
                    <a:pt x="0" y="60"/>
                    <a:pt x="0" y="60"/>
                  </a:cubicBezTo>
                  <a:lnTo>
                    <a:pt x="274" y="6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7"/>
            <p:cNvSpPr>
              <a:spLocks noEditPoints="1"/>
            </p:cNvSpPr>
            <p:nvPr/>
          </p:nvSpPr>
          <p:spPr bwMode="auto">
            <a:xfrm>
              <a:off x="6340" y="267"/>
              <a:ext cx="570" cy="218"/>
            </a:xfrm>
            <a:custGeom>
              <a:avLst/>
              <a:gdLst>
                <a:gd name="T0" fmla="*/ 294 w 311"/>
                <a:gd name="T1" fmla="*/ 120 h 120"/>
                <a:gd name="T2" fmla="*/ 310 w 311"/>
                <a:gd name="T3" fmla="*/ 120 h 120"/>
                <a:gd name="T4" fmla="*/ 311 w 311"/>
                <a:gd name="T5" fmla="*/ 119 h 120"/>
                <a:gd name="T6" fmla="*/ 311 w 311"/>
                <a:gd name="T7" fmla="*/ 1 h 120"/>
                <a:gd name="T8" fmla="*/ 310 w 311"/>
                <a:gd name="T9" fmla="*/ 0 h 120"/>
                <a:gd name="T10" fmla="*/ 294 w 311"/>
                <a:gd name="T11" fmla="*/ 0 h 120"/>
                <a:gd name="T12" fmla="*/ 293 w 311"/>
                <a:gd name="T13" fmla="*/ 1 h 120"/>
                <a:gd name="T14" fmla="*/ 293 w 311"/>
                <a:gd name="T15" fmla="*/ 119 h 120"/>
                <a:gd name="T16" fmla="*/ 294 w 311"/>
                <a:gd name="T17" fmla="*/ 120 h 120"/>
                <a:gd name="T18" fmla="*/ 1 w 311"/>
                <a:gd name="T19" fmla="*/ 120 h 120"/>
                <a:gd name="T20" fmla="*/ 17 w 311"/>
                <a:gd name="T21" fmla="*/ 120 h 120"/>
                <a:gd name="T22" fmla="*/ 18 w 311"/>
                <a:gd name="T23" fmla="*/ 119 h 120"/>
                <a:gd name="T24" fmla="*/ 18 w 311"/>
                <a:gd name="T25" fmla="*/ 1 h 120"/>
                <a:gd name="T26" fmla="*/ 17 w 311"/>
                <a:gd name="T27" fmla="*/ 0 h 120"/>
                <a:gd name="T28" fmla="*/ 1 w 311"/>
                <a:gd name="T29" fmla="*/ 0 h 120"/>
                <a:gd name="T30" fmla="*/ 0 w 311"/>
                <a:gd name="T31" fmla="*/ 1 h 120"/>
                <a:gd name="T32" fmla="*/ 0 w 311"/>
                <a:gd name="T33" fmla="*/ 119 h 120"/>
                <a:gd name="T34" fmla="*/ 1 w 311"/>
                <a:gd name="T3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1" h="120">
                  <a:moveTo>
                    <a:pt x="294" y="120"/>
                  </a:moveTo>
                  <a:cubicBezTo>
                    <a:pt x="310" y="120"/>
                    <a:pt x="310" y="120"/>
                    <a:pt x="310" y="120"/>
                  </a:cubicBezTo>
                  <a:cubicBezTo>
                    <a:pt x="311" y="120"/>
                    <a:pt x="311" y="119"/>
                    <a:pt x="311" y="119"/>
                  </a:cubicBezTo>
                  <a:cubicBezTo>
                    <a:pt x="311" y="1"/>
                    <a:pt x="311" y="1"/>
                    <a:pt x="311" y="1"/>
                  </a:cubicBezTo>
                  <a:cubicBezTo>
                    <a:pt x="311" y="1"/>
                    <a:pt x="311" y="0"/>
                    <a:pt x="310" y="0"/>
                  </a:cubicBezTo>
                  <a:cubicBezTo>
                    <a:pt x="294" y="0"/>
                    <a:pt x="294" y="0"/>
                    <a:pt x="294" y="0"/>
                  </a:cubicBezTo>
                  <a:cubicBezTo>
                    <a:pt x="294" y="0"/>
                    <a:pt x="293" y="1"/>
                    <a:pt x="293" y="1"/>
                  </a:cubicBezTo>
                  <a:cubicBezTo>
                    <a:pt x="293" y="119"/>
                    <a:pt x="293" y="119"/>
                    <a:pt x="293" y="119"/>
                  </a:cubicBezTo>
                  <a:cubicBezTo>
                    <a:pt x="293" y="119"/>
                    <a:pt x="294" y="120"/>
                    <a:pt x="294" y="120"/>
                  </a:cubicBezTo>
                  <a:close/>
                  <a:moveTo>
                    <a:pt x="1" y="120"/>
                  </a:moveTo>
                  <a:cubicBezTo>
                    <a:pt x="17" y="120"/>
                    <a:pt x="17" y="120"/>
                    <a:pt x="17" y="120"/>
                  </a:cubicBezTo>
                  <a:cubicBezTo>
                    <a:pt x="17" y="120"/>
                    <a:pt x="18" y="119"/>
                    <a:pt x="18" y="119"/>
                  </a:cubicBezTo>
                  <a:cubicBezTo>
                    <a:pt x="18" y="1"/>
                    <a:pt x="18" y="1"/>
                    <a:pt x="18" y="1"/>
                  </a:cubicBezTo>
                  <a:cubicBezTo>
                    <a:pt x="18" y="1"/>
                    <a:pt x="17" y="0"/>
                    <a:pt x="17" y="0"/>
                  </a:cubicBezTo>
                  <a:cubicBezTo>
                    <a:pt x="1" y="0"/>
                    <a:pt x="1" y="0"/>
                    <a:pt x="1" y="0"/>
                  </a:cubicBezTo>
                  <a:cubicBezTo>
                    <a:pt x="0" y="0"/>
                    <a:pt x="0" y="1"/>
                    <a:pt x="0" y="1"/>
                  </a:cubicBezTo>
                  <a:cubicBezTo>
                    <a:pt x="0" y="119"/>
                    <a:pt x="0" y="119"/>
                    <a:pt x="0" y="119"/>
                  </a:cubicBezTo>
                  <a:cubicBezTo>
                    <a:pt x="0" y="119"/>
                    <a:pt x="0" y="120"/>
                    <a:pt x="1" y="1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8"/>
            <p:cNvSpPr>
              <a:spLocks/>
            </p:cNvSpPr>
            <p:nvPr/>
          </p:nvSpPr>
          <p:spPr bwMode="auto">
            <a:xfrm>
              <a:off x="6313" y="83"/>
              <a:ext cx="623" cy="650"/>
            </a:xfrm>
            <a:custGeom>
              <a:avLst/>
              <a:gdLst>
                <a:gd name="T0" fmla="*/ 306 w 340"/>
                <a:gd name="T1" fmla="*/ 357 h 357"/>
                <a:gd name="T2" fmla="*/ 306 w 340"/>
                <a:gd name="T3" fmla="*/ 259 h 357"/>
                <a:gd name="T4" fmla="*/ 310 w 340"/>
                <a:gd name="T5" fmla="*/ 237 h 357"/>
                <a:gd name="T6" fmla="*/ 329 w 340"/>
                <a:gd name="T7" fmla="*/ 253 h 357"/>
                <a:gd name="T8" fmla="*/ 337 w 340"/>
                <a:gd name="T9" fmla="*/ 240 h 357"/>
                <a:gd name="T10" fmla="*/ 316 w 340"/>
                <a:gd name="T11" fmla="*/ 214 h 357"/>
                <a:gd name="T12" fmla="*/ 317 w 340"/>
                <a:gd name="T13" fmla="*/ 196 h 357"/>
                <a:gd name="T14" fmla="*/ 315 w 340"/>
                <a:gd name="T15" fmla="*/ 74 h 357"/>
                <a:gd name="T16" fmla="*/ 277 w 340"/>
                <a:gd name="T17" fmla="*/ 31 h 357"/>
                <a:gd name="T18" fmla="*/ 260 w 340"/>
                <a:gd name="T19" fmla="*/ 6 h 357"/>
                <a:gd name="T20" fmla="*/ 170 w 340"/>
                <a:gd name="T21" fmla="*/ 0 h 357"/>
                <a:gd name="T22" fmla="*/ 72 w 340"/>
                <a:gd name="T23" fmla="*/ 10 h 357"/>
                <a:gd name="T24" fmla="*/ 62 w 340"/>
                <a:gd name="T25" fmla="*/ 28 h 357"/>
                <a:gd name="T26" fmla="*/ 24 w 340"/>
                <a:gd name="T27" fmla="*/ 76 h 357"/>
                <a:gd name="T28" fmla="*/ 24 w 340"/>
                <a:gd name="T29" fmla="*/ 199 h 357"/>
                <a:gd name="T30" fmla="*/ 25 w 340"/>
                <a:gd name="T31" fmla="*/ 213 h 357"/>
                <a:gd name="T32" fmla="*/ 2 w 340"/>
                <a:gd name="T33" fmla="*/ 240 h 357"/>
                <a:gd name="T34" fmla="*/ 11 w 340"/>
                <a:gd name="T35" fmla="*/ 253 h 357"/>
                <a:gd name="T36" fmla="*/ 31 w 340"/>
                <a:gd name="T37" fmla="*/ 235 h 357"/>
                <a:gd name="T38" fmla="*/ 36 w 340"/>
                <a:gd name="T39" fmla="*/ 255 h 357"/>
                <a:gd name="T40" fmla="*/ 36 w 340"/>
                <a:gd name="T41" fmla="*/ 357 h 357"/>
                <a:gd name="T42" fmla="*/ 306 w 340"/>
                <a:gd name="T43"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0" h="357">
                  <a:moveTo>
                    <a:pt x="306" y="357"/>
                  </a:moveTo>
                  <a:cubicBezTo>
                    <a:pt x="306" y="357"/>
                    <a:pt x="306" y="276"/>
                    <a:pt x="306" y="259"/>
                  </a:cubicBezTo>
                  <a:cubicBezTo>
                    <a:pt x="306" y="252"/>
                    <a:pt x="308" y="245"/>
                    <a:pt x="310" y="237"/>
                  </a:cubicBezTo>
                  <a:cubicBezTo>
                    <a:pt x="314" y="243"/>
                    <a:pt x="327" y="251"/>
                    <a:pt x="329" y="253"/>
                  </a:cubicBezTo>
                  <a:cubicBezTo>
                    <a:pt x="340" y="262"/>
                    <a:pt x="337" y="251"/>
                    <a:pt x="337" y="240"/>
                  </a:cubicBezTo>
                  <a:cubicBezTo>
                    <a:pt x="337" y="231"/>
                    <a:pt x="328" y="224"/>
                    <a:pt x="316" y="214"/>
                  </a:cubicBezTo>
                  <a:cubicBezTo>
                    <a:pt x="316" y="212"/>
                    <a:pt x="317" y="188"/>
                    <a:pt x="317" y="196"/>
                  </a:cubicBezTo>
                  <a:cubicBezTo>
                    <a:pt x="317" y="204"/>
                    <a:pt x="315" y="86"/>
                    <a:pt x="315" y="74"/>
                  </a:cubicBezTo>
                  <a:cubicBezTo>
                    <a:pt x="315" y="58"/>
                    <a:pt x="304" y="44"/>
                    <a:pt x="277" y="31"/>
                  </a:cubicBezTo>
                  <a:cubicBezTo>
                    <a:pt x="273" y="29"/>
                    <a:pt x="278" y="7"/>
                    <a:pt x="260" y="6"/>
                  </a:cubicBezTo>
                  <a:cubicBezTo>
                    <a:pt x="231" y="3"/>
                    <a:pt x="203" y="0"/>
                    <a:pt x="170" y="0"/>
                  </a:cubicBezTo>
                  <a:cubicBezTo>
                    <a:pt x="134" y="0"/>
                    <a:pt x="82" y="4"/>
                    <a:pt x="72" y="10"/>
                  </a:cubicBezTo>
                  <a:cubicBezTo>
                    <a:pt x="62" y="15"/>
                    <a:pt x="65" y="26"/>
                    <a:pt x="62" y="28"/>
                  </a:cubicBezTo>
                  <a:cubicBezTo>
                    <a:pt x="40" y="40"/>
                    <a:pt x="24" y="57"/>
                    <a:pt x="24" y="76"/>
                  </a:cubicBezTo>
                  <a:cubicBezTo>
                    <a:pt x="24" y="93"/>
                    <a:pt x="24" y="195"/>
                    <a:pt x="24" y="199"/>
                  </a:cubicBezTo>
                  <a:cubicBezTo>
                    <a:pt x="24" y="202"/>
                    <a:pt x="25" y="213"/>
                    <a:pt x="25" y="213"/>
                  </a:cubicBezTo>
                  <a:cubicBezTo>
                    <a:pt x="12" y="223"/>
                    <a:pt x="2" y="230"/>
                    <a:pt x="2" y="240"/>
                  </a:cubicBezTo>
                  <a:cubicBezTo>
                    <a:pt x="2" y="251"/>
                    <a:pt x="0" y="262"/>
                    <a:pt x="11" y="253"/>
                  </a:cubicBezTo>
                  <a:cubicBezTo>
                    <a:pt x="13" y="251"/>
                    <a:pt x="28" y="242"/>
                    <a:pt x="31" y="235"/>
                  </a:cubicBezTo>
                  <a:cubicBezTo>
                    <a:pt x="34" y="244"/>
                    <a:pt x="36" y="252"/>
                    <a:pt x="36" y="255"/>
                  </a:cubicBezTo>
                  <a:cubicBezTo>
                    <a:pt x="36" y="263"/>
                    <a:pt x="36" y="357"/>
                    <a:pt x="36" y="357"/>
                  </a:cubicBezTo>
                  <a:lnTo>
                    <a:pt x="306" y="357"/>
                  </a:lnTo>
                  <a:close/>
                </a:path>
              </a:pathLst>
            </a:custGeom>
            <a:gradFill>
              <a:gsLst>
                <a:gs pos="99000">
                  <a:schemeClr val="tx2"/>
                </a:gs>
                <a:gs pos="21000">
                  <a:schemeClr val="tx2">
                    <a:lumMod val="40000"/>
                    <a:lumOff val="60000"/>
                  </a:schemeClr>
                </a:gs>
                <a:gs pos="67000">
                  <a:schemeClr val="tx2">
                    <a:lumMod val="60000"/>
                    <a:lumOff val="40000"/>
                  </a:schemeClr>
                </a:gs>
                <a:gs pos="0">
                  <a:schemeClr val="tx2"/>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9"/>
            <p:cNvSpPr>
              <a:spLocks noEditPoints="1"/>
            </p:cNvSpPr>
            <p:nvPr/>
          </p:nvSpPr>
          <p:spPr bwMode="auto">
            <a:xfrm>
              <a:off x="6371" y="150"/>
              <a:ext cx="495" cy="82"/>
            </a:xfrm>
            <a:custGeom>
              <a:avLst/>
              <a:gdLst>
                <a:gd name="T0" fmla="*/ 234 w 270"/>
                <a:gd name="T1" fmla="*/ 35 h 45"/>
                <a:gd name="T2" fmla="*/ 215 w 270"/>
                <a:gd name="T3" fmla="*/ 1 h 45"/>
                <a:gd name="T4" fmla="*/ 263 w 270"/>
                <a:gd name="T5" fmla="*/ 37 h 45"/>
                <a:gd name="T6" fmla="*/ 234 w 270"/>
                <a:gd name="T7" fmla="*/ 35 h 45"/>
                <a:gd name="T8" fmla="*/ 38 w 270"/>
                <a:gd name="T9" fmla="*/ 35 h 45"/>
                <a:gd name="T10" fmla="*/ 54 w 270"/>
                <a:gd name="T11" fmla="*/ 1 h 45"/>
                <a:gd name="T12" fmla="*/ 7 w 270"/>
                <a:gd name="T13" fmla="*/ 39 h 45"/>
                <a:gd name="T14" fmla="*/ 38 w 270"/>
                <a:gd name="T15" fmla="*/ 3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45">
                  <a:moveTo>
                    <a:pt x="234" y="35"/>
                  </a:moveTo>
                  <a:cubicBezTo>
                    <a:pt x="224" y="26"/>
                    <a:pt x="208" y="1"/>
                    <a:pt x="215" y="1"/>
                  </a:cubicBezTo>
                  <a:cubicBezTo>
                    <a:pt x="222" y="0"/>
                    <a:pt x="270" y="31"/>
                    <a:pt x="263" y="37"/>
                  </a:cubicBezTo>
                  <a:cubicBezTo>
                    <a:pt x="257" y="44"/>
                    <a:pt x="239" y="40"/>
                    <a:pt x="234" y="35"/>
                  </a:cubicBezTo>
                  <a:close/>
                  <a:moveTo>
                    <a:pt x="38" y="35"/>
                  </a:moveTo>
                  <a:cubicBezTo>
                    <a:pt x="46" y="25"/>
                    <a:pt x="61" y="1"/>
                    <a:pt x="54" y="1"/>
                  </a:cubicBezTo>
                  <a:cubicBezTo>
                    <a:pt x="47" y="1"/>
                    <a:pt x="0" y="32"/>
                    <a:pt x="7" y="39"/>
                  </a:cubicBezTo>
                  <a:cubicBezTo>
                    <a:pt x="14" y="45"/>
                    <a:pt x="33" y="41"/>
                    <a:pt x="38"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0"/>
            <p:cNvSpPr>
              <a:spLocks/>
            </p:cNvSpPr>
            <p:nvPr/>
          </p:nvSpPr>
          <p:spPr bwMode="auto">
            <a:xfrm>
              <a:off x="6413" y="338"/>
              <a:ext cx="429" cy="173"/>
            </a:xfrm>
            <a:custGeom>
              <a:avLst/>
              <a:gdLst>
                <a:gd name="T0" fmla="*/ 213 w 234"/>
                <a:gd name="T1" fmla="*/ 95 h 95"/>
                <a:gd name="T2" fmla="*/ 231 w 234"/>
                <a:gd name="T3" fmla="*/ 36 h 95"/>
                <a:gd name="T4" fmla="*/ 211 w 234"/>
                <a:gd name="T5" fmla="*/ 15 h 95"/>
                <a:gd name="T6" fmla="*/ 18 w 234"/>
                <a:gd name="T7" fmla="*/ 16 h 95"/>
                <a:gd name="T8" fmla="*/ 3 w 234"/>
                <a:gd name="T9" fmla="*/ 40 h 95"/>
                <a:gd name="T10" fmla="*/ 25 w 234"/>
                <a:gd name="T11" fmla="*/ 95 h 95"/>
                <a:gd name="T12" fmla="*/ 213 w 234"/>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34" h="95">
                  <a:moveTo>
                    <a:pt x="213" y="95"/>
                  </a:moveTo>
                  <a:cubicBezTo>
                    <a:pt x="220" y="78"/>
                    <a:pt x="228" y="53"/>
                    <a:pt x="231" y="36"/>
                  </a:cubicBezTo>
                  <a:cubicBezTo>
                    <a:pt x="234" y="26"/>
                    <a:pt x="221" y="20"/>
                    <a:pt x="211" y="15"/>
                  </a:cubicBezTo>
                  <a:cubicBezTo>
                    <a:pt x="175" y="0"/>
                    <a:pt x="53" y="1"/>
                    <a:pt x="18" y="16"/>
                  </a:cubicBezTo>
                  <a:cubicBezTo>
                    <a:pt x="6" y="21"/>
                    <a:pt x="0" y="29"/>
                    <a:pt x="3" y="40"/>
                  </a:cubicBezTo>
                  <a:cubicBezTo>
                    <a:pt x="5" y="53"/>
                    <a:pt x="19" y="82"/>
                    <a:pt x="25" y="95"/>
                  </a:cubicBezTo>
                  <a:cubicBezTo>
                    <a:pt x="66" y="95"/>
                    <a:pt x="213" y="95"/>
                    <a:pt x="213" y="95"/>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1"/>
            <p:cNvSpPr>
              <a:spLocks/>
            </p:cNvSpPr>
            <p:nvPr/>
          </p:nvSpPr>
          <p:spPr bwMode="auto">
            <a:xfrm>
              <a:off x="6424" y="347"/>
              <a:ext cx="407" cy="157"/>
            </a:xfrm>
            <a:custGeom>
              <a:avLst/>
              <a:gdLst>
                <a:gd name="T0" fmla="*/ 204 w 222"/>
                <a:gd name="T1" fmla="*/ 86 h 86"/>
                <a:gd name="T2" fmla="*/ 220 w 222"/>
                <a:gd name="T3" fmla="*/ 32 h 86"/>
                <a:gd name="T4" fmla="*/ 201 w 222"/>
                <a:gd name="T5" fmla="*/ 15 h 86"/>
                <a:gd name="T6" fmla="*/ 17 w 222"/>
                <a:gd name="T7" fmla="*/ 16 h 86"/>
                <a:gd name="T8" fmla="*/ 2 w 222"/>
                <a:gd name="T9" fmla="*/ 35 h 86"/>
                <a:gd name="T10" fmla="*/ 21 w 222"/>
                <a:gd name="T11" fmla="*/ 86 h 86"/>
                <a:gd name="T12" fmla="*/ 204 w 22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22" h="86">
                  <a:moveTo>
                    <a:pt x="204" y="86"/>
                  </a:moveTo>
                  <a:cubicBezTo>
                    <a:pt x="212" y="66"/>
                    <a:pt x="216" y="48"/>
                    <a:pt x="220" y="32"/>
                  </a:cubicBezTo>
                  <a:cubicBezTo>
                    <a:pt x="222" y="23"/>
                    <a:pt x="210" y="19"/>
                    <a:pt x="201" y="15"/>
                  </a:cubicBezTo>
                  <a:cubicBezTo>
                    <a:pt x="166" y="0"/>
                    <a:pt x="50" y="1"/>
                    <a:pt x="17" y="16"/>
                  </a:cubicBezTo>
                  <a:cubicBezTo>
                    <a:pt x="6" y="21"/>
                    <a:pt x="0" y="25"/>
                    <a:pt x="2" y="35"/>
                  </a:cubicBezTo>
                  <a:cubicBezTo>
                    <a:pt x="4" y="48"/>
                    <a:pt x="16" y="73"/>
                    <a:pt x="21" y="86"/>
                  </a:cubicBezTo>
                  <a:cubicBezTo>
                    <a:pt x="60" y="86"/>
                    <a:pt x="204" y="86"/>
                    <a:pt x="204" y="8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2"/>
            <p:cNvSpPr>
              <a:spLocks/>
            </p:cNvSpPr>
            <p:nvPr/>
          </p:nvSpPr>
          <p:spPr bwMode="auto">
            <a:xfrm>
              <a:off x="6813" y="482"/>
              <a:ext cx="33" cy="209"/>
            </a:xfrm>
            <a:custGeom>
              <a:avLst/>
              <a:gdLst>
                <a:gd name="T0" fmla="*/ 13 w 18"/>
                <a:gd name="T1" fmla="*/ 2 h 115"/>
                <a:gd name="T2" fmla="*/ 0 w 18"/>
                <a:gd name="T3" fmla="*/ 26 h 115"/>
                <a:gd name="T4" fmla="*/ 0 w 18"/>
                <a:gd name="T5" fmla="*/ 98 h 115"/>
                <a:gd name="T6" fmla="*/ 11 w 18"/>
                <a:gd name="T7" fmla="*/ 110 h 115"/>
                <a:gd name="T8" fmla="*/ 17 w 18"/>
                <a:gd name="T9" fmla="*/ 109 h 115"/>
                <a:gd name="T10" fmla="*/ 17 w 18"/>
                <a:gd name="T11" fmla="*/ 7 h 115"/>
                <a:gd name="T12" fmla="*/ 13 w 18"/>
                <a:gd name="T13" fmla="*/ 2 h 115"/>
              </a:gdLst>
              <a:ahLst/>
              <a:cxnLst>
                <a:cxn ang="0">
                  <a:pos x="T0" y="T1"/>
                </a:cxn>
                <a:cxn ang="0">
                  <a:pos x="T2" y="T3"/>
                </a:cxn>
                <a:cxn ang="0">
                  <a:pos x="T4" y="T5"/>
                </a:cxn>
                <a:cxn ang="0">
                  <a:pos x="T6" y="T7"/>
                </a:cxn>
                <a:cxn ang="0">
                  <a:pos x="T8" y="T9"/>
                </a:cxn>
                <a:cxn ang="0">
                  <a:pos x="T10" y="T11"/>
                </a:cxn>
                <a:cxn ang="0">
                  <a:pos x="T12" y="T13"/>
                </a:cxn>
              </a:cxnLst>
              <a:rect l="0" t="0" r="r" b="b"/>
              <a:pathLst>
                <a:path w="18" h="115">
                  <a:moveTo>
                    <a:pt x="13" y="2"/>
                  </a:moveTo>
                  <a:cubicBezTo>
                    <a:pt x="9" y="9"/>
                    <a:pt x="0" y="26"/>
                    <a:pt x="0" y="26"/>
                  </a:cubicBezTo>
                  <a:cubicBezTo>
                    <a:pt x="0" y="98"/>
                    <a:pt x="0" y="98"/>
                    <a:pt x="0" y="98"/>
                  </a:cubicBezTo>
                  <a:cubicBezTo>
                    <a:pt x="0" y="98"/>
                    <a:pt x="7" y="106"/>
                    <a:pt x="11" y="110"/>
                  </a:cubicBezTo>
                  <a:cubicBezTo>
                    <a:pt x="15" y="114"/>
                    <a:pt x="16" y="115"/>
                    <a:pt x="17" y="109"/>
                  </a:cubicBezTo>
                  <a:cubicBezTo>
                    <a:pt x="18" y="99"/>
                    <a:pt x="18" y="34"/>
                    <a:pt x="17" y="7"/>
                  </a:cubicBezTo>
                  <a:cubicBezTo>
                    <a:pt x="16" y="0"/>
                    <a:pt x="14" y="0"/>
                    <a:pt x="13"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
            <p:cNvSpPr>
              <a:spLocks/>
            </p:cNvSpPr>
            <p:nvPr/>
          </p:nvSpPr>
          <p:spPr bwMode="auto">
            <a:xfrm>
              <a:off x="6426" y="482"/>
              <a:ext cx="33" cy="209"/>
            </a:xfrm>
            <a:custGeom>
              <a:avLst/>
              <a:gdLst>
                <a:gd name="T0" fmla="*/ 5 w 18"/>
                <a:gd name="T1" fmla="*/ 2 h 115"/>
                <a:gd name="T2" fmla="*/ 18 w 18"/>
                <a:gd name="T3" fmla="*/ 26 h 115"/>
                <a:gd name="T4" fmla="*/ 18 w 18"/>
                <a:gd name="T5" fmla="*/ 98 h 115"/>
                <a:gd name="T6" fmla="*/ 7 w 18"/>
                <a:gd name="T7" fmla="*/ 110 h 115"/>
                <a:gd name="T8" fmla="*/ 1 w 18"/>
                <a:gd name="T9" fmla="*/ 109 h 115"/>
                <a:gd name="T10" fmla="*/ 1 w 18"/>
                <a:gd name="T11" fmla="*/ 7 h 115"/>
                <a:gd name="T12" fmla="*/ 5 w 18"/>
                <a:gd name="T13" fmla="*/ 2 h 115"/>
              </a:gdLst>
              <a:ahLst/>
              <a:cxnLst>
                <a:cxn ang="0">
                  <a:pos x="T0" y="T1"/>
                </a:cxn>
                <a:cxn ang="0">
                  <a:pos x="T2" y="T3"/>
                </a:cxn>
                <a:cxn ang="0">
                  <a:pos x="T4" y="T5"/>
                </a:cxn>
                <a:cxn ang="0">
                  <a:pos x="T6" y="T7"/>
                </a:cxn>
                <a:cxn ang="0">
                  <a:pos x="T8" y="T9"/>
                </a:cxn>
                <a:cxn ang="0">
                  <a:pos x="T10" y="T11"/>
                </a:cxn>
                <a:cxn ang="0">
                  <a:pos x="T12" y="T13"/>
                </a:cxn>
              </a:cxnLst>
              <a:rect l="0" t="0" r="r" b="b"/>
              <a:pathLst>
                <a:path w="18" h="115">
                  <a:moveTo>
                    <a:pt x="5" y="2"/>
                  </a:moveTo>
                  <a:cubicBezTo>
                    <a:pt x="9" y="9"/>
                    <a:pt x="18" y="26"/>
                    <a:pt x="18" y="26"/>
                  </a:cubicBezTo>
                  <a:cubicBezTo>
                    <a:pt x="18" y="98"/>
                    <a:pt x="18" y="98"/>
                    <a:pt x="18" y="98"/>
                  </a:cubicBezTo>
                  <a:cubicBezTo>
                    <a:pt x="18" y="98"/>
                    <a:pt x="11" y="106"/>
                    <a:pt x="7" y="110"/>
                  </a:cubicBezTo>
                  <a:cubicBezTo>
                    <a:pt x="3" y="114"/>
                    <a:pt x="2" y="115"/>
                    <a:pt x="1" y="109"/>
                  </a:cubicBezTo>
                  <a:cubicBezTo>
                    <a:pt x="0" y="99"/>
                    <a:pt x="0" y="34"/>
                    <a:pt x="1" y="7"/>
                  </a:cubicBezTo>
                  <a:cubicBezTo>
                    <a:pt x="2" y="0"/>
                    <a:pt x="4"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4"/>
            <p:cNvSpPr>
              <a:spLocks/>
            </p:cNvSpPr>
            <p:nvPr/>
          </p:nvSpPr>
          <p:spPr bwMode="auto">
            <a:xfrm>
              <a:off x="6507" y="549"/>
              <a:ext cx="251" cy="16"/>
            </a:xfrm>
            <a:custGeom>
              <a:avLst/>
              <a:gdLst>
                <a:gd name="T0" fmla="*/ 135 w 137"/>
                <a:gd name="T1" fmla="*/ 9 h 9"/>
                <a:gd name="T2" fmla="*/ 2 w 137"/>
                <a:gd name="T3" fmla="*/ 9 h 9"/>
                <a:gd name="T4" fmla="*/ 0 w 137"/>
                <a:gd name="T5" fmla="*/ 7 h 9"/>
                <a:gd name="T6" fmla="*/ 0 w 137"/>
                <a:gd name="T7" fmla="*/ 2 h 9"/>
                <a:gd name="T8" fmla="*/ 2 w 137"/>
                <a:gd name="T9" fmla="*/ 0 h 9"/>
                <a:gd name="T10" fmla="*/ 135 w 137"/>
                <a:gd name="T11" fmla="*/ 0 h 9"/>
                <a:gd name="T12" fmla="*/ 137 w 137"/>
                <a:gd name="T13" fmla="*/ 2 h 9"/>
                <a:gd name="T14" fmla="*/ 137 w 137"/>
                <a:gd name="T15" fmla="*/ 7 h 9"/>
                <a:gd name="T16" fmla="*/ 135 w 13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9">
                  <a:moveTo>
                    <a:pt x="135" y="9"/>
                  </a:moveTo>
                  <a:cubicBezTo>
                    <a:pt x="2" y="9"/>
                    <a:pt x="2" y="9"/>
                    <a:pt x="2" y="9"/>
                  </a:cubicBezTo>
                  <a:cubicBezTo>
                    <a:pt x="0" y="9"/>
                    <a:pt x="0" y="8"/>
                    <a:pt x="0" y="7"/>
                  </a:cubicBezTo>
                  <a:cubicBezTo>
                    <a:pt x="0" y="2"/>
                    <a:pt x="0" y="2"/>
                    <a:pt x="0" y="2"/>
                  </a:cubicBezTo>
                  <a:cubicBezTo>
                    <a:pt x="0" y="1"/>
                    <a:pt x="0" y="0"/>
                    <a:pt x="2" y="0"/>
                  </a:cubicBezTo>
                  <a:cubicBezTo>
                    <a:pt x="135" y="0"/>
                    <a:pt x="135" y="0"/>
                    <a:pt x="135" y="0"/>
                  </a:cubicBezTo>
                  <a:cubicBezTo>
                    <a:pt x="136" y="0"/>
                    <a:pt x="137" y="1"/>
                    <a:pt x="137" y="2"/>
                  </a:cubicBezTo>
                  <a:cubicBezTo>
                    <a:pt x="137" y="7"/>
                    <a:pt x="137" y="7"/>
                    <a:pt x="137" y="7"/>
                  </a:cubicBezTo>
                  <a:cubicBezTo>
                    <a:pt x="137" y="8"/>
                    <a:pt x="136" y="9"/>
                    <a:pt x="135" y="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5"/>
            <p:cNvSpPr>
              <a:spLocks/>
            </p:cNvSpPr>
            <p:nvPr/>
          </p:nvSpPr>
          <p:spPr bwMode="auto">
            <a:xfrm>
              <a:off x="6507" y="660"/>
              <a:ext cx="251" cy="16"/>
            </a:xfrm>
            <a:custGeom>
              <a:avLst/>
              <a:gdLst>
                <a:gd name="T0" fmla="*/ 135 w 137"/>
                <a:gd name="T1" fmla="*/ 9 h 9"/>
                <a:gd name="T2" fmla="*/ 2 w 137"/>
                <a:gd name="T3" fmla="*/ 9 h 9"/>
                <a:gd name="T4" fmla="*/ 0 w 137"/>
                <a:gd name="T5" fmla="*/ 7 h 9"/>
                <a:gd name="T6" fmla="*/ 0 w 137"/>
                <a:gd name="T7" fmla="*/ 2 h 9"/>
                <a:gd name="T8" fmla="*/ 2 w 137"/>
                <a:gd name="T9" fmla="*/ 0 h 9"/>
                <a:gd name="T10" fmla="*/ 135 w 137"/>
                <a:gd name="T11" fmla="*/ 0 h 9"/>
                <a:gd name="T12" fmla="*/ 137 w 137"/>
                <a:gd name="T13" fmla="*/ 2 h 9"/>
                <a:gd name="T14" fmla="*/ 137 w 137"/>
                <a:gd name="T15" fmla="*/ 7 h 9"/>
                <a:gd name="T16" fmla="*/ 135 w 13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9">
                  <a:moveTo>
                    <a:pt x="135" y="9"/>
                  </a:moveTo>
                  <a:cubicBezTo>
                    <a:pt x="2" y="9"/>
                    <a:pt x="2" y="9"/>
                    <a:pt x="2" y="9"/>
                  </a:cubicBezTo>
                  <a:cubicBezTo>
                    <a:pt x="0" y="9"/>
                    <a:pt x="0" y="8"/>
                    <a:pt x="0" y="7"/>
                  </a:cubicBezTo>
                  <a:cubicBezTo>
                    <a:pt x="0" y="2"/>
                    <a:pt x="0" y="2"/>
                    <a:pt x="0" y="2"/>
                  </a:cubicBezTo>
                  <a:cubicBezTo>
                    <a:pt x="0" y="1"/>
                    <a:pt x="0" y="0"/>
                    <a:pt x="2" y="0"/>
                  </a:cubicBezTo>
                  <a:cubicBezTo>
                    <a:pt x="135" y="0"/>
                    <a:pt x="135" y="0"/>
                    <a:pt x="135" y="0"/>
                  </a:cubicBezTo>
                  <a:cubicBezTo>
                    <a:pt x="136" y="0"/>
                    <a:pt x="137" y="1"/>
                    <a:pt x="137" y="2"/>
                  </a:cubicBezTo>
                  <a:cubicBezTo>
                    <a:pt x="137" y="7"/>
                    <a:pt x="137" y="7"/>
                    <a:pt x="137" y="7"/>
                  </a:cubicBezTo>
                  <a:cubicBezTo>
                    <a:pt x="137" y="8"/>
                    <a:pt x="136" y="9"/>
                    <a:pt x="135" y="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6"/>
            <p:cNvSpPr>
              <a:spLocks noChangeArrowheads="1"/>
            </p:cNvSpPr>
            <p:nvPr/>
          </p:nvSpPr>
          <p:spPr bwMode="auto">
            <a:xfrm>
              <a:off x="6316" y="733"/>
              <a:ext cx="616" cy="1502"/>
            </a:xfrm>
            <a:prstGeom prst="rect">
              <a:avLst/>
            </a:prstGeom>
            <a:solidFill>
              <a:schemeClr val="bg1"/>
            </a:solidFill>
            <a:ln>
              <a:noFill/>
            </a:ln>
            <a:effectLst>
              <a:outerShdw blurRad="88900" dist="101600" dir="3600000" algn="tl" rotWithShape="0">
                <a:prstClr val="black">
                  <a:alpha val="58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9" name="short segment road"/>
          <p:cNvGrpSpPr>
            <a:grpSpLocks noChangeAspect="1"/>
          </p:cNvGrpSpPr>
          <p:nvPr/>
        </p:nvGrpSpPr>
        <p:grpSpPr bwMode="auto">
          <a:xfrm>
            <a:off x="6199939" y="-1018256"/>
            <a:ext cx="961385" cy="1414041"/>
            <a:chOff x="5968" y="797"/>
            <a:chExt cx="1183" cy="1740"/>
          </a:xfrm>
        </p:grpSpPr>
        <p:sp>
          <p:nvSpPr>
            <p:cNvPr id="210" name="AutoShape 124"/>
            <p:cNvSpPr>
              <a:spLocks noChangeAspect="1" noChangeArrowheads="1" noTextEdit="1"/>
            </p:cNvSpPr>
            <p:nvPr/>
          </p:nvSpPr>
          <p:spPr bwMode="auto">
            <a:xfrm>
              <a:off x="5968" y="799"/>
              <a:ext cx="1183"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26"/>
            <p:cNvSpPr>
              <a:spLocks noChangeArrowheads="1"/>
            </p:cNvSpPr>
            <p:nvPr/>
          </p:nvSpPr>
          <p:spPr bwMode="auto">
            <a:xfrm>
              <a:off x="5968" y="797"/>
              <a:ext cx="1181" cy="174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27"/>
            <p:cNvSpPr>
              <a:spLocks/>
            </p:cNvSpPr>
            <p:nvPr/>
          </p:nvSpPr>
          <p:spPr bwMode="auto">
            <a:xfrm>
              <a:off x="5968" y="797"/>
              <a:ext cx="55" cy="1740"/>
            </a:xfrm>
            <a:custGeom>
              <a:avLst/>
              <a:gdLst>
                <a:gd name="T0" fmla="*/ 0 w 23"/>
                <a:gd name="T1" fmla="*/ 0 h 734"/>
                <a:gd name="T2" fmla="*/ 23 w 23"/>
                <a:gd name="T3" fmla="*/ 0 h 734"/>
                <a:gd name="T4" fmla="*/ 23 w 23"/>
                <a:gd name="T5" fmla="*/ 23 h 734"/>
                <a:gd name="T6" fmla="*/ 23 w 23"/>
                <a:gd name="T7" fmla="*/ 734 h 734"/>
                <a:gd name="T8" fmla="*/ 0 w 23"/>
                <a:gd name="T9" fmla="*/ 734 h 734"/>
                <a:gd name="T10" fmla="*/ 0 w 23"/>
                <a:gd name="T11" fmla="*/ 0 h 734"/>
              </a:gdLst>
              <a:ahLst/>
              <a:cxnLst>
                <a:cxn ang="0">
                  <a:pos x="T0" y="T1"/>
                </a:cxn>
                <a:cxn ang="0">
                  <a:pos x="T2" y="T3"/>
                </a:cxn>
                <a:cxn ang="0">
                  <a:pos x="T4" y="T5"/>
                </a:cxn>
                <a:cxn ang="0">
                  <a:pos x="T6" y="T7"/>
                </a:cxn>
                <a:cxn ang="0">
                  <a:pos x="T8" y="T9"/>
                </a:cxn>
                <a:cxn ang="0">
                  <a:pos x="T10" y="T11"/>
                </a:cxn>
              </a:cxnLst>
              <a:rect l="0" t="0" r="r" b="b"/>
              <a:pathLst>
                <a:path w="23" h="734">
                  <a:moveTo>
                    <a:pt x="0" y="0"/>
                  </a:moveTo>
                  <a:cubicBezTo>
                    <a:pt x="0" y="0"/>
                    <a:pt x="17" y="0"/>
                    <a:pt x="23" y="0"/>
                  </a:cubicBezTo>
                  <a:cubicBezTo>
                    <a:pt x="23" y="6"/>
                    <a:pt x="23" y="10"/>
                    <a:pt x="23" y="23"/>
                  </a:cubicBezTo>
                  <a:cubicBezTo>
                    <a:pt x="23" y="734"/>
                    <a:pt x="23" y="734"/>
                    <a:pt x="23" y="734"/>
                  </a:cubicBezTo>
                  <a:cubicBezTo>
                    <a:pt x="0" y="734"/>
                    <a:pt x="0" y="734"/>
                    <a:pt x="0" y="734"/>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28"/>
            <p:cNvSpPr>
              <a:spLocks/>
            </p:cNvSpPr>
            <p:nvPr/>
          </p:nvSpPr>
          <p:spPr bwMode="auto">
            <a:xfrm>
              <a:off x="7094" y="797"/>
              <a:ext cx="55" cy="1740"/>
            </a:xfrm>
            <a:custGeom>
              <a:avLst/>
              <a:gdLst>
                <a:gd name="T0" fmla="*/ 23 w 23"/>
                <a:gd name="T1" fmla="*/ 711 h 734"/>
                <a:gd name="T2" fmla="*/ 23 w 23"/>
                <a:gd name="T3" fmla="*/ 0 h 734"/>
                <a:gd name="T4" fmla="*/ 0 w 23"/>
                <a:gd name="T5" fmla="*/ 0 h 734"/>
                <a:gd name="T6" fmla="*/ 0 w 23"/>
                <a:gd name="T7" fmla="*/ 23 h 734"/>
                <a:gd name="T8" fmla="*/ 0 w 23"/>
                <a:gd name="T9" fmla="*/ 711 h 734"/>
                <a:gd name="T10" fmla="*/ 0 w 23"/>
                <a:gd name="T11" fmla="*/ 734 h 734"/>
                <a:gd name="T12" fmla="*/ 23 w 23"/>
                <a:gd name="T13" fmla="*/ 734 h 734"/>
              </a:gdLst>
              <a:ahLst/>
              <a:cxnLst>
                <a:cxn ang="0">
                  <a:pos x="T0" y="T1"/>
                </a:cxn>
                <a:cxn ang="0">
                  <a:pos x="T2" y="T3"/>
                </a:cxn>
                <a:cxn ang="0">
                  <a:pos x="T4" y="T5"/>
                </a:cxn>
                <a:cxn ang="0">
                  <a:pos x="T6" y="T7"/>
                </a:cxn>
                <a:cxn ang="0">
                  <a:pos x="T8" y="T9"/>
                </a:cxn>
                <a:cxn ang="0">
                  <a:pos x="T10" y="T11"/>
                </a:cxn>
                <a:cxn ang="0">
                  <a:pos x="T12" y="T13"/>
                </a:cxn>
              </a:cxnLst>
              <a:rect l="0" t="0" r="r" b="b"/>
              <a:pathLst>
                <a:path w="23" h="734">
                  <a:moveTo>
                    <a:pt x="23" y="711"/>
                  </a:moveTo>
                  <a:cubicBezTo>
                    <a:pt x="23" y="0"/>
                    <a:pt x="23" y="0"/>
                    <a:pt x="23" y="0"/>
                  </a:cubicBezTo>
                  <a:cubicBezTo>
                    <a:pt x="0" y="0"/>
                    <a:pt x="0" y="0"/>
                    <a:pt x="0" y="0"/>
                  </a:cubicBezTo>
                  <a:cubicBezTo>
                    <a:pt x="0" y="8"/>
                    <a:pt x="0" y="23"/>
                    <a:pt x="0" y="23"/>
                  </a:cubicBezTo>
                  <a:cubicBezTo>
                    <a:pt x="0" y="711"/>
                    <a:pt x="0" y="711"/>
                    <a:pt x="0" y="711"/>
                  </a:cubicBezTo>
                  <a:cubicBezTo>
                    <a:pt x="0" y="734"/>
                    <a:pt x="0" y="734"/>
                    <a:pt x="0" y="734"/>
                  </a:cubicBezTo>
                  <a:cubicBezTo>
                    <a:pt x="23" y="734"/>
                    <a:pt x="23" y="734"/>
                    <a:pt x="23" y="7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29"/>
            <p:cNvSpPr>
              <a:spLocks noEditPoints="1"/>
            </p:cNvSpPr>
            <p:nvPr/>
          </p:nvSpPr>
          <p:spPr bwMode="auto">
            <a:xfrm>
              <a:off x="6506" y="797"/>
              <a:ext cx="97" cy="1740"/>
            </a:xfrm>
            <a:custGeom>
              <a:avLst/>
              <a:gdLst>
                <a:gd name="T0" fmla="*/ 97 w 97"/>
                <a:gd name="T1" fmla="*/ 139 h 1740"/>
                <a:gd name="T2" fmla="*/ 0 w 97"/>
                <a:gd name="T3" fmla="*/ 139 h 1740"/>
                <a:gd name="T4" fmla="*/ 0 w 97"/>
                <a:gd name="T5" fmla="*/ 0 h 1740"/>
                <a:gd name="T6" fmla="*/ 97 w 97"/>
                <a:gd name="T7" fmla="*/ 0 h 1740"/>
                <a:gd name="T8" fmla="*/ 97 w 97"/>
                <a:gd name="T9" fmla="*/ 139 h 1740"/>
                <a:gd name="T10" fmla="*/ 97 w 97"/>
                <a:gd name="T11" fmla="*/ 443 h 1740"/>
                <a:gd name="T12" fmla="*/ 0 w 97"/>
                <a:gd name="T13" fmla="*/ 443 h 1740"/>
                <a:gd name="T14" fmla="*/ 0 w 97"/>
                <a:gd name="T15" fmla="*/ 716 h 1740"/>
                <a:gd name="T16" fmla="*/ 97 w 97"/>
                <a:gd name="T17" fmla="*/ 716 h 1740"/>
                <a:gd name="T18" fmla="*/ 97 w 97"/>
                <a:gd name="T19" fmla="*/ 443 h 1740"/>
                <a:gd name="T20" fmla="*/ 97 w 97"/>
                <a:gd name="T21" fmla="*/ 1019 h 1740"/>
                <a:gd name="T22" fmla="*/ 0 w 97"/>
                <a:gd name="T23" fmla="*/ 1019 h 1740"/>
                <a:gd name="T24" fmla="*/ 0 w 97"/>
                <a:gd name="T25" fmla="*/ 1294 h 1740"/>
                <a:gd name="T26" fmla="*/ 97 w 97"/>
                <a:gd name="T27" fmla="*/ 1294 h 1740"/>
                <a:gd name="T28" fmla="*/ 97 w 97"/>
                <a:gd name="T29" fmla="*/ 1019 h 1740"/>
                <a:gd name="T30" fmla="*/ 97 w 97"/>
                <a:gd name="T31" fmla="*/ 1603 h 1740"/>
                <a:gd name="T32" fmla="*/ 0 w 97"/>
                <a:gd name="T33" fmla="*/ 1603 h 1740"/>
                <a:gd name="T34" fmla="*/ 0 w 97"/>
                <a:gd name="T35" fmla="*/ 1740 h 1740"/>
                <a:gd name="T36" fmla="*/ 97 w 97"/>
                <a:gd name="T37" fmla="*/ 1740 h 1740"/>
                <a:gd name="T38" fmla="*/ 97 w 97"/>
                <a:gd name="T39" fmla="*/ 1603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740">
                  <a:moveTo>
                    <a:pt x="97" y="139"/>
                  </a:moveTo>
                  <a:lnTo>
                    <a:pt x="0" y="139"/>
                  </a:lnTo>
                  <a:lnTo>
                    <a:pt x="0" y="0"/>
                  </a:lnTo>
                  <a:lnTo>
                    <a:pt x="97" y="0"/>
                  </a:lnTo>
                  <a:lnTo>
                    <a:pt x="97" y="139"/>
                  </a:lnTo>
                  <a:close/>
                  <a:moveTo>
                    <a:pt x="97" y="443"/>
                  </a:moveTo>
                  <a:lnTo>
                    <a:pt x="0" y="443"/>
                  </a:lnTo>
                  <a:lnTo>
                    <a:pt x="0" y="716"/>
                  </a:lnTo>
                  <a:lnTo>
                    <a:pt x="97" y="716"/>
                  </a:lnTo>
                  <a:lnTo>
                    <a:pt x="97" y="443"/>
                  </a:lnTo>
                  <a:close/>
                  <a:moveTo>
                    <a:pt x="97" y="1019"/>
                  </a:moveTo>
                  <a:lnTo>
                    <a:pt x="0" y="1019"/>
                  </a:lnTo>
                  <a:lnTo>
                    <a:pt x="0" y="1294"/>
                  </a:lnTo>
                  <a:lnTo>
                    <a:pt x="97" y="1294"/>
                  </a:lnTo>
                  <a:lnTo>
                    <a:pt x="97" y="1019"/>
                  </a:lnTo>
                  <a:close/>
                  <a:moveTo>
                    <a:pt x="97" y="1603"/>
                  </a:moveTo>
                  <a:lnTo>
                    <a:pt x="0" y="1603"/>
                  </a:lnTo>
                  <a:lnTo>
                    <a:pt x="0" y="1740"/>
                  </a:lnTo>
                  <a:lnTo>
                    <a:pt x="97" y="1740"/>
                  </a:lnTo>
                  <a:lnTo>
                    <a:pt x="97" y="160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30"/>
            <p:cNvSpPr>
              <a:spLocks/>
            </p:cNvSpPr>
            <p:nvPr/>
          </p:nvSpPr>
          <p:spPr bwMode="auto">
            <a:xfrm>
              <a:off x="7024" y="797"/>
              <a:ext cx="38" cy="1740"/>
            </a:xfrm>
            <a:custGeom>
              <a:avLst/>
              <a:gdLst>
                <a:gd name="T0" fmla="*/ 38 w 38"/>
                <a:gd name="T1" fmla="*/ 1740 h 1740"/>
                <a:gd name="T2" fmla="*/ 0 w 38"/>
                <a:gd name="T3" fmla="*/ 1740 h 1740"/>
                <a:gd name="T4" fmla="*/ 0 w 38"/>
                <a:gd name="T5" fmla="*/ 0 h 1740"/>
                <a:gd name="T6" fmla="*/ 38 w 38"/>
                <a:gd name="T7" fmla="*/ 0 h 1740"/>
                <a:gd name="T8" fmla="*/ 38 w 38"/>
                <a:gd name="T9" fmla="*/ 1702 h 1740"/>
                <a:gd name="T10" fmla="*/ 38 w 38"/>
                <a:gd name="T11" fmla="*/ 1740 h 1740"/>
              </a:gdLst>
              <a:ahLst/>
              <a:cxnLst>
                <a:cxn ang="0">
                  <a:pos x="T0" y="T1"/>
                </a:cxn>
                <a:cxn ang="0">
                  <a:pos x="T2" y="T3"/>
                </a:cxn>
                <a:cxn ang="0">
                  <a:pos x="T4" y="T5"/>
                </a:cxn>
                <a:cxn ang="0">
                  <a:pos x="T6" y="T7"/>
                </a:cxn>
                <a:cxn ang="0">
                  <a:pos x="T8" y="T9"/>
                </a:cxn>
                <a:cxn ang="0">
                  <a:pos x="T10" y="T11"/>
                </a:cxn>
              </a:cxnLst>
              <a:rect l="0" t="0" r="r" b="b"/>
              <a:pathLst>
                <a:path w="38" h="1740">
                  <a:moveTo>
                    <a:pt x="38" y="1740"/>
                  </a:moveTo>
                  <a:lnTo>
                    <a:pt x="0" y="1740"/>
                  </a:lnTo>
                  <a:lnTo>
                    <a:pt x="0" y="0"/>
                  </a:lnTo>
                  <a:lnTo>
                    <a:pt x="38" y="0"/>
                  </a:lnTo>
                  <a:lnTo>
                    <a:pt x="38" y="1702"/>
                  </a:lnTo>
                  <a:lnTo>
                    <a:pt x="38" y="174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31"/>
            <p:cNvSpPr>
              <a:spLocks/>
            </p:cNvSpPr>
            <p:nvPr/>
          </p:nvSpPr>
          <p:spPr bwMode="auto">
            <a:xfrm>
              <a:off x="7023" y="797"/>
              <a:ext cx="38" cy="1740"/>
            </a:xfrm>
            <a:custGeom>
              <a:avLst/>
              <a:gdLst>
                <a:gd name="T0" fmla="*/ 38 w 38"/>
                <a:gd name="T1" fmla="*/ 1740 h 1740"/>
                <a:gd name="T2" fmla="*/ 0 w 38"/>
                <a:gd name="T3" fmla="*/ 1740 h 1740"/>
                <a:gd name="T4" fmla="*/ 0 w 38"/>
                <a:gd name="T5" fmla="*/ 0 h 1740"/>
                <a:gd name="T6" fmla="*/ 38 w 38"/>
                <a:gd name="T7" fmla="*/ 0 h 1740"/>
                <a:gd name="T8" fmla="*/ 38 w 38"/>
                <a:gd name="T9" fmla="*/ 1702 h 1740"/>
              </a:gdLst>
              <a:ahLst/>
              <a:cxnLst>
                <a:cxn ang="0">
                  <a:pos x="T0" y="T1"/>
                </a:cxn>
                <a:cxn ang="0">
                  <a:pos x="T2" y="T3"/>
                </a:cxn>
                <a:cxn ang="0">
                  <a:pos x="T4" y="T5"/>
                </a:cxn>
                <a:cxn ang="0">
                  <a:pos x="T6" y="T7"/>
                </a:cxn>
                <a:cxn ang="0">
                  <a:pos x="T8" y="T9"/>
                </a:cxn>
              </a:cxnLst>
              <a:rect l="0" t="0" r="r" b="b"/>
              <a:pathLst>
                <a:path w="38" h="1740">
                  <a:moveTo>
                    <a:pt x="38" y="1740"/>
                  </a:moveTo>
                  <a:lnTo>
                    <a:pt x="0" y="1740"/>
                  </a:lnTo>
                  <a:lnTo>
                    <a:pt x="0" y="0"/>
                  </a:lnTo>
                  <a:lnTo>
                    <a:pt x="38" y="0"/>
                  </a:lnTo>
                  <a:lnTo>
                    <a:pt x="38" y="17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132"/>
            <p:cNvSpPr>
              <a:spLocks noChangeArrowheads="1"/>
            </p:cNvSpPr>
            <p:nvPr/>
          </p:nvSpPr>
          <p:spPr bwMode="auto">
            <a:xfrm>
              <a:off x="6059" y="797"/>
              <a:ext cx="38" cy="1740"/>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7263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par>
                                <p:cTn id="8" presetID="10" presetClass="entr" presetSubtype="0" fill="hold" nodeType="withEffect">
                                  <p:stCondLst>
                                    <p:cond delay="400"/>
                                  </p:stCondLst>
                                  <p:childTnLst>
                                    <p:set>
                                      <p:cBhvr>
                                        <p:cTn id="9" dur="1" fill="hold">
                                          <p:stCondLst>
                                            <p:cond delay="0"/>
                                          </p:stCondLst>
                                        </p:cTn>
                                        <p:tgtEl>
                                          <p:spTgt spid="275"/>
                                        </p:tgtEl>
                                        <p:attrNameLst>
                                          <p:attrName>style.visibility</p:attrName>
                                        </p:attrNameLst>
                                      </p:cBhvr>
                                      <p:to>
                                        <p:strVal val="visible"/>
                                      </p:to>
                                    </p:set>
                                    <p:animEffect transition="in" filter="fade">
                                      <p:cBhvr>
                                        <p:cTn id="10" dur="500"/>
                                        <p:tgtEl>
                                          <p:spTgt spid="275"/>
                                        </p:tgtEl>
                                      </p:cBhvr>
                                    </p:animEffect>
                                  </p:childTnLst>
                                </p:cTn>
                              </p:par>
                              <p:par>
                                <p:cTn id="11" presetID="53" presetClass="entr" presetSubtype="16" fill="hold" nodeType="withEffect">
                                  <p:stCondLst>
                                    <p:cond delay="400"/>
                                  </p:stCondLst>
                                  <p:childTnLst>
                                    <p:set>
                                      <p:cBhvr>
                                        <p:cTn id="12" dur="1" fill="hold">
                                          <p:stCondLst>
                                            <p:cond delay="0"/>
                                          </p:stCondLst>
                                        </p:cTn>
                                        <p:tgtEl>
                                          <p:spTgt spid="225"/>
                                        </p:tgtEl>
                                        <p:attrNameLst>
                                          <p:attrName>style.visibility</p:attrName>
                                        </p:attrNameLst>
                                      </p:cBhvr>
                                      <p:to>
                                        <p:strVal val="visible"/>
                                      </p:to>
                                    </p:set>
                                    <p:anim calcmode="lin" valueType="num">
                                      <p:cBhvr>
                                        <p:cTn id="13" dur="500" fill="hold"/>
                                        <p:tgtEl>
                                          <p:spTgt spid="225"/>
                                        </p:tgtEl>
                                        <p:attrNameLst>
                                          <p:attrName>ppt_w</p:attrName>
                                        </p:attrNameLst>
                                      </p:cBhvr>
                                      <p:tavLst>
                                        <p:tav tm="0">
                                          <p:val>
                                            <p:fltVal val="0"/>
                                          </p:val>
                                        </p:tav>
                                        <p:tav tm="100000">
                                          <p:val>
                                            <p:strVal val="#ppt_w"/>
                                          </p:val>
                                        </p:tav>
                                      </p:tavLst>
                                    </p:anim>
                                    <p:anim calcmode="lin" valueType="num">
                                      <p:cBhvr>
                                        <p:cTn id="14" dur="500" fill="hold"/>
                                        <p:tgtEl>
                                          <p:spTgt spid="225"/>
                                        </p:tgtEl>
                                        <p:attrNameLst>
                                          <p:attrName>ppt_h</p:attrName>
                                        </p:attrNameLst>
                                      </p:cBhvr>
                                      <p:tavLst>
                                        <p:tav tm="0">
                                          <p:val>
                                            <p:fltVal val="0"/>
                                          </p:val>
                                        </p:tav>
                                        <p:tav tm="100000">
                                          <p:val>
                                            <p:strVal val="#ppt_h"/>
                                          </p:val>
                                        </p:tav>
                                      </p:tavLst>
                                    </p:anim>
                                    <p:animEffect transition="in" filter="fade">
                                      <p:cBhvr>
                                        <p:cTn id="15" dur="500"/>
                                        <p:tgtEl>
                                          <p:spTgt spid="225"/>
                                        </p:tgtEl>
                                      </p:cBhvr>
                                    </p:animEffect>
                                  </p:childTnLst>
                                </p:cTn>
                              </p:par>
                              <p:par>
                                <p:cTn id="16" presetID="10" presetClass="entr" presetSubtype="0" fill="hold" nodeType="withEffect">
                                  <p:stCondLst>
                                    <p:cond delay="600"/>
                                  </p:stCondLst>
                                  <p:childTnLst>
                                    <p:set>
                                      <p:cBhvr>
                                        <p:cTn id="17" dur="1" fill="hold">
                                          <p:stCondLst>
                                            <p:cond delay="0"/>
                                          </p:stCondLst>
                                        </p:cTn>
                                        <p:tgtEl>
                                          <p:spTgt spid="286"/>
                                        </p:tgtEl>
                                        <p:attrNameLst>
                                          <p:attrName>style.visibility</p:attrName>
                                        </p:attrNameLst>
                                      </p:cBhvr>
                                      <p:to>
                                        <p:strVal val="visible"/>
                                      </p:to>
                                    </p:set>
                                    <p:animEffect transition="in" filter="fade">
                                      <p:cBhvr>
                                        <p:cTn id="18" dur="500"/>
                                        <p:tgtEl>
                                          <p:spTgt spid="286"/>
                                        </p:tgtEl>
                                      </p:cBhvr>
                                    </p:animEffect>
                                  </p:childTnLst>
                                </p:cTn>
                              </p:par>
                              <p:par>
                                <p:cTn id="19" presetID="10" presetClass="entr" presetSubtype="0" fill="hold" nodeType="withEffect">
                                  <p:stCondLst>
                                    <p:cond delay="600"/>
                                  </p:stCondLst>
                                  <p:childTnLst>
                                    <p:set>
                                      <p:cBhvr>
                                        <p:cTn id="20" dur="1" fill="hold">
                                          <p:stCondLst>
                                            <p:cond delay="0"/>
                                          </p:stCondLst>
                                        </p:cTn>
                                        <p:tgtEl>
                                          <p:spTgt spid="125"/>
                                        </p:tgtEl>
                                        <p:attrNameLst>
                                          <p:attrName>style.visibility</p:attrName>
                                        </p:attrNameLst>
                                      </p:cBhvr>
                                      <p:to>
                                        <p:strVal val="visible"/>
                                      </p:to>
                                    </p:set>
                                    <p:animEffect transition="in" filter="fade">
                                      <p:cBhvr>
                                        <p:cTn id="21" dur="500"/>
                                        <p:tgtEl>
                                          <p:spTgt spid="125"/>
                                        </p:tgtEl>
                                      </p:cBhvr>
                                    </p:animEffect>
                                  </p:childTnLst>
                                </p:cTn>
                              </p:par>
                              <p:par>
                                <p:cTn id="22" presetID="53" presetClass="entr" presetSubtype="16" fill="hold" nodeType="withEffect">
                                  <p:stCondLst>
                                    <p:cond delay="600"/>
                                  </p:stCondLst>
                                  <p:childTnLst>
                                    <p:set>
                                      <p:cBhvr>
                                        <p:cTn id="23" dur="1" fill="hold">
                                          <p:stCondLst>
                                            <p:cond delay="0"/>
                                          </p:stCondLst>
                                        </p:cTn>
                                        <p:tgtEl>
                                          <p:spTgt spid="116"/>
                                        </p:tgtEl>
                                        <p:attrNameLst>
                                          <p:attrName>style.visibility</p:attrName>
                                        </p:attrNameLst>
                                      </p:cBhvr>
                                      <p:to>
                                        <p:strVal val="visible"/>
                                      </p:to>
                                    </p:set>
                                    <p:anim calcmode="lin" valueType="num">
                                      <p:cBhvr>
                                        <p:cTn id="24" dur="500" fill="hold"/>
                                        <p:tgtEl>
                                          <p:spTgt spid="116"/>
                                        </p:tgtEl>
                                        <p:attrNameLst>
                                          <p:attrName>ppt_w</p:attrName>
                                        </p:attrNameLst>
                                      </p:cBhvr>
                                      <p:tavLst>
                                        <p:tav tm="0">
                                          <p:val>
                                            <p:fltVal val="0"/>
                                          </p:val>
                                        </p:tav>
                                        <p:tav tm="100000">
                                          <p:val>
                                            <p:strVal val="#ppt_w"/>
                                          </p:val>
                                        </p:tav>
                                      </p:tavLst>
                                    </p:anim>
                                    <p:anim calcmode="lin" valueType="num">
                                      <p:cBhvr>
                                        <p:cTn id="25" dur="500" fill="hold"/>
                                        <p:tgtEl>
                                          <p:spTgt spid="116"/>
                                        </p:tgtEl>
                                        <p:attrNameLst>
                                          <p:attrName>ppt_h</p:attrName>
                                        </p:attrNameLst>
                                      </p:cBhvr>
                                      <p:tavLst>
                                        <p:tav tm="0">
                                          <p:val>
                                            <p:fltVal val="0"/>
                                          </p:val>
                                        </p:tav>
                                        <p:tav tm="100000">
                                          <p:val>
                                            <p:strVal val="#ppt_h"/>
                                          </p:val>
                                        </p:tav>
                                      </p:tavLst>
                                    </p:anim>
                                    <p:animEffect transition="in" filter="fade">
                                      <p:cBhvr>
                                        <p:cTn id="26" dur="500"/>
                                        <p:tgtEl>
                                          <p:spTgt spid="116"/>
                                        </p:tgtEl>
                                      </p:cBhvr>
                                    </p:animEffect>
                                  </p:childTnLst>
                                </p:cTn>
                              </p:par>
                              <p:par>
                                <p:cTn id="27" presetID="10" presetClass="entr" presetSubtype="0" fill="hold" nodeType="withEffect">
                                  <p:stCondLst>
                                    <p:cond delay="1000"/>
                                  </p:stCondLst>
                                  <p:childTnLst>
                                    <p:set>
                                      <p:cBhvr>
                                        <p:cTn id="28" dur="1" fill="hold">
                                          <p:stCondLst>
                                            <p:cond delay="0"/>
                                          </p:stCondLst>
                                        </p:cTn>
                                        <p:tgtEl>
                                          <p:spTgt spid="228"/>
                                        </p:tgtEl>
                                        <p:attrNameLst>
                                          <p:attrName>style.visibility</p:attrName>
                                        </p:attrNameLst>
                                      </p:cBhvr>
                                      <p:to>
                                        <p:strVal val="visible"/>
                                      </p:to>
                                    </p:set>
                                    <p:animEffect transition="in" filter="fade">
                                      <p:cBhvr>
                                        <p:cTn id="29" dur="500"/>
                                        <p:tgtEl>
                                          <p:spTgt spid="228"/>
                                        </p:tgtEl>
                                      </p:cBhvr>
                                    </p:animEffect>
                                  </p:childTnLst>
                                </p:cTn>
                              </p:par>
                              <p:par>
                                <p:cTn id="30" presetID="10" presetClass="entr" presetSubtype="0" fill="hold" nodeType="withEffect">
                                  <p:stCondLst>
                                    <p:cond delay="100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500"/>
                                        <p:tgtEl>
                                          <p:spTgt spid="104"/>
                                        </p:tgtEl>
                                      </p:cBhvr>
                                    </p:animEffect>
                                  </p:childTnLst>
                                </p:cTn>
                              </p:par>
                              <p:par>
                                <p:cTn id="33" presetID="10" presetClass="entr" presetSubtype="0" fill="hold" nodeType="withEffect">
                                  <p:stCondLst>
                                    <p:cond delay="1200"/>
                                  </p:stCondLst>
                                  <p:childTnLst>
                                    <p:set>
                                      <p:cBhvr>
                                        <p:cTn id="34" dur="1" fill="hold">
                                          <p:stCondLst>
                                            <p:cond delay="0"/>
                                          </p:stCondLst>
                                        </p:cTn>
                                        <p:tgtEl>
                                          <p:spTgt spid="117"/>
                                        </p:tgtEl>
                                        <p:attrNameLst>
                                          <p:attrName>style.visibility</p:attrName>
                                        </p:attrNameLst>
                                      </p:cBhvr>
                                      <p:to>
                                        <p:strVal val="visible"/>
                                      </p:to>
                                    </p:set>
                                    <p:animEffect transition="in" filter="fade">
                                      <p:cBhvr>
                                        <p:cTn id="35" dur="500"/>
                                        <p:tgtEl>
                                          <p:spTgt spid="117"/>
                                        </p:tgtEl>
                                      </p:cBhvr>
                                    </p:animEffect>
                                  </p:childTnLst>
                                </p:cTn>
                              </p:par>
                              <p:par>
                                <p:cTn id="36" presetID="53" presetClass="entr" presetSubtype="16" fill="hold" nodeType="withEffect">
                                  <p:stCondLst>
                                    <p:cond delay="1200"/>
                                  </p:stCondLst>
                                  <p:childTnLst>
                                    <p:set>
                                      <p:cBhvr>
                                        <p:cTn id="37" dur="1" fill="hold">
                                          <p:stCondLst>
                                            <p:cond delay="0"/>
                                          </p:stCondLst>
                                        </p:cTn>
                                        <p:tgtEl>
                                          <p:spTgt spid="149"/>
                                        </p:tgtEl>
                                        <p:attrNameLst>
                                          <p:attrName>style.visibility</p:attrName>
                                        </p:attrNameLst>
                                      </p:cBhvr>
                                      <p:to>
                                        <p:strVal val="visible"/>
                                      </p:to>
                                    </p:set>
                                    <p:anim calcmode="lin" valueType="num">
                                      <p:cBhvr>
                                        <p:cTn id="38" dur="500" fill="hold"/>
                                        <p:tgtEl>
                                          <p:spTgt spid="149"/>
                                        </p:tgtEl>
                                        <p:attrNameLst>
                                          <p:attrName>ppt_w</p:attrName>
                                        </p:attrNameLst>
                                      </p:cBhvr>
                                      <p:tavLst>
                                        <p:tav tm="0">
                                          <p:val>
                                            <p:fltVal val="0"/>
                                          </p:val>
                                        </p:tav>
                                        <p:tav tm="100000">
                                          <p:val>
                                            <p:strVal val="#ppt_w"/>
                                          </p:val>
                                        </p:tav>
                                      </p:tavLst>
                                    </p:anim>
                                    <p:anim calcmode="lin" valueType="num">
                                      <p:cBhvr>
                                        <p:cTn id="39" dur="500" fill="hold"/>
                                        <p:tgtEl>
                                          <p:spTgt spid="149"/>
                                        </p:tgtEl>
                                        <p:attrNameLst>
                                          <p:attrName>ppt_h</p:attrName>
                                        </p:attrNameLst>
                                      </p:cBhvr>
                                      <p:tavLst>
                                        <p:tav tm="0">
                                          <p:val>
                                            <p:fltVal val="0"/>
                                          </p:val>
                                        </p:tav>
                                        <p:tav tm="100000">
                                          <p:val>
                                            <p:strVal val="#ppt_h"/>
                                          </p:val>
                                        </p:tav>
                                      </p:tavLst>
                                    </p:anim>
                                    <p:animEffect transition="in" filter="fade">
                                      <p:cBhvr>
                                        <p:cTn id="40" dur="500"/>
                                        <p:tgtEl>
                                          <p:spTgt spid="149"/>
                                        </p:tgtEl>
                                      </p:cBhvr>
                                    </p:animEffect>
                                  </p:childTnLst>
                                </p:cTn>
                              </p:par>
                              <p:par>
                                <p:cTn id="41" presetID="10" presetClass="entr" presetSubtype="0" fill="hold" nodeType="withEffect">
                                  <p:stCondLst>
                                    <p:cond delay="1400"/>
                                  </p:stCondLst>
                                  <p:childTnLst>
                                    <p:set>
                                      <p:cBhvr>
                                        <p:cTn id="42" dur="1" fill="hold">
                                          <p:stCondLst>
                                            <p:cond delay="0"/>
                                          </p:stCondLst>
                                        </p:cTn>
                                        <p:tgtEl>
                                          <p:spTgt spid="154"/>
                                        </p:tgtEl>
                                        <p:attrNameLst>
                                          <p:attrName>style.visibility</p:attrName>
                                        </p:attrNameLst>
                                      </p:cBhvr>
                                      <p:to>
                                        <p:strVal val="visible"/>
                                      </p:to>
                                    </p:set>
                                    <p:animEffect transition="in" filter="fade">
                                      <p:cBhvr>
                                        <p:cTn id="43" dur="500"/>
                                        <p:tgtEl>
                                          <p:spTgt spid="154"/>
                                        </p:tgtEl>
                                      </p:cBhvr>
                                    </p:animEffect>
                                  </p:childTnLst>
                                </p:cTn>
                              </p:par>
                              <p:par>
                                <p:cTn id="44" presetID="10" presetClass="entr" presetSubtype="0" fill="hold" nodeType="withEffect">
                                  <p:stCondLst>
                                    <p:cond delay="1600"/>
                                  </p:stCondLst>
                                  <p:childTnLst>
                                    <p:set>
                                      <p:cBhvr>
                                        <p:cTn id="45" dur="1" fill="hold">
                                          <p:stCondLst>
                                            <p:cond delay="0"/>
                                          </p:stCondLst>
                                        </p:cTn>
                                        <p:tgtEl>
                                          <p:spTgt spid="161"/>
                                        </p:tgtEl>
                                        <p:attrNameLst>
                                          <p:attrName>style.visibility</p:attrName>
                                        </p:attrNameLst>
                                      </p:cBhvr>
                                      <p:to>
                                        <p:strVal val="visible"/>
                                      </p:to>
                                    </p:set>
                                    <p:animEffect transition="in" filter="fade">
                                      <p:cBhvr>
                                        <p:cTn id="46" dur="500"/>
                                        <p:tgtEl>
                                          <p:spTgt spid="161"/>
                                        </p:tgtEl>
                                      </p:cBhvr>
                                    </p:animEffect>
                                  </p:childTnLst>
                                </p:cTn>
                              </p:par>
                              <p:par>
                                <p:cTn id="47" presetID="53" presetClass="entr" presetSubtype="16" fill="hold" nodeType="withEffect">
                                  <p:stCondLst>
                                    <p:cond delay="1600"/>
                                  </p:stCondLst>
                                  <p:childTnLst>
                                    <p:set>
                                      <p:cBhvr>
                                        <p:cTn id="48" dur="1" fill="hold">
                                          <p:stCondLst>
                                            <p:cond delay="0"/>
                                          </p:stCondLst>
                                        </p:cTn>
                                        <p:tgtEl>
                                          <p:spTgt spid="217"/>
                                        </p:tgtEl>
                                        <p:attrNameLst>
                                          <p:attrName>style.visibility</p:attrName>
                                        </p:attrNameLst>
                                      </p:cBhvr>
                                      <p:to>
                                        <p:strVal val="visible"/>
                                      </p:to>
                                    </p:set>
                                    <p:anim calcmode="lin" valueType="num">
                                      <p:cBhvr>
                                        <p:cTn id="49" dur="500" fill="hold"/>
                                        <p:tgtEl>
                                          <p:spTgt spid="217"/>
                                        </p:tgtEl>
                                        <p:attrNameLst>
                                          <p:attrName>ppt_w</p:attrName>
                                        </p:attrNameLst>
                                      </p:cBhvr>
                                      <p:tavLst>
                                        <p:tav tm="0">
                                          <p:val>
                                            <p:fltVal val="0"/>
                                          </p:val>
                                        </p:tav>
                                        <p:tav tm="100000">
                                          <p:val>
                                            <p:strVal val="#ppt_w"/>
                                          </p:val>
                                        </p:tav>
                                      </p:tavLst>
                                    </p:anim>
                                    <p:anim calcmode="lin" valueType="num">
                                      <p:cBhvr>
                                        <p:cTn id="50" dur="500" fill="hold"/>
                                        <p:tgtEl>
                                          <p:spTgt spid="217"/>
                                        </p:tgtEl>
                                        <p:attrNameLst>
                                          <p:attrName>ppt_h</p:attrName>
                                        </p:attrNameLst>
                                      </p:cBhvr>
                                      <p:tavLst>
                                        <p:tav tm="0">
                                          <p:val>
                                            <p:fltVal val="0"/>
                                          </p:val>
                                        </p:tav>
                                        <p:tav tm="100000">
                                          <p:val>
                                            <p:strVal val="#ppt_h"/>
                                          </p:val>
                                        </p:tav>
                                      </p:tavLst>
                                    </p:anim>
                                    <p:animEffect transition="in" filter="fade">
                                      <p:cBhvr>
                                        <p:cTn id="51" dur="500"/>
                                        <p:tgtEl>
                                          <p:spTgt spid="217"/>
                                        </p:tgtEl>
                                      </p:cBhvr>
                                    </p:animEffect>
                                  </p:childTnLst>
                                </p:cTn>
                              </p:par>
                              <p:par>
                                <p:cTn id="52" presetID="10" presetClass="entr" presetSubtype="0" fill="hold" nodeType="withEffect">
                                  <p:stCondLst>
                                    <p:cond delay="1800"/>
                                  </p:stCondLst>
                                  <p:childTnLst>
                                    <p:set>
                                      <p:cBhvr>
                                        <p:cTn id="53" dur="1" fill="hold">
                                          <p:stCondLst>
                                            <p:cond delay="0"/>
                                          </p:stCondLst>
                                        </p:cTn>
                                        <p:tgtEl>
                                          <p:spTgt spid="175"/>
                                        </p:tgtEl>
                                        <p:attrNameLst>
                                          <p:attrName>style.visibility</p:attrName>
                                        </p:attrNameLst>
                                      </p:cBhvr>
                                      <p:to>
                                        <p:strVal val="visible"/>
                                      </p:to>
                                    </p:set>
                                    <p:animEffect transition="in" filter="fade">
                                      <p:cBhvr>
                                        <p:cTn id="54" dur="500"/>
                                        <p:tgtEl>
                                          <p:spTgt spid="175"/>
                                        </p:tgtEl>
                                      </p:cBhvr>
                                    </p:animEffect>
                                  </p:childTnLst>
                                </p:cTn>
                              </p:par>
                              <p:par>
                                <p:cTn id="55" presetID="10" presetClass="entr" presetSubtype="0" fill="hold" nodeType="withEffect">
                                  <p:stCondLst>
                                    <p:cond delay="2000"/>
                                  </p:stCondLst>
                                  <p:childTnLst>
                                    <p:set>
                                      <p:cBhvr>
                                        <p:cTn id="56" dur="1" fill="hold">
                                          <p:stCondLst>
                                            <p:cond delay="0"/>
                                          </p:stCondLst>
                                        </p:cTn>
                                        <p:tgtEl>
                                          <p:spTgt spid="182"/>
                                        </p:tgtEl>
                                        <p:attrNameLst>
                                          <p:attrName>style.visibility</p:attrName>
                                        </p:attrNameLst>
                                      </p:cBhvr>
                                      <p:to>
                                        <p:strVal val="visible"/>
                                      </p:to>
                                    </p:set>
                                    <p:animEffect transition="in" filter="fade">
                                      <p:cBhvr>
                                        <p:cTn id="57" dur="500"/>
                                        <p:tgtEl>
                                          <p:spTgt spid="182"/>
                                        </p:tgtEl>
                                      </p:cBhvr>
                                    </p:animEffect>
                                  </p:childTnLst>
                                </p:cTn>
                              </p:par>
                              <p:par>
                                <p:cTn id="58" presetID="10" presetClass="entr" presetSubtype="0" fill="hold" nodeType="withEffect">
                                  <p:stCondLst>
                                    <p:cond delay="2100"/>
                                  </p:stCondLst>
                                  <p:childTnLst>
                                    <p:set>
                                      <p:cBhvr>
                                        <p:cTn id="59" dur="1" fill="hold">
                                          <p:stCondLst>
                                            <p:cond delay="0"/>
                                          </p:stCondLst>
                                        </p:cTn>
                                        <p:tgtEl>
                                          <p:spTgt spid="209"/>
                                        </p:tgtEl>
                                        <p:attrNameLst>
                                          <p:attrName>style.visibility</p:attrName>
                                        </p:attrNameLst>
                                      </p:cBhvr>
                                      <p:to>
                                        <p:strVal val="visible"/>
                                      </p:to>
                                    </p:set>
                                    <p:animEffect transition="in" filter="fade">
                                      <p:cBhvr>
                                        <p:cTn id="60" dur="500"/>
                                        <p:tgtEl>
                                          <p:spTgt spid="209"/>
                                        </p:tgtEl>
                                      </p:cBhvr>
                                    </p:animEffect>
                                  </p:childTnLst>
                                </p:cTn>
                              </p:par>
                              <p:par>
                                <p:cTn id="61" presetID="53" presetClass="entr" presetSubtype="16" fill="hold" nodeType="withEffect">
                                  <p:stCondLst>
                                    <p:cond delay="2000"/>
                                  </p:stCondLst>
                                  <p:childTnLst>
                                    <p:set>
                                      <p:cBhvr>
                                        <p:cTn id="62" dur="1" fill="hold">
                                          <p:stCondLst>
                                            <p:cond delay="0"/>
                                          </p:stCondLst>
                                        </p:cTn>
                                        <p:tgtEl>
                                          <p:spTgt spid="139"/>
                                        </p:tgtEl>
                                        <p:attrNameLst>
                                          <p:attrName>style.visibility</p:attrName>
                                        </p:attrNameLst>
                                      </p:cBhvr>
                                      <p:to>
                                        <p:strVal val="visible"/>
                                      </p:to>
                                    </p:set>
                                    <p:anim calcmode="lin" valueType="num">
                                      <p:cBhvr>
                                        <p:cTn id="63" dur="500" fill="hold"/>
                                        <p:tgtEl>
                                          <p:spTgt spid="139"/>
                                        </p:tgtEl>
                                        <p:attrNameLst>
                                          <p:attrName>ppt_w</p:attrName>
                                        </p:attrNameLst>
                                      </p:cBhvr>
                                      <p:tavLst>
                                        <p:tav tm="0">
                                          <p:val>
                                            <p:fltVal val="0"/>
                                          </p:val>
                                        </p:tav>
                                        <p:tav tm="100000">
                                          <p:val>
                                            <p:strVal val="#ppt_w"/>
                                          </p:val>
                                        </p:tav>
                                      </p:tavLst>
                                    </p:anim>
                                    <p:anim calcmode="lin" valueType="num">
                                      <p:cBhvr>
                                        <p:cTn id="64" dur="500" fill="hold"/>
                                        <p:tgtEl>
                                          <p:spTgt spid="139"/>
                                        </p:tgtEl>
                                        <p:attrNameLst>
                                          <p:attrName>ppt_h</p:attrName>
                                        </p:attrNameLst>
                                      </p:cBhvr>
                                      <p:tavLst>
                                        <p:tav tm="0">
                                          <p:val>
                                            <p:fltVal val="0"/>
                                          </p:val>
                                        </p:tav>
                                        <p:tav tm="100000">
                                          <p:val>
                                            <p:strVal val="#ppt_h"/>
                                          </p:val>
                                        </p:tav>
                                      </p:tavLst>
                                    </p:anim>
                                    <p:animEffect transition="in" filter="fade">
                                      <p:cBhvr>
                                        <p:cTn id="65" dur="500"/>
                                        <p:tgtEl>
                                          <p:spTgt spid="139"/>
                                        </p:tgtEl>
                                      </p:cBhvr>
                                    </p:animEffect>
                                  </p:childTnLst>
                                </p:cTn>
                              </p:par>
                              <p:par>
                                <p:cTn id="66" presetID="5" presetClass="entr" presetSubtype="10" fill="hold" grpId="0" nodeType="withEffect">
                                  <p:stCondLst>
                                    <p:cond delay="1300"/>
                                  </p:stCondLst>
                                  <p:childTnLst>
                                    <p:set>
                                      <p:cBhvr>
                                        <p:cTn id="67" dur="1" fill="hold">
                                          <p:stCondLst>
                                            <p:cond delay="0"/>
                                          </p:stCondLst>
                                        </p:cTn>
                                        <p:tgtEl>
                                          <p:spTgt spid="9"/>
                                        </p:tgtEl>
                                        <p:attrNameLst>
                                          <p:attrName>style.visibility</p:attrName>
                                        </p:attrNameLst>
                                      </p:cBhvr>
                                      <p:to>
                                        <p:strVal val="visible"/>
                                      </p:to>
                                    </p:set>
                                    <p:animEffect transition="in" filter="checkerboard(across)">
                                      <p:cBhvr>
                                        <p:cTn id="68" dur="700"/>
                                        <p:tgtEl>
                                          <p:spTgt spid="9"/>
                                        </p:tgtEl>
                                      </p:cBhvr>
                                    </p:animEffect>
                                  </p:childTnLst>
                                </p:cTn>
                              </p:par>
                              <p:par>
                                <p:cTn id="69" presetID="10" presetClass="entr" presetSubtype="0" fill="hold" grpId="0" nodeType="withEffect">
                                  <p:stCondLst>
                                    <p:cond delay="1800"/>
                                  </p:stCondLst>
                                  <p:childTnLst>
                                    <p:set>
                                      <p:cBhvr>
                                        <p:cTn id="70" dur="1" fill="hold">
                                          <p:stCondLst>
                                            <p:cond delay="0"/>
                                          </p:stCondLst>
                                        </p:cTn>
                                        <p:tgtEl>
                                          <p:spTgt spid="153"/>
                                        </p:tgtEl>
                                        <p:attrNameLst>
                                          <p:attrName>style.visibility</p:attrName>
                                        </p:attrNameLst>
                                      </p:cBhvr>
                                      <p:to>
                                        <p:strVal val="visible"/>
                                      </p:to>
                                    </p:set>
                                    <p:animEffect transition="in" filter="fade">
                                      <p:cBhvr>
                                        <p:cTn id="71" dur="600"/>
                                        <p:tgtEl>
                                          <p:spTgt spid="153"/>
                                        </p:tgtEl>
                                      </p:cBhvr>
                                    </p:animEffect>
                                  </p:childTnLst>
                                </p:cTn>
                              </p:par>
                              <p:par>
                                <p:cTn id="72" presetID="5" presetClass="entr" presetSubtype="10" fill="hold" grpId="0" nodeType="withEffect">
                                  <p:stCondLst>
                                    <p:cond delay="2200"/>
                                  </p:stCondLst>
                                  <p:childTnLst>
                                    <p:set>
                                      <p:cBhvr>
                                        <p:cTn id="73" dur="1" fill="hold">
                                          <p:stCondLst>
                                            <p:cond delay="0"/>
                                          </p:stCondLst>
                                        </p:cTn>
                                        <p:tgtEl>
                                          <p:spTgt spid="47"/>
                                        </p:tgtEl>
                                        <p:attrNameLst>
                                          <p:attrName>style.visibility</p:attrName>
                                        </p:attrNameLst>
                                      </p:cBhvr>
                                      <p:to>
                                        <p:strVal val="visible"/>
                                      </p:to>
                                    </p:set>
                                    <p:animEffect transition="in" filter="checkerboard(across)">
                                      <p:cBhvr>
                                        <p:cTn id="74" dur="7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3" grpId="0" animBg="1"/>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0893"/>
            <a:ext cx="7886700" cy="5038165"/>
          </a:xfrm>
        </p:spPr>
        <p:txBody>
          <a:bodyPr>
            <a:normAutofit fontScale="92500"/>
          </a:bodyPr>
          <a:lstStyle/>
          <a:p>
            <a:r>
              <a:rPr lang="en-US" sz="1400" b="1" dirty="0"/>
              <a:t>Never give answers </a:t>
            </a:r>
            <a:r>
              <a:rPr lang="en-US" sz="1400" b="1" dirty="0" smtClean="0"/>
              <a:t>or </a:t>
            </a:r>
            <a:r>
              <a:rPr lang="en-US" sz="1400" b="1" dirty="0"/>
              <a:t>do the work for the student. </a:t>
            </a:r>
          </a:p>
          <a:p>
            <a:r>
              <a:rPr lang="en-US" sz="1400" b="1" dirty="0"/>
              <a:t>If you are unsure whether you are modifying too much, </a:t>
            </a:r>
            <a:r>
              <a:rPr lang="en-US" sz="1400" dirty="0"/>
              <a:t>go with it, see how the student responds, then do it differently next time. </a:t>
            </a:r>
          </a:p>
          <a:p>
            <a:r>
              <a:rPr lang="en-US" sz="1400" b="1" dirty="0"/>
              <a:t>Reword, interpret, or translate </a:t>
            </a:r>
            <a:r>
              <a:rPr lang="en-US" sz="1400" dirty="0"/>
              <a:t>difficult questions on worksheets and difficult passages in instructional materials. </a:t>
            </a:r>
            <a:r>
              <a:rPr lang="en-US" sz="1400" b="1" i="1" dirty="0"/>
              <a:t>(clarify difficult vocabulary)</a:t>
            </a:r>
          </a:p>
          <a:p>
            <a:r>
              <a:rPr lang="en-US" sz="1400" b="1" dirty="0"/>
              <a:t>Provide a word bank to help stimulate thoughts, fill in blanks, and form sentences. </a:t>
            </a:r>
            <a:r>
              <a:rPr lang="en-US" sz="1400" dirty="0"/>
              <a:t>Choose the important words and concepts for class discussions, worksheets, notes and keywords in the textbook. </a:t>
            </a:r>
          </a:p>
          <a:p>
            <a:r>
              <a:rPr lang="en-US" sz="1400" b="1" dirty="0"/>
              <a:t>Instructional information can be categorized as (1) must know, (2) nice-to know, or (3) trivia knowledge or extension information. </a:t>
            </a:r>
            <a:r>
              <a:rPr lang="en-US" sz="1400" dirty="0"/>
              <a:t>When necessary, prioritize instructional information in this order and begin reinforcing the must-know information. </a:t>
            </a:r>
            <a:r>
              <a:rPr lang="en-US" sz="1400" b="1" i="1" dirty="0"/>
              <a:t>(Modified Curriculum) </a:t>
            </a:r>
            <a:r>
              <a:rPr lang="en-US" sz="1400" b="1" i="1" dirty="0" smtClean="0"/>
              <a:t>(Supporting </a:t>
            </a:r>
            <a:r>
              <a:rPr lang="en-US" sz="1400" b="1" i="1" dirty="0"/>
              <a:t>and </a:t>
            </a:r>
            <a:r>
              <a:rPr lang="en-US" sz="1400" b="1" i="1" dirty="0" smtClean="0"/>
              <a:t>Readiness Standards</a:t>
            </a:r>
            <a:r>
              <a:rPr lang="en-US" sz="1400" b="1" i="1" dirty="0"/>
              <a:t>)</a:t>
            </a:r>
          </a:p>
          <a:p>
            <a:r>
              <a:rPr lang="en-US" sz="1400" b="1" dirty="0"/>
              <a:t>Prioritize</a:t>
            </a:r>
            <a:r>
              <a:rPr lang="en-US" sz="1400" dirty="0"/>
              <a:t> the concepts in your </a:t>
            </a:r>
            <a:r>
              <a:rPr lang="en-US" sz="1400" b="1" dirty="0"/>
              <a:t>instruction</a:t>
            </a:r>
            <a:r>
              <a:rPr lang="en-US" sz="1400" dirty="0"/>
              <a:t>, and use that order to present materials to certain students. </a:t>
            </a:r>
          </a:p>
          <a:p>
            <a:r>
              <a:rPr lang="en-US" sz="1400" b="1" dirty="0"/>
              <a:t>Having information read aloud, providing extra time and allowing oral answers </a:t>
            </a:r>
            <a:r>
              <a:rPr lang="en-US" sz="1400" dirty="0"/>
              <a:t>are classic instructional accommodations. </a:t>
            </a:r>
          </a:p>
          <a:p>
            <a:r>
              <a:rPr lang="en-US" sz="1400" b="1" dirty="0"/>
              <a:t>Reviewing or previewing vocabulary and general statements </a:t>
            </a:r>
            <a:r>
              <a:rPr lang="en-US" sz="1400" dirty="0"/>
              <a:t>about an instructional topic is very helpful. </a:t>
            </a:r>
          </a:p>
          <a:p>
            <a:r>
              <a:rPr lang="en-US" sz="1400" b="1" dirty="0"/>
              <a:t>Devise nonverbal visual cues, hand signals, jingles, rap songs, mnemonics- </a:t>
            </a:r>
            <a:r>
              <a:rPr lang="en-US" sz="1400" dirty="0"/>
              <a:t>anything to help students remember information. </a:t>
            </a:r>
          </a:p>
          <a:p>
            <a:r>
              <a:rPr lang="en-US" sz="1400" b="1" dirty="0"/>
              <a:t>Routinely provide and teach </a:t>
            </a:r>
            <a:r>
              <a:rPr lang="en-US" sz="1400" dirty="0"/>
              <a:t>students how to use and apply supplemental aids/charts such as: calculators, blank graphic organizers, math charts, etc. during instruction and when testing.</a:t>
            </a:r>
          </a:p>
          <a:p>
            <a:r>
              <a:rPr lang="en-US" sz="1400" b="1" dirty="0"/>
              <a:t>Practice and teach students strategies for testing on-line  </a:t>
            </a:r>
            <a:r>
              <a:rPr lang="en-US" sz="1400" dirty="0"/>
              <a:t>– note taking or annotating on scratch paper or post it notes, go back and review or re-read text, etc. </a:t>
            </a:r>
          </a:p>
        </p:txBody>
      </p:sp>
      <p:sp>
        <p:nvSpPr>
          <p:cNvPr id="4" name="Rectangle 3"/>
          <p:cNvSpPr/>
          <p:nvPr/>
        </p:nvSpPr>
        <p:spPr>
          <a:xfrm>
            <a:off x="0" y="0"/>
            <a:ext cx="9144000" cy="1422774"/>
          </a:xfrm>
          <a:prstGeom prst="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tlCol="0" anchor="ctr"/>
          <a:lstStyle/>
          <a:p>
            <a:pPr algn="ctr"/>
            <a:r>
              <a:rPr lang="en-US" sz="4100" b="1" dirty="0">
                <a:solidFill>
                  <a:schemeClr val="tx1"/>
                </a:solidFill>
                <a:latin typeface="Adobe Heiti Std R" pitchFamily="34" charset="-128"/>
                <a:ea typeface="Adobe Heiti Std R" pitchFamily="34" charset="-128"/>
              </a:rPr>
              <a:t>Modification/Accommodation </a:t>
            </a:r>
            <a:endParaRPr lang="en-US" sz="4100" b="1" dirty="0" smtClean="0">
              <a:solidFill>
                <a:schemeClr val="tx1"/>
              </a:solidFill>
              <a:latin typeface="Adobe Heiti Std R" pitchFamily="34" charset="-128"/>
              <a:ea typeface="Adobe Heiti Std R" pitchFamily="34" charset="-128"/>
            </a:endParaRPr>
          </a:p>
          <a:p>
            <a:pPr algn="ctr"/>
            <a:r>
              <a:rPr lang="en-US" sz="4100" b="1" dirty="0" smtClean="0">
                <a:solidFill>
                  <a:schemeClr val="tx1"/>
                </a:solidFill>
                <a:latin typeface="Adobe Heiti Std R" pitchFamily="34" charset="-128"/>
                <a:ea typeface="Adobe Heiti Std R" pitchFamily="34" charset="-128"/>
              </a:rPr>
              <a:t>Tips </a:t>
            </a:r>
            <a:r>
              <a:rPr lang="en-US" sz="4100" b="1" dirty="0">
                <a:solidFill>
                  <a:schemeClr val="tx1"/>
                </a:solidFill>
                <a:latin typeface="Adobe Heiti Std R" pitchFamily="34" charset="-128"/>
                <a:ea typeface="Adobe Heiti Std R" pitchFamily="34" charset="-128"/>
              </a:rPr>
              <a:t>101</a:t>
            </a:r>
          </a:p>
        </p:txBody>
      </p:sp>
    </p:spTree>
    <p:extLst>
      <p:ext uri="{BB962C8B-B14F-4D97-AF65-F5344CB8AC3E}">
        <p14:creationId xmlns:p14="http://schemas.microsoft.com/office/powerpoint/2010/main" val="321820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35226"/>
            <a:ext cx="9144000" cy="1422774"/>
          </a:xfrm>
          <a:prstGeom prst="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tlCol="0" anchor="ctr"/>
          <a:lstStyle/>
          <a:p>
            <a:pPr algn="ctr"/>
            <a:r>
              <a:rPr lang="en-US" sz="4100" b="1" dirty="0">
                <a:solidFill>
                  <a:schemeClr val="tx1"/>
                </a:solidFill>
                <a:latin typeface="Adobe Heiti Std R" pitchFamily="34" charset="-128"/>
                <a:ea typeface="Adobe Heiti Std R" pitchFamily="34" charset="-128"/>
              </a:rPr>
              <a:t>Teacher Responsibilities</a:t>
            </a:r>
          </a:p>
        </p:txBody>
      </p:sp>
      <p:sp>
        <p:nvSpPr>
          <p:cNvPr id="3" name="TextBox 2"/>
          <p:cNvSpPr txBox="1"/>
          <p:nvPr/>
        </p:nvSpPr>
        <p:spPr>
          <a:xfrm>
            <a:off x="2662518" y="186569"/>
            <a:ext cx="6256816" cy="5216813"/>
          </a:xfrm>
          <a:prstGeom prst="rect">
            <a:avLst/>
          </a:prstGeom>
          <a:noFill/>
        </p:spPr>
        <p:txBody>
          <a:bodyPr wrap="square" rtlCol="0">
            <a:spAutoFit/>
          </a:bodyPr>
          <a:lstStyle/>
          <a:p>
            <a:r>
              <a:rPr lang="en-US" sz="2100" b="1" dirty="0"/>
              <a:t>Teacher Role</a:t>
            </a:r>
          </a:p>
          <a:p>
            <a:r>
              <a:rPr lang="en-US" sz="1300" dirty="0"/>
              <a:t>For students who receive special education services, the decision to use accommodations for instruction and testing is made by the admission, review and dismissal committee (ARD) committee. Because teachers have first-hand knowledge of what works with the student in their classrooms, they are valuable members of the ARD committee. </a:t>
            </a:r>
          </a:p>
          <a:p>
            <a:endParaRPr lang="en-US" sz="1300" dirty="0"/>
          </a:p>
          <a:p>
            <a:r>
              <a:rPr lang="en-US" sz="1300" dirty="0"/>
              <a:t>In order to make accommodation decisions for students, educators should have knowledge of the TEKS and how a student performs in relation to them. Accommodations are reviewed annually during the IEP meeting, or more often if needed. </a:t>
            </a:r>
          </a:p>
          <a:p>
            <a:endParaRPr lang="en-US" sz="1300" dirty="0"/>
          </a:p>
          <a:p>
            <a:r>
              <a:rPr lang="en-US" sz="1300" dirty="0"/>
              <a:t>Once a teacher begins to provide the accommodations, he or she should monitor whether they are proving effective. Doing so can determine whether to continue, alter, or discontinue accommodations. A student who is unaccustomed to using a particular accommodation might be hindered rather than helped by an accommodation not routinely used. This does not mean that the accommodation must be used every day during instruction. </a:t>
            </a:r>
            <a:r>
              <a:rPr lang="en-US" sz="1300" b="1" i="1" dirty="0"/>
              <a:t>Routine accommodation use, as defined by TEA result in two important outcomes.</a:t>
            </a:r>
          </a:p>
          <a:p>
            <a:pPr marL="342900" indent="-342900">
              <a:buAutoNum type="arabicPeriod"/>
            </a:pPr>
            <a:r>
              <a:rPr lang="en-US" sz="1300" i="1" dirty="0"/>
              <a:t>Student has used the accommodation often enough during instruction and testing that he/she is able to use it independently during state assessment.</a:t>
            </a:r>
          </a:p>
          <a:p>
            <a:pPr marL="342900" indent="-342900">
              <a:buAutoNum type="arabicPeriod"/>
            </a:pPr>
            <a:r>
              <a:rPr lang="en-US" sz="1300" i="1" dirty="0"/>
              <a:t>The accommodation has proven to be effective in meeting the student's specific needs, as evidenced by the student scores or teacher observations with and without accommodation use. </a:t>
            </a:r>
          </a:p>
          <a:p>
            <a:endParaRPr lang="en-US" sz="1300" dirty="0"/>
          </a:p>
          <a:p>
            <a:r>
              <a:rPr lang="en-US" sz="1300" b="1" dirty="0"/>
              <a:t>In the event that accommodations require alteration, the IEP team should meet to document the changes on the student’s ARD forms.  </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31" y="560983"/>
            <a:ext cx="2857500" cy="4762500"/>
          </a:xfrm>
          <a:prstGeom prst="rect">
            <a:avLst/>
          </a:prstGeom>
        </p:spPr>
      </p:pic>
    </p:spTree>
    <p:extLst>
      <p:ext uri="{BB962C8B-B14F-4D97-AF65-F5344CB8AC3E}">
        <p14:creationId xmlns:p14="http://schemas.microsoft.com/office/powerpoint/2010/main" val="381173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9144000" cy="1422774"/>
          </a:xfrm>
          <a:prstGeom prst="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tlCol="0" anchor="ctr"/>
          <a:lstStyle/>
          <a:p>
            <a:pPr algn="ctr"/>
            <a:r>
              <a:rPr lang="en-US" sz="2000" b="1" dirty="0">
                <a:solidFill>
                  <a:schemeClr val="tx1"/>
                </a:solidFill>
                <a:latin typeface="Adobe Heiti Std R" pitchFamily="34" charset="-128"/>
                <a:ea typeface="Adobe Heiti Std R" pitchFamily="34" charset="-128"/>
              </a:rPr>
              <a:t>Accommodation decisions are individualized to the student and should not be based on a specific disability category, the list below offers some items that might be considered or discussed.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96" y="1806761"/>
            <a:ext cx="8623979" cy="425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04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329" y="3094234"/>
            <a:ext cx="7860681" cy="3539430"/>
          </a:xfrm>
          <a:prstGeom prst="rect">
            <a:avLst/>
          </a:prstGeom>
        </p:spPr>
        <p:txBody>
          <a:bodyPr wrap="square">
            <a:spAutoFit/>
          </a:bodyPr>
          <a:lstStyle/>
          <a:p>
            <a:pPr marL="171450" indent="-171450">
              <a:buFont typeface="Arial" panose="020B0604020202020204" pitchFamily="34" charset="0"/>
              <a:buChar char="•"/>
            </a:pPr>
            <a:endParaRPr lang="en-US" sz="1200" dirty="0"/>
          </a:p>
          <a:p>
            <a:pPr algn="ctr"/>
            <a:r>
              <a:rPr lang="en-US" sz="1400" b="1" dirty="0">
                <a:latin typeface="Arial Black" panose="020B0A04020102020204" pitchFamily="34" charset="0"/>
              </a:rPr>
              <a:t>It is important that accommodations recommended for students align between classroom instruction, classroom testing and district or state tests.</a:t>
            </a:r>
          </a:p>
          <a:p>
            <a:pPr algn="ctr"/>
            <a:endParaRPr lang="en-US" sz="1600" dirty="0"/>
          </a:p>
          <a:p>
            <a:pPr marL="285750" indent="-285750">
              <a:buFont typeface="Arial" panose="020B0604020202020204" pitchFamily="34" charset="0"/>
              <a:buChar char="•"/>
            </a:pPr>
            <a:r>
              <a:rPr lang="en-US" sz="1400" dirty="0"/>
              <a:t>Students need opportunity to learn to use accommodations in the classroom and also take classroom tests using those accommodations</a:t>
            </a:r>
          </a:p>
          <a:p>
            <a:pPr marL="285750" indent="-285750">
              <a:buFont typeface="Arial" panose="020B0604020202020204" pitchFamily="34" charset="0"/>
              <a:buChar char="•"/>
            </a:pPr>
            <a:r>
              <a:rPr lang="en-US" sz="1400" dirty="0"/>
              <a:t>Classroom testing accommodations should be as close as possible to those of district or state testing situations to increase a student’s comfort level and allow for the best possible performance.</a:t>
            </a:r>
          </a:p>
          <a:p>
            <a:pPr marL="285750" indent="-285750">
              <a:buFont typeface="Arial" panose="020B0604020202020204" pitchFamily="34" charset="0"/>
              <a:buChar char="•"/>
            </a:pPr>
            <a:r>
              <a:rPr lang="en-US" sz="1400" dirty="0"/>
              <a:t>Accommodations for assessment and instruction are integrally intertwined</a:t>
            </a:r>
          </a:p>
          <a:p>
            <a:pPr marL="285750" indent="-285750">
              <a:buFont typeface="Arial" panose="020B0604020202020204" pitchFamily="34" charset="0"/>
              <a:buChar char="•"/>
            </a:pPr>
            <a:r>
              <a:rPr lang="en-US" sz="1400" b="1" i="1" dirty="0"/>
              <a:t>Some accommodations are appropriate for classroom use but not appropriate in testing situations</a:t>
            </a:r>
          </a:p>
          <a:p>
            <a:pPr marL="285750" indent="-285750">
              <a:buFont typeface="Arial" panose="020B0604020202020204" pitchFamily="34" charset="0"/>
              <a:buChar char="•"/>
            </a:pPr>
            <a:r>
              <a:rPr lang="en-US" sz="1400" dirty="0"/>
              <a:t>NO Accommodation should be recommended for an assessment that a student has not had the opportunity to use routinely and effectively</a:t>
            </a:r>
          </a:p>
          <a:p>
            <a:pPr marL="285750" indent="-285750">
              <a:buFont typeface="Arial" panose="020B0604020202020204" pitchFamily="34" charset="0"/>
              <a:buChar char="•"/>
            </a:pPr>
            <a:r>
              <a:rPr lang="en-US" sz="1400" dirty="0"/>
              <a:t>Get Student Input! Ask what would be most helpful?</a:t>
            </a:r>
          </a:p>
          <a:p>
            <a:pPr marL="285750" indent="-285750">
              <a:buFont typeface="Arial" panose="020B0604020202020204" pitchFamily="34" charset="0"/>
              <a:buChar char="•"/>
            </a:pPr>
            <a:r>
              <a:rPr lang="en-US" sz="1400" dirty="0"/>
              <a:t>Every student with a disability does not need an accommodation, nor do all students with the same disability need the same accommodations</a:t>
            </a:r>
          </a:p>
          <a:p>
            <a:pPr marL="285750" indent="-285750">
              <a:buFont typeface="Arial" panose="020B0604020202020204" pitchFamily="34" charset="0"/>
              <a:buChar char="•"/>
            </a:pPr>
            <a:r>
              <a:rPr lang="en-US" sz="1400" dirty="0"/>
              <a:t>Decisions are INDIVIDUALIZED (hence the “I” in IEP)</a:t>
            </a:r>
          </a:p>
        </p:txBody>
      </p:sp>
      <p:sp>
        <p:nvSpPr>
          <p:cNvPr id="5" name="Rectangle 4"/>
          <p:cNvSpPr/>
          <p:nvPr/>
        </p:nvSpPr>
        <p:spPr>
          <a:xfrm>
            <a:off x="0" y="0"/>
            <a:ext cx="4828032" cy="3094234"/>
          </a:xfrm>
          <a:prstGeom prst="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tlCol="0" anchor="ctr"/>
          <a:lstStyle/>
          <a:p>
            <a:pPr algn="ctr"/>
            <a:r>
              <a:rPr lang="en-US" sz="3600" b="1" dirty="0" smtClean="0">
                <a:solidFill>
                  <a:schemeClr val="tx1"/>
                </a:solidFill>
                <a:latin typeface="Arial Black" panose="020B0A04020102020204" pitchFamily="34" charset="0"/>
                <a:ea typeface="Adobe Heiti Std R" pitchFamily="34" charset="-128"/>
              </a:rPr>
              <a:t>Assessment</a:t>
            </a:r>
          </a:p>
          <a:p>
            <a:pPr algn="ctr"/>
            <a:r>
              <a:rPr lang="en-US" sz="3600" b="1" dirty="0" smtClean="0">
                <a:solidFill>
                  <a:schemeClr val="tx1"/>
                </a:solidFill>
                <a:latin typeface="Arial Black" panose="020B0A04020102020204" pitchFamily="34" charset="0"/>
                <a:ea typeface="Adobe Heiti Std R" pitchFamily="34" charset="-128"/>
              </a:rPr>
              <a:t>Accommodations</a:t>
            </a:r>
          </a:p>
          <a:p>
            <a:pPr algn="ctr"/>
            <a:r>
              <a:rPr lang="en-US" sz="2800" b="1" dirty="0" smtClean="0">
                <a:solidFill>
                  <a:schemeClr val="tx1"/>
                </a:solidFill>
                <a:latin typeface="Arial Black" panose="020B0A04020102020204" pitchFamily="34" charset="0"/>
                <a:ea typeface="Adobe Heiti Std R" pitchFamily="34" charset="-128"/>
              </a:rPr>
              <a:t>(Designated Supports)</a:t>
            </a:r>
            <a:endParaRPr lang="en-US" sz="2800" b="1" dirty="0">
              <a:solidFill>
                <a:schemeClr val="tx1"/>
              </a:solidFill>
              <a:latin typeface="Arial Black" panose="020B0A04020102020204" pitchFamily="34" charset="0"/>
              <a:ea typeface="Adobe Heiti Std R" pitchFamily="34" charset="-128"/>
            </a:endParaRPr>
          </a:p>
        </p:txBody>
      </p:sp>
      <p:graphicFrame>
        <p:nvGraphicFramePr>
          <p:cNvPr id="4" name="Diagram 3"/>
          <p:cNvGraphicFramePr/>
          <p:nvPr>
            <p:extLst>
              <p:ext uri="{D42A27DB-BD31-4B8C-83A1-F6EECF244321}">
                <p14:modId xmlns:p14="http://schemas.microsoft.com/office/powerpoint/2010/main" val="1555838086"/>
              </p:ext>
            </p:extLst>
          </p:nvPr>
        </p:nvGraphicFramePr>
        <p:xfrm>
          <a:off x="4542391" y="26838"/>
          <a:ext cx="4371131" cy="3067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010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A11E-1C68-4EC8-8D16-1B0DBE356C81}"/>
              </a:ext>
            </a:extLst>
          </p:cNvPr>
          <p:cNvSpPr>
            <a:spLocks noGrp="1"/>
          </p:cNvSpPr>
          <p:nvPr>
            <p:ph type="title"/>
          </p:nvPr>
        </p:nvSpPr>
        <p:spPr>
          <a:xfrm>
            <a:off x="602146" y="656674"/>
            <a:ext cx="7886700" cy="1437170"/>
          </a:xfrm>
        </p:spPr>
        <p:txBody>
          <a:bodyPr>
            <a:normAutofit/>
          </a:bodyPr>
          <a:lstStyle/>
          <a:p>
            <a:pPr algn="ctr"/>
            <a:r>
              <a:rPr lang="en-US" sz="5400" b="1" dirty="0" smtClean="0"/>
              <a:t>Accommodation Resources</a:t>
            </a:r>
            <a:endParaRPr lang="en-US" sz="5400" b="1" dirty="0"/>
          </a:p>
        </p:txBody>
      </p:sp>
      <p:pic>
        <p:nvPicPr>
          <p:cNvPr id="5" name="Picture 4">
            <a:extLst>
              <a:ext uri="{FF2B5EF4-FFF2-40B4-BE49-F238E27FC236}">
                <a16:creationId xmlns:a16="http://schemas.microsoft.com/office/drawing/2014/main" id="{7647F63C-71CA-4445-BB10-59802F16C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591" y="1817813"/>
            <a:ext cx="6453809" cy="3632722"/>
          </a:xfrm>
          <a:prstGeom prst="rect">
            <a:avLst/>
          </a:prstGeom>
        </p:spPr>
      </p:pic>
      <p:sp>
        <p:nvSpPr>
          <p:cNvPr id="3" name="Rectangle 2"/>
          <p:cNvSpPr/>
          <p:nvPr/>
        </p:nvSpPr>
        <p:spPr>
          <a:xfrm>
            <a:off x="919899" y="5828068"/>
            <a:ext cx="7251192" cy="646331"/>
          </a:xfrm>
          <a:prstGeom prst="rect">
            <a:avLst/>
          </a:prstGeom>
        </p:spPr>
        <p:txBody>
          <a:bodyPr wrap="square">
            <a:spAutoFit/>
          </a:bodyPr>
          <a:lstStyle/>
          <a:p>
            <a:pPr algn="ctr"/>
            <a:r>
              <a:rPr lang="en-US" dirty="0">
                <a:hlinkClick r:id="rId3"/>
              </a:rPr>
              <a:t>https://tea.texas.gov/accommodations</a:t>
            </a:r>
            <a:r>
              <a:rPr lang="en-US" dirty="0" smtClean="0">
                <a:hlinkClick r:id="rId3"/>
              </a:rPr>
              <a:t>/</a:t>
            </a:r>
            <a:endParaRPr lang="en-US" dirty="0"/>
          </a:p>
          <a:p>
            <a:pPr algn="ctr"/>
            <a:endParaRPr lang="en-US" dirty="0" smtClean="0"/>
          </a:p>
        </p:txBody>
      </p:sp>
    </p:spTree>
    <p:extLst>
      <p:ext uri="{BB962C8B-B14F-4D97-AF65-F5344CB8AC3E}">
        <p14:creationId xmlns:p14="http://schemas.microsoft.com/office/powerpoint/2010/main" val="141121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32" y="519883"/>
            <a:ext cx="8049768" cy="5512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467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22774"/>
          </a:xfrm>
          <a:prstGeom prst="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tlCol="0" anchor="ctr"/>
          <a:lstStyle/>
          <a:p>
            <a:pPr algn="ctr"/>
            <a:r>
              <a:rPr lang="en-US" sz="4100" b="1" dirty="0">
                <a:solidFill>
                  <a:schemeClr val="tx1"/>
                </a:solidFill>
                <a:latin typeface="Arial Black" panose="020B0A04020102020204" pitchFamily="34" charset="0"/>
                <a:ea typeface="Adobe Heiti Std R" pitchFamily="34" charset="-128"/>
              </a:rPr>
              <a:t>Accessibility Features for </a:t>
            </a:r>
            <a:endParaRPr lang="en-US" sz="4100" b="1" dirty="0" smtClean="0">
              <a:solidFill>
                <a:schemeClr val="tx1"/>
              </a:solidFill>
              <a:latin typeface="Arial Black" panose="020B0A04020102020204" pitchFamily="34" charset="0"/>
              <a:ea typeface="Adobe Heiti Std R" pitchFamily="34" charset="-128"/>
            </a:endParaRPr>
          </a:p>
          <a:p>
            <a:pPr algn="ctr"/>
            <a:r>
              <a:rPr lang="en-US" sz="4100" b="1" dirty="0" smtClean="0">
                <a:solidFill>
                  <a:schemeClr val="tx1"/>
                </a:solidFill>
                <a:latin typeface="Arial Black" panose="020B0A04020102020204" pitchFamily="34" charset="0"/>
                <a:ea typeface="Adobe Heiti Std R" pitchFamily="34" charset="-128"/>
              </a:rPr>
              <a:t>ALL </a:t>
            </a:r>
            <a:r>
              <a:rPr lang="en-US" sz="4100" b="1" dirty="0">
                <a:solidFill>
                  <a:schemeClr val="tx1"/>
                </a:solidFill>
                <a:latin typeface="Arial Black" panose="020B0A04020102020204" pitchFamily="34" charset="0"/>
                <a:ea typeface="Adobe Heiti Std R" pitchFamily="34" charset="-128"/>
              </a:rPr>
              <a:t>students</a:t>
            </a:r>
          </a:p>
        </p:txBody>
      </p:sp>
      <p:sp>
        <p:nvSpPr>
          <p:cNvPr id="3" name="TextBox 2"/>
          <p:cNvSpPr txBox="1"/>
          <p:nvPr/>
        </p:nvSpPr>
        <p:spPr>
          <a:xfrm>
            <a:off x="561315" y="1738265"/>
            <a:ext cx="814811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Include things that may be provided to students based on their needs. In general, these procedures and materials are </a:t>
            </a:r>
            <a:r>
              <a:rPr lang="en-US" b="1" dirty="0"/>
              <a:t>available to </a:t>
            </a:r>
            <a:r>
              <a:rPr lang="en-US" b="1" u="sng" dirty="0"/>
              <a:t>any</a:t>
            </a:r>
            <a:r>
              <a:rPr lang="en-US" b="1" dirty="0"/>
              <a:t> student who regularly benefits from the use of these procedures or materials </a:t>
            </a:r>
            <a:r>
              <a:rPr lang="en-US" dirty="0"/>
              <a:t>during instruction. (no eligibility requirements)</a:t>
            </a:r>
          </a:p>
          <a:p>
            <a:pPr marL="285750" indent="-285750">
              <a:buFont typeface="Arial" panose="020B0604020202020204" pitchFamily="34" charset="0"/>
              <a:buChar char="•"/>
            </a:pPr>
            <a:r>
              <a:rPr lang="en-US" b="1" dirty="0"/>
              <a:t>You are not required to document these on the STAAR accommodations</a:t>
            </a:r>
          </a:p>
        </p:txBody>
      </p:sp>
      <p:graphicFrame>
        <p:nvGraphicFramePr>
          <p:cNvPr id="6" name="Table 5"/>
          <p:cNvGraphicFramePr>
            <a:graphicFrameLocks noGrp="1"/>
          </p:cNvGraphicFramePr>
          <p:nvPr>
            <p:extLst/>
          </p:nvPr>
        </p:nvGraphicFramePr>
        <p:xfrm>
          <a:off x="831454" y="3531085"/>
          <a:ext cx="7481091" cy="3018223"/>
        </p:xfrm>
        <a:graphic>
          <a:graphicData uri="http://schemas.openxmlformats.org/drawingml/2006/table">
            <a:tbl>
              <a:tblPr bandRow="1">
                <a:tableStyleId>{5C22544A-7EE6-4342-B048-85BDC9FD1C3A}</a:tableStyleId>
              </a:tblPr>
              <a:tblGrid>
                <a:gridCol w="2493697">
                  <a:extLst>
                    <a:ext uri="{9D8B030D-6E8A-4147-A177-3AD203B41FA5}">
                      <a16:colId xmlns:a16="http://schemas.microsoft.com/office/drawing/2014/main" val="20000"/>
                    </a:ext>
                  </a:extLst>
                </a:gridCol>
                <a:gridCol w="2493697">
                  <a:extLst>
                    <a:ext uri="{9D8B030D-6E8A-4147-A177-3AD203B41FA5}">
                      <a16:colId xmlns:a16="http://schemas.microsoft.com/office/drawing/2014/main" val="20001"/>
                    </a:ext>
                  </a:extLst>
                </a:gridCol>
                <a:gridCol w="2493697">
                  <a:extLst>
                    <a:ext uri="{9D8B030D-6E8A-4147-A177-3AD203B41FA5}">
                      <a16:colId xmlns:a16="http://schemas.microsoft.com/office/drawing/2014/main" val="20002"/>
                    </a:ext>
                  </a:extLst>
                </a:gridCol>
              </a:tblGrid>
              <a:tr h="431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General Reminders to Stay on Task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Third Grade Math Reading Assistance</a:t>
                      </a:r>
                      <a:r>
                        <a:rPr lang="en-US" sz="1200" b="0" baseline="0" dirty="0">
                          <a:solidFill>
                            <a:schemeClr val="tx1"/>
                          </a:solidFill>
                        </a:rPr>
                        <a:t> </a:t>
                      </a:r>
                      <a:r>
                        <a:rPr lang="en-US" sz="1200" b="0" dirty="0">
                          <a:solidFill>
                            <a:schemeClr val="tx1"/>
                          </a:solidFill>
                        </a:rPr>
                        <a:t> </a:t>
                      </a:r>
                    </a:p>
                  </a:txBody>
                  <a:tcPr/>
                </a:tc>
                <a:tc>
                  <a:txBody>
                    <a:bodyPr/>
                    <a:lstStyle/>
                    <a:p>
                      <a:r>
                        <a:rPr lang="en-US" sz="1200" b="0" dirty="0">
                          <a:solidFill>
                            <a:schemeClr val="tx1"/>
                          </a:solidFill>
                        </a:rPr>
                        <a:t>Read Aloud Writing Prompt to Student</a:t>
                      </a:r>
                    </a:p>
                  </a:txBody>
                  <a:tcPr/>
                </a:tc>
                <a:extLst>
                  <a:ext uri="{0D108BD9-81ED-4DB2-BD59-A6C34878D82A}">
                    <a16:rowId xmlns:a16="http://schemas.microsoft.com/office/drawing/2014/main" val="10000"/>
                  </a:ext>
                </a:extLst>
              </a:tr>
              <a:tr h="431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Scratch </a:t>
                      </a:r>
                      <a:r>
                        <a:rPr lang="en-US" sz="1200" b="0" dirty="0" smtClean="0">
                          <a:solidFill>
                            <a:schemeClr val="tx1"/>
                          </a:solidFill>
                        </a:rPr>
                        <a:t>Paper,</a:t>
                      </a:r>
                      <a:r>
                        <a:rPr lang="en-US" sz="1200" b="0" baseline="0" dirty="0" smtClean="0">
                          <a:solidFill>
                            <a:schemeClr val="tx1"/>
                          </a:solidFill>
                        </a:rPr>
                        <a:t> Sticky Notes </a:t>
                      </a:r>
                      <a:r>
                        <a:rPr lang="en-US" sz="1200" b="1" baseline="0" dirty="0" smtClean="0">
                          <a:solidFill>
                            <a:schemeClr val="tx1"/>
                          </a:solidFill>
                        </a:rPr>
                        <a:t>(added to online)</a:t>
                      </a:r>
                      <a:endParaRPr lang="en-US"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Color </a:t>
                      </a:r>
                      <a:r>
                        <a:rPr lang="en-US" sz="1200" b="0" dirty="0" smtClean="0">
                          <a:solidFill>
                            <a:schemeClr val="tx1"/>
                          </a:solidFill>
                        </a:rPr>
                        <a:t>overlay/ </a:t>
                      </a:r>
                      <a:r>
                        <a:rPr lang="en-US" sz="1200" b="1" dirty="0" smtClean="0">
                          <a:solidFill>
                            <a:schemeClr val="tx1"/>
                          </a:solidFill>
                        </a:rPr>
                        <a:t>online</a:t>
                      </a:r>
                      <a:r>
                        <a:rPr lang="en-US" sz="1200" b="1" baseline="0" dirty="0" smtClean="0">
                          <a:solidFill>
                            <a:schemeClr val="tx1"/>
                          </a:solidFill>
                        </a:rPr>
                        <a:t> color setting</a:t>
                      </a:r>
                      <a:endParaRPr lang="en-US"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Read Test Aloud to Self </a:t>
                      </a:r>
                    </a:p>
                  </a:txBody>
                  <a:tcPr/>
                </a:tc>
                <a:extLst>
                  <a:ext uri="{0D108BD9-81ED-4DB2-BD59-A6C34878D82A}">
                    <a16:rowId xmlns:a16="http://schemas.microsoft.com/office/drawing/2014/main" val="10001"/>
                  </a:ext>
                </a:extLst>
              </a:tr>
              <a:tr h="431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Highlighters </a:t>
                      </a:r>
                      <a:r>
                        <a:rPr lang="en-US" sz="1200" b="1" dirty="0" smtClean="0">
                          <a:solidFill>
                            <a:schemeClr val="tx1"/>
                          </a:solidFill>
                        </a:rPr>
                        <a:t>(included online)</a:t>
                      </a:r>
                      <a:r>
                        <a:rPr lang="en-US" sz="1200" b="0" dirty="0" smtClean="0">
                          <a:solidFill>
                            <a:schemeClr val="tx1"/>
                          </a:solidFill>
                        </a:rPr>
                        <a:t>, colored pencils, or crayons</a:t>
                      </a:r>
                      <a:endParaRPr lang="en-US"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Signing </a:t>
                      </a:r>
                      <a:r>
                        <a:rPr lang="en-US" sz="1200" b="0" dirty="0" smtClean="0">
                          <a:solidFill>
                            <a:schemeClr val="tx1"/>
                          </a:solidFill>
                        </a:rPr>
                        <a:t>test administration</a:t>
                      </a:r>
                      <a:r>
                        <a:rPr lang="en-US" sz="1200" b="0" baseline="0" dirty="0" smtClean="0">
                          <a:solidFill>
                            <a:schemeClr val="tx1"/>
                          </a:solidFill>
                        </a:rPr>
                        <a:t> d</a:t>
                      </a:r>
                      <a:r>
                        <a:rPr lang="en-US" sz="1200" b="0" dirty="0" smtClean="0">
                          <a:solidFill>
                            <a:schemeClr val="tx1"/>
                          </a:solidFill>
                        </a:rPr>
                        <a:t>irections </a:t>
                      </a:r>
                      <a:endParaRPr lang="en-US" sz="12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Small </a:t>
                      </a:r>
                      <a:r>
                        <a:rPr lang="en-US" sz="1200" b="0" dirty="0">
                          <a:solidFill>
                            <a:schemeClr val="tx1"/>
                          </a:solidFill>
                        </a:rPr>
                        <a:t>Group </a:t>
                      </a:r>
                      <a:r>
                        <a:rPr lang="en-US" sz="1200" b="0" dirty="0" smtClean="0">
                          <a:solidFill>
                            <a:schemeClr val="tx1"/>
                          </a:solidFill>
                        </a:rPr>
                        <a:t>Administration</a:t>
                      </a:r>
                      <a:endParaRPr lang="en-US" sz="1200" b="0" dirty="0">
                        <a:solidFill>
                          <a:schemeClr val="tx1"/>
                        </a:solidFill>
                      </a:endParaRPr>
                    </a:p>
                  </a:txBody>
                  <a:tcPr/>
                </a:tc>
                <a:extLst>
                  <a:ext uri="{0D108BD9-81ED-4DB2-BD59-A6C34878D82A}">
                    <a16:rowId xmlns:a16="http://schemas.microsoft.com/office/drawing/2014/main" val="10002"/>
                  </a:ext>
                </a:extLst>
              </a:tr>
              <a:tr h="431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Individual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Blank Place </a:t>
                      </a:r>
                      <a:r>
                        <a:rPr lang="en-US" sz="1200" b="0" dirty="0">
                          <a:solidFill>
                            <a:schemeClr val="tx1"/>
                          </a:solidFill>
                        </a:rPr>
                        <a:t>Marker/</a:t>
                      </a:r>
                      <a:r>
                        <a:rPr lang="en-US" sz="1200" b="1" dirty="0">
                          <a:solidFill>
                            <a:schemeClr val="tx1"/>
                          </a:solidFill>
                        </a:rPr>
                        <a:t>Guideline</a:t>
                      </a:r>
                      <a:r>
                        <a:rPr lang="en-US" sz="1200" b="0" dirty="0">
                          <a:solidFill>
                            <a:schemeClr val="tx1"/>
                          </a:solidFill>
                        </a:rPr>
                        <a:t> </a:t>
                      </a:r>
                      <a:r>
                        <a:rPr lang="en-US" sz="1200" b="0" dirty="0" smtClean="0">
                          <a:solidFill>
                            <a:schemeClr val="tx1"/>
                          </a:solidFill>
                        </a:rPr>
                        <a:t> </a:t>
                      </a:r>
                      <a:r>
                        <a:rPr lang="en-US" sz="1200" b="1" dirty="0" smtClean="0">
                          <a:solidFill>
                            <a:schemeClr val="tx1"/>
                          </a:solidFill>
                        </a:rPr>
                        <a:t>Tool</a:t>
                      </a:r>
                      <a:endParaRPr lang="en-US"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Magnifying </a:t>
                      </a:r>
                      <a:r>
                        <a:rPr lang="en-US" sz="1200" b="0" dirty="0" smtClean="0">
                          <a:solidFill>
                            <a:schemeClr val="tx1"/>
                          </a:solidFill>
                        </a:rPr>
                        <a:t>Devices/</a:t>
                      </a:r>
                      <a:r>
                        <a:rPr lang="en-US" sz="1200" b="1" dirty="0" smtClean="0">
                          <a:solidFill>
                            <a:schemeClr val="tx1"/>
                          </a:solidFill>
                        </a:rPr>
                        <a:t>Zoom Feature</a:t>
                      </a:r>
                      <a:endParaRPr lang="en-US" sz="1200" b="1" dirty="0">
                        <a:solidFill>
                          <a:schemeClr val="tx1"/>
                        </a:solidFill>
                      </a:endParaRPr>
                    </a:p>
                  </a:txBody>
                  <a:tcPr/>
                </a:tc>
                <a:extLst>
                  <a:ext uri="{0D108BD9-81ED-4DB2-BD59-A6C34878D82A}">
                    <a16:rowId xmlns:a16="http://schemas.microsoft.com/office/drawing/2014/main" val="10003"/>
                  </a:ext>
                </a:extLst>
              </a:tr>
              <a:tr h="60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Tools to Minimize</a:t>
                      </a:r>
                      <a:r>
                        <a:rPr lang="en-US" sz="1200" b="0" baseline="0" dirty="0" smtClean="0">
                          <a:solidFill>
                            <a:schemeClr val="tx1"/>
                          </a:solidFill>
                        </a:rPr>
                        <a:t> </a:t>
                      </a:r>
                      <a:r>
                        <a:rPr lang="en-US" sz="1200" b="0" baseline="0" dirty="0">
                          <a:solidFill>
                            <a:schemeClr val="tx1"/>
                          </a:solidFill>
                        </a:rPr>
                        <a:t>Distractions </a:t>
                      </a:r>
                      <a:r>
                        <a:rPr lang="en-US" sz="1200" b="0" baseline="0" dirty="0" smtClean="0">
                          <a:solidFill>
                            <a:schemeClr val="tx1"/>
                          </a:solidFill>
                        </a:rPr>
                        <a:t>or help maintain focus</a:t>
                      </a:r>
                      <a:endParaRPr lang="en-US" sz="1200" b="0" dirty="0">
                        <a:solidFill>
                          <a:schemeClr val="tx1"/>
                        </a:solidFill>
                      </a:endParaRPr>
                    </a:p>
                  </a:txBody>
                  <a:tcPr/>
                </a:tc>
                <a:tc>
                  <a:txBody>
                    <a:bodyPr/>
                    <a:lstStyle/>
                    <a:p>
                      <a:r>
                        <a:rPr lang="en-US" sz="1200" b="0" dirty="0">
                          <a:solidFill>
                            <a:schemeClr val="tx1"/>
                          </a:solidFill>
                        </a:rPr>
                        <a:t>Translating test</a:t>
                      </a:r>
                      <a:r>
                        <a:rPr lang="en-US" sz="1200" b="0" baseline="0" dirty="0">
                          <a:solidFill>
                            <a:schemeClr val="tx1"/>
                          </a:solidFill>
                        </a:rPr>
                        <a:t> administration directions</a:t>
                      </a:r>
                      <a:endParaRPr lang="en-US" sz="1200" b="0" dirty="0">
                        <a:solidFill>
                          <a:schemeClr val="tx1"/>
                        </a:solidFill>
                      </a:endParaRPr>
                    </a:p>
                  </a:txBody>
                  <a:tcPr/>
                </a:tc>
                <a:tc>
                  <a:txBody>
                    <a:bodyPr/>
                    <a:lstStyle/>
                    <a:p>
                      <a:r>
                        <a:rPr lang="en-US" sz="1200" b="0" dirty="0">
                          <a:solidFill>
                            <a:schemeClr val="tx1"/>
                          </a:solidFill>
                        </a:rPr>
                        <a:t>-Dictionary- bilingual</a:t>
                      </a:r>
                    </a:p>
                    <a:p>
                      <a:r>
                        <a:rPr lang="en-US" sz="1200" b="0" dirty="0">
                          <a:solidFill>
                            <a:schemeClr val="tx1"/>
                          </a:solidFill>
                        </a:rPr>
                        <a:t>-See dictionary policy for more guidance on ALL dictionary questions</a:t>
                      </a:r>
                    </a:p>
                  </a:txBody>
                  <a:tcPr/>
                </a:tc>
                <a:extLst>
                  <a:ext uri="{0D108BD9-81ED-4DB2-BD59-A6C34878D82A}">
                    <a16:rowId xmlns:a16="http://schemas.microsoft.com/office/drawing/2014/main" val="10004"/>
                  </a:ext>
                </a:extLst>
              </a:tr>
              <a:tr h="549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Amplification Devices</a:t>
                      </a:r>
                    </a:p>
                  </a:txBody>
                  <a:tcPr/>
                </a:tc>
                <a:tc>
                  <a:txBody>
                    <a:bodyPr/>
                    <a:lstStyle/>
                    <a:p>
                      <a:r>
                        <a:rPr lang="en-US" sz="1200" b="0" dirty="0">
                          <a:solidFill>
                            <a:schemeClr val="tx1"/>
                          </a:solidFill>
                        </a:rPr>
                        <a:t>Projection Devices</a:t>
                      </a:r>
                    </a:p>
                  </a:txBody>
                  <a:tcPr/>
                </a:tc>
                <a:tc>
                  <a:txBody>
                    <a:bodyPr/>
                    <a:lstStyle/>
                    <a:p>
                      <a:r>
                        <a:rPr lang="en-US" sz="1200" b="0" dirty="0" smtClean="0">
                          <a:solidFill>
                            <a:schemeClr val="tx1"/>
                          </a:solidFill>
                        </a:rPr>
                        <a:t>Reminders to stay on task</a:t>
                      </a:r>
                      <a:endParaRPr lang="en-US" sz="1200" b="0" dirty="0">
                        <a:solidFill>
                          <a:schemeClr val="tx1"/>
                        </a:solidFill>
                      </a:endParaRPr>
                    </a:p>
                  </a:txBody>
                  <a:tcPr/>
                </a:tc>
                <a:extLst>
                  <a:ext uri="{0D108BD9-81ED-4DB2-BD59-A6C34878D82A}">
                    <a16:rowId xmlns:a16="http://schemas.microsoft.com/office/drawing/2014/main" val="906345115"/>
                  </a:ext>
                </a:extLst>
              </a:tr>
            </a:tbl>
          </a:graphicData>
        </a:graphic>
      </p:graphicFrame>
    </p:spTree>
    <p:extLst>
      <p:ext uri="{BB962C8B-B14F-4D97-AF65-F5344CB8AC3E}">
        <p14:creationId xmlns:p14="http://schemas.microsoft.com/office/powerpoint/2010/main" val="91800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2E6644-56B5-4552-9372-2BF3F934C52F}"/>
              </a:ext>
            </a:extLst>
          </p:cNvPr>
          <p:cNvSpPr txBox="1"/>
          <p:nvPr/>
        </p:nvSpPr>
        <p:spPr>
          <a:xfrm>
            <a:off x="255494" y="216393"/>
            <a:ext cx="8686800" cy="923330"/>
          </a:xfrm>
          <a:prstGeom prst="rect">
            <a:avLst/>
          </a:prstGeom>
          <a:noFill/>
        </p:spPr>
        <p:txBody>
          <a:bodyPr wrap="square" rtlCol="0">
            <a:spAutoFit/>
          </a:bodyPr>
          <a:lstStyle/>
          <a:p>
            <a:pPr algn="ctr"/>
            <a:r>
              <a:rPr lang="en-US" sz="3400" b="1" dirty="0">
                <a:solidFill>
                  <a:srgbClr val="FF0000"/>
                </a:solidFill>
                <a:latin typeface="Adobe Heiti Std R"/>
              </a:rPr>
              <a:t>STAAR Alt 2 - </a:t>
            </a:r>
            <a:r>
              <a:rPr lang="en-US" sz="2800" b="1" dirty="0">
                <a:solidFill>
                  <a:srgbClr val="FF0000"/>
                </a:solidFill>
                <a:latin typeface="Adobe Heiti Std R"/>
              </a:rPr>
              <a:t>participation</a:t>
            </a:r>
            <a:r>
              <a:rPr lang="en-US" sz="3400" b="1" dirty="0">
                <a:solidFill>
                  <a:srgbClr val="FF0000"/>
                </a:solidFill>
                <a:latin typeface="Adobe Heiti Std R"/>
              </a:rPr>
              <a:t> </a:t>
            </a:r>
            <a:r>
              <a:rPr lang="en-US" sz="3400" b="1" dirty="0" smtClean="0">
                <a:solidFill>
                  <a:srgbClr val="FF0000"/>
                </a:solidFill>
                <a:latin typeface="Adobe Heiti Std R"/>
              </a:rPr>
              <a:t>requirements</a:t>
            </a:r>
          </a:p>
          <a:p>
            <a:pPr algn="ctr"/>
            <a:r>
              <a:rPr lang="en-US" b="1" dirty="0" smtClean="0">
                <a:solidFill>
                  <a:schemeClr val="accent6">
                    <a:lumMod val="75000"/>
                  </a:schemeClr>
                </a:solidFill>
                <a:latin typeface="Adobe Heiti Std R"/>
              </a:rPr>
              <a:t>Must meet ALL 5 criteria!</a:t>
            </a:r>
            <a:endParaRPr lang="en-US" sz="1600" b="1" dirty="0">
              <a:solidFill>
                <a:schemeClr val="accent6">
                  <a:lumMod val="75000"/>
                </a:schemeClr>
              </a:solidFill>
              <a:latin typeface="Adobe Heiti Std R"/>
            </a:endParaRPr>
          </a:p>
        </p:txBody>
      </p:sp>
      <p:sp>
        <p:nvSpPr>
          <p:cNvPr id="3" name="TextBox 2">
            <a:extLst>
              <a:ext uri="{FF2B5EF4-FFF2-40B4-BE49-F238E27FC236}">
                <a16:creationId xmlns:a16="http://schemas.microsoft.com/office/drawing/2014/main" id="{A9931F95-4FB4-41EF-9C43-42643C585020}"/>
              </a:ext>
            </a:extLst>
          </p:cNvPr>
          <p:cNvSpPr txBox="1"/>
          <p:nvPr/>
        </p:nvSpPr>
        <p:spPr>
          <a:xfrm>
            <a:off x="255494" y="1077917"/>
            <a:ext cx="8176591" cy="5747727"/>
          </a:xfrm>
          <a:prstGeom prst="rect">
            <a:avLst/>
          </a:prstGeom>
          <a:noFill/>
        </p:spPr>
        <p:txBody>
          <a:bodyPr wrap="square" rtlCol="0">
            <a:spAutoFit/>
          </a:bodyPr>
          <a:lstStyle/>
          <a:p>
            <a:pPr marL="342900" indent="-342900">
              <a:buAutoNum type="arabicPeriod"/>
            </a:pPr>
            <a:r>
              <a:rPr lang="en-US" sz="1200" b="1" dirty="0">
                <a:latin typeface="Arial" panose="020B0604020202020204" pitchFamily="34" charset="0"/>
                <a:cs typeface="Arial" panose="020B0604020202020204" pitchFamily="34" charset="0"/>
              </a:rPr>
              <a:t>Does the student have a significant cognitive disability? </a:t>
            </a:r>
          </a:p>
          <a:p>
            <a:pPr marL="171450" indent="-1714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A determination of significant cognitive disability is made by the ARD committee and must be based on the student’s most recent full and individual evaluation (FIE) conducted by the multidisciplinary team that includes a LSSP, diagnostician or other appropriately certified or licensed practitioner with experience and training in the area of the disability. AND</a:t>
            </a:r>
          </a:p>
          <a:p>
            <a:pPr marL="171450" indent="-1714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Results from the FIE must indicate a </a:t>
            </a:r>
            <a:r>
              <a:rPr lang="en-US" sz="1050" i="1" u="sng" dirty="0" smtClean="0">
                <a:latin typeface="Arial" panose="020B0604020202020204" pitchFamily="34" charset="0"/>
                <a:cs typeface="Arial" panose="020B0604020202020204" pitchFamily="34" charset="0"/>
              </a:rPr>
              <a:t>deficit in the student’s ability to plan, comprehend, and reason</a:t>
            </a:r>
            <a:r>
              <a:rPr lang="en-US" sz="1050" dirty="0" smtClean="0">
                <a:latin typeface="Arial" panose="020B0604020202020204" pitchFamily="34" charset="0"/>
                <a:cs typeface="Arial" panose="020B0604020202020204" pitchFamily="34" charset="0"/>
              </a:rPr>
              <a:t>. FIE results must also indicate </a:t>
            </a:r>
            <a:r>
              <a:rPr lang="en-US" sz="1050" i="1" u="sng" dirty="0" smtClean="0">
                <a:latin typeface="Arial" panose="020B0604020202020204" pitchFamily="34" charset="0"/>
                <a:cs typeface="Arial" panose="020B0604020202020204" pitchFamily="34" charset="0"/>
              </a:rPr>
              <a:t>adaptive behavior deficits that limit a student’s ability to apply social and practical skills such as personal care, social problem-solving skills, dressing and eating, using money, and other functional skills across life domains. </a:t>
            </a:r>
            <a:r>
              <a:rPr lang="en-US" sz="1050" dirty="0" smtClean="0">
                <a:latin typeface="Arial" panose="020B0604020202020204" pitchFamily="34" charset="0"/>
                <a:cs typeface="Arial" panose="020B0604020202020204" pitchFamily="34" charset="0"/>
              </a:rPr>
              <a:t>It is unlikely to see these types of results in an FIE of a student with a high-incidence disability only, such as a specific learning disability or speech impairment. </a:t>
            </a:r>
            <a:endParaRPr lang="en-US" sz="105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2. Does the student require </a:t>
            </a:r>
            <a:r>
              <a:rPr lang="en-US" sz="1200" b="1" dirty="0" smtClean="0">
                <a:latin typeface="Arial" panose="020B0604020202020204" pitchFamily="34" charset="0"/>
                <a:cs typeface="Arial" panose="020B0604020202020204" pitchFamily="34" charset="0"/>
              </a:rPr>
              <a:t>specialized, extensive supports </a:t>
            </a:r>
            <a:r>
              <a:rPr lang="en-US" sz="1200" b="1" dirty="0">
                <a:latin typeface="Arial" panose="020B0604020202020204" pitchFamily="34" charset="0"/>
                <a:cs typeface="Arial" panose="020B0604020202020204" pitchFamily="34" charset="0"/>
              </a:rPr>
              <a:t>to access the grade-level curriculum and environment? </a:t>
            </a: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Federal regulations mandate that all students have access to </a:t>
            </a:r>
            <a:r>
              <a:rPr lang="en-US" sz="1050" dirty="0" smtClean="0">
                <a:latin typeface="Arial" panose="020B0604020202020204" pitchFamily="34" charset="0"/>
                <a:cs typeface="Arial" panose="020B0604020202020204" pitchFamily="34" charset="0"/>
              </a:rPr>
              <a:t>grade-level </a:t>
            </a:r>
            <a:r>
              <a:rPr lang="en-US" sz="1050" dirty="0">
                <a:latin typeface="Arial" panose="020B0604020202020204" pitchFamily="34" charset="0"/>
                <a:cs typeface="Arial" panose="020B0604020202020204" pitchFamily="34" charset="0"/>
              </a:rPr>
              <a:t>curriculum. </a:t>
            </a:r>
            <a:r>
              <a:rPr lang="en-US" sz="1050" dirty="0" smtClean="0">
                <a:latin typeface="Arial" panose="020B0604020202020204" pitchFamily="34" charset="0"/>
                <a:cs typeface="Arial" panose="020B0604020202020204" pitchFamily="34" charset="0"/>
              </a:rPr>
              <a:t>A student with a significant cognitive disability requires extensive, repeated, specialized supports and materials beyond the support typical peers require. The student uses substantially modified materials to access information in alternate ways to acquire, maintain, generalize, demonstrate and transfer skills across all settings. AND</a:t>
            </a:r>
          </a:p>
          <a:p>
            <a:pPr marL="285750" indent="-2857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A student with a significant cognitive disability demonstrates adaptive behaviors that are significantly impaired. </a:t>
            </a:r>
            <a:r>
              <a:rPr lang="en-US" sz="1050" i="1" u="sng" dirty="0" smtClean="0">
                <a:latin typeface="Arial" panose="020B0604020202020204" pitchFamily="34" charset="0"/>
                <a:cs typeface="Arial" panose="020B0604020202020204" pitchFamily="34" charset="0"/>
              </a:rPr>
              <a:t>This most likely will impact the student’s ability to live independently and will require specialized supports for the student to function safely in daily life across all life domains, not just the school environment. </a:t>
            </a:r>
            <a:endParaRPr lang="en-US" sz="1050" i="1" u="sng"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3</a:t>
            </a:r>
            <a:r>
              <a:rPr lang="en-US" sz="1200" b="1" dirty="0">
                <a:latin typeface="Arial" panose="020B0604020202020204" pitchFamily="34" charset="0"/>
                <a:cs typeface="Arial" panose="020B0604020202020204" pitchFamily="34" charset="0"/>
              </a:rPr>
              <a:t>. Does the student require intensive, individualized instruction in </a:t>
            </a:r>
            <a:r>
              <a:rPr lang="en-US" sz="1200" b="1" u="sng" dirty="0" smtClean="0">
                <a:latin typeface="Arial" panose="020B0604020202020204" pitchFamily="34" charset="0"/>
                <a:cs typeface="Arial" panose="020B0604020202020204" pitchFamily="34" charset="0"/>
              </a:rPr>
              <a:t>all</a:t>
            </a:r>
            <a:r>
              <a:rPr lang="en-US" sz="1200" b="1" dirty="0" smtClean="0">
                <a:latin typeface="Arial" panose="020B0604020202020204" pitchFamily="34" charset="0"/>
                <a:cs typeface="Arial" panose="020B0604020202020204" pitchFamily="34" charset="0"/>
              </a:rPr>
              <a:t> instructional </a:t>
            </a:r>
            <a:r>
              <a:rPr lang="en-US" sz="1200" b="1" dirty="0">
                <a:latin typeface="Arial" panose="020B0604020202020204" pitchFamily="34" charset="0"/>
                <a:cs typeface="Arial" panose="020B0604020202020204" pitchFamily="34" charset="0"/>
              </a:rPr>
              <a:t>settings? </a:t>
            </a:r>
          </a:p>
          <a:p>
            <a:pPr marL="285750" indent="-2857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A student with a significant cognitive disability requires a highly specialized, individualized curriculum linked to </a:t>
            </a:r>
            <a:r>
              <a:rPr lang="en-US" sz="1050" i="1" u="sng" dirty="0" smtClean="0">
                <a:latin typeface="Arial" panose="020B0604020202020204" pitchFamily="34" charset="0"/>
                <a:cs typeface="Arial" panose="020B0604020202020204" pitchFamily="34" charset="0"/>
              </a:rPr>
              <a:t>functional and academic IEP goals and objectives. </a:t>
            </a:r>
            <a:r>
              <a:rPr lang="en-US" sz="1050" dirty="0" smtClean="0">
                <a:latin typeface="Arial" panose="020B0604020202020204" pitchFamily="34" charset="0"/>
                <a:cs typeface="Arial" panose="020B0604020202020204" pitchFamily="34" charset="0"/>
              </a:rPr>
              <a:t>AND</a:t>
            </a:r>
          </a:p>
          <a:p>
            <a:pPr marL="285750" indent="-2857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A student with a significant cognitive disability requires classroom assessments administered in alternate or non-traditional methods to demonstrate acquisition, maintenance, and generalization of discrete skills across academic settings. AND</a:t>
            </a:r>
          </a:p>
          <a:p>
            <a:pPr marL="285750" indent="-285750">
              <a:buFont typeface="Arial" panose="020B0604020202020204" pitchFamily="34" charset="0"/>
              <a:buChar char="•"/>
            </a:pPr>
            <a:r>
              <a:rPr lang="en-US" sz="1050" i="1" u="sng" dirty="0" smtClean="0">
                <a:latin typeface="Arial" panose="020B0604020202020204" pitchFamily="34" charset="0"/>
                <a:cs typeface="Arial" panose="020B0604020202020204" pitchFamily="34" charset="0"/>
              </a:rPr>
              <a:t>A student with a significant cognitive disability requires individualized instruction that is neither temporary nor limited to specific content areas.</a:t>
            </a:r>
          </a:p>
          <a:p>
            <a:r>
              <a:rPr lang="en-US" sz="12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4. </a:t>
            </a:r>
            <a:r>
              <a:rPr lang="en-US" sz="1200" b="1" dirty="0">
                <a:latin typeface="Arial" panose="020B0604020202020204" pitchFamily="34" charset="0"/>
                <a:cs typeface="Arial" panose="020B0604020202020204" pitchFamily="34" charset="0"/>
              </a:rPr>
              <a:t>Does the student </a:t>
            </a:r>
            <a:r>
              <a:rPr lang="en-US" sz="1200" b="1" dirty="0" smtClean="0">
                <a:latin typeface="Arial" panose="020B0604020202020204" pitchFamily="34" charset="0"/>
                <a:cs typeface="Arial" panose="020B0604020202020204" pitchFamily="34" charset="0"/>
              </a:rPr>
              <a:t>access and participate in the grade-level TEKS through prerequisite skills?</a:t>
            </a:r>
          </a:p>
          <a:p>
            <a:pPr marL="285750" indent="-2857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A student with a significant cognitive disability requires a </a:t>
            </a:r>
            <a:r>
              <a:rPr lang="en-US" sz="1050" i="1" u="sng" dirty="0" smtClean="0">
                <a:latin typeface="Arial" panose="020B0604020202020204" pitchFamily="34" charset="0"/>
                <a:cs typeface="Arial" panose="020B0604020202020204" pitchFamily="34" charset="0"/>
              </a:rPr>
              <a:t>highly specialized educational program with intensive supports and modification to the curriculum to access the TEKS through prerequisite skills </a:t>
            </a:r>
            <a:r>
              <a:rPr lang="en-US" sz="1050" dirty="0" smtClean="0">
                <a:latin typeface="Arial" panose="020B0604020202020204" pitchFamily="34" charset="0"/>
                <a:cs typeface="Arial" panose="020B0604020202020204" pitchFamily="34" charset="0"/>
              </a:rPr>
              <a:t>that are significantly below grade-level instruction. </a:t>
            </a:r>
            <a:r>
              <a:rPr lang="en-US" sz="1050" i="1" u="sng" dirty="0" smtClean="0">
                <a:latin typeface="Arial" panose="020B0604020202020204" pitchFamily="34" charset="0"/>
                <a:cs typeface="Arial" panose="020B0604020202020204" pitchFamily="34" charset="0"/>
              </a:rPr>
              <a:t>For instance, an elementary student may be 3-4 levels below grade-level instruction wile a student in HS ma be 7-9 levels below.</a:t>
            </a:r>
          </a:p>
          <a:p>
            <a:r>
              <a:rPr lang="en-US" sz="1200" b="1" dirty="0" smtClean="0">
                <a:latin typeface="Arial" panose="020B0604020202020204" pitchFamily="34" charset="0"/>
                <a:cs typeface="Arial" panose="020B0604020202020204" pitchFamily="34" charset="0"/>
              </a:rPr>
              <a:t>5. Is the STAAR Alternate 2 assessment determination based on the student’s significant cognitive disability and NOT on any other factors? </a:t>
            </a:r>
          </a:p>
          <a:p>
            <a:pPr marL="285750" indent="-2857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The decision to administer STAAR Alt 2 is NOT based on a student’s racial or economic background, English learner status, excessive or extended absences, location of service delivery, anticipated disruptive behavior or emotional distress, or any other such factors. </a:t>
            </a:r>
          </a:p>
        </p:txBody>
      </p:sp>
    </p:spTree>
    <p:extLst>
      <p:ext uri="{BB962C8B-B14F-4D97-AF65-F5344CB8AC3E}">
        <p14:creationId xmlns:p14="http://schemas.microsoft.com/office/powerpoint/2010/main" val="2824091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22774"/>
          </a:xfrm>
          <a:prstGeom prst="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tlCol="0" anchor="ctr"/>
          <a:lstStyle/>
          <a:p>
            <a:pPr algn="ctr"/>
            <a:r>
              <a:rPr lang="en-US" sz="4100" b="1" dirty="0">
                <a:solidFill>
                  <a:schemeClr val="tx1"/>
                </a:solidFill>
                <a:latin typeface="Adobe Heiti Std R" pitchFamily="34" charset="-128"/>
                <a:ea typeface="Adobe Heiti Std R" pitchFamily="34" charset="-128"/>
              </a:rPr>
              <a:t>Assessment Options for </a:t>
            </a:r>
          </a:p>
          <a:p>
            <a:pPr algn="ctr"/>
            <a:r>
              <a:rPr lang="en-US" sz="4100" b="1" dirty="0">
                <a:solidFill>
                  <a:schemeClr val="tx1"/>
                </a:solidFill>
                <a:latin typeface="Adobe Heiti Std R" pitchFamily="34" charset="-128"/>
                <a:ea typeface="Adobe Heiti Std R" pitchFamily="34" charset="-128"/>
              </a:rPr>
              <a:t>Students with Disabilities</a:t>
            </a:r>
          </a:p>
        </p:txBody>
      </p:sp>
      <p:sp>
        <p:nvSpPr>
          <p:cNvPr id="4" name="TextBox 3"/>
          <p:cNvSpPr txBox="1"/>
          <p:nvPr/>
        </p:nvSpPr>
        <p:spPr>
          <a:xfrm>
            <a:off x="750276" y="1638678"/>
            <a:ext cx="7560805" cy="461665"/>
          </a:xfrm>
          <a:prstGeom prst="rect">
            <a:avLst/>
          </a:prstGeom>
          <a:noFill/>
        </p:spPr>
        <p:txBody>
          <a:bodyPr wrap="square" rtlCol="0">
            <a:spAutoFit/>
          </a:bodyPr>
          <a:lstStyle/>
          <a:p>
            <a:pPr algn="ctr"/>
            <a:r>
              <a:rPr lang="en-US" sz="2400" b="1" i="1" dirty="0"/>
              <a:t>STAAR online or STAAR on paper &amp; STAAR Alt 2</a:t>
            </a:r>
          </a:p>
        </p:txBody>
      </p:sp>
      <p:graphicFrame>
        <p:nvGraphicFramePr>
          <p:cNvPr id="6" name="Table 5"/>
          <p:cNvGraphicFramePr>
            <a:graphicFrameLocks noGrp="1"/>
          </p:cNvGraphicFramePr>
          <p:nvPr>
            <p:extLst/>
          </p:nvPr>
        </p:nvGraphicFramePr>
        <p:xfrm>
          <a:off x="902618" y="5659539"/>
          <a:ext cx="7338764" cy="914400"/>
        </p:xfrm>
        <a:graphic>
          <a:graphicData uri="http://schemas.openxmlformats.org/drawingml/2006/table">
            <a:tbl>
              <a:tblPr firstRow="1" bandRow="1">
                <a:tableStyleId>{5C22544A-7EE6-4342-B048-85BDC9FD1C3A}</a:tableStyleId>
              </a:tblPr>
              <a:tblGrid>
                <a:gridCol w="1834691">
                  <a:extLst>
                    <a:ext uri="{9D8B030D-6E8A-4147-A177-3AD203B41FA5}">
                      <a16:colId xmlns:a16="http://schemas.microsoft.com/office/drawing/2014/main" val="361334149"/>
                    </a:ext>
                  </a:extLst>
                </a:gridCol>
                <a:gridCol w="1834691">
                  <a:extLst>
                    <a:ext uri="{9D8B030D-6E8A-4147-A177-3AD203B41FA5}">
                      <a16:colId xmlns:a16="http://schemas.microsoft.com/office/drawing/2014/main" val="2397500405"/>
                    </a:ext>
                  </a:extLst>
                </a:gridCol>
                <a:gridCol w="1834691">
                  <a:extLst>
                    <a:ext uri="{9D8B030D-6E8A-4147-A177-3AD203B41FA5}">
                      <a16:colId xmlns:a16="http://schemas.microsoft.com/office/drawing/2014/main" val="540048366"/>
                    </a:ext>
                  </a:extLst>
                </a:gridCol>
                <a:gridCol w="1834691">
                  <a:extLst>
                    <a:ext uri="{9D8B030D-6E8A-4147-A177-3AD203B41FA5}">
                      <a16:colId xmlns:a16="http://schemas.microsoft.com/office/drawing/2014/main" val="423763475"/>
                    </a:ext>
                  </a:extLst>
                </a:gridCol>
              </a:tblGrid>
              <a:tr h="609600">
                <a:tc>
                  <a:txBody>
                    <a:bodyPr/>
                    <a:lstStyle/>
                    <a:p>
                      <a:pPr algn="ctr"/>
                      <a:r>
                        <a:rPr lang="en-US" b="1" dirty="0">
                          <a:solidFill>
                            <a:schemeClr val="tx1"/>
                          </a:solidFill>
                        </a:rPr>
                        <a:t>STAAR</a:t>
                      </a:r>
                    </a:p>
                    <a:p>
                      <a:pPr algn="ctr"/>
                      <a:r>
                        <a:rPr lang="en-US" b="1" dirty="0">
                          <a:solidFill>
                            <a:schemeClr val="tx1"/>
                          </a:solidFill>
                        </a:rPr>
                        <a:t>Online</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dirty="0">
                          <a:solidFill>
                            <a:schemeClr val="tx1"/>
                          </a:solidFill>
                        </a:rPr>
                        <a:t>Text-to-speech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Content &amp; Language </a:t>
                      </a:r>
                      <a:r>
                        <a:rPr lang="en-US" baseline="0" dirty="0">
                          <a:solidFill>
                            <a:schemeClr val="tx1"/>
                          </a:solidFill>
                        </a:rPr>
                        <a:t> Supports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Spelling</a:t>
                      </a:r>
                      <a:r>
                        <a:rPr lang="en-US" baseline="0" dirty="0">
                          <a:solidFill>
                            <a:schemeClr val="tx1"/>
                          </a:solidFill>
                        </a:rPr>
                        <a:t> Assistance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4660821"/>
                  </a:ext>
                </a:extLst>
              </a:tr>
            </a:tbl>
          </a:graphicData>
        </a:graphic>
      </p:graphicFrame>
      <p:sp>
        <p:nvSpPr>
          <p:cNvPr id="7" name="TextBox 6"/>
          <p:cNvSpPr txBox="1"/>
          <p:nvPr/>
        </p:nvSpPr>
        <p:spPr>
          <a:xfrm>
            <a:off x="750276" y="2310280"/>
            <a:ext cx="7643448" cy="3108543"/>
          </a:xfrm>
          <a:prstGeom prst="rect">
            <a:avLst/>
          </a:prstGeom>
          <a:noFill/>
        </p:spPr>
        <p:txBody>
          <a:bodyPr wrap="square" rtlCol="0">
            <a:spAutoFit/>
          </a:bodyPr>
          <a:lstStyle/>
          <a:p>
            <a:pPr marL="342900" indent="-342900">
              <a:buFontTx/>
              <a:buAutoNum type="arabicPeriod"/>
            </a:pPr>
            <a:r>
              <a:rPr lang="en-US" dirty="0"/>
              <a:t>ARD committee decides either paper STAAR or STAAR online. </a:t>
            </a:r>
            <a:r>
              <a:rPr lang="en-US" sz="1600" b="1" dirty="0"/>
              <a:t>(these decisions are made on an individualized </a:t>
            </a:r>
            <a:r>
              <a:rPr lang="en-US" sz="1600" b="1" dirty="0" smtClean="0"/>
              <a:t>basis and must be documented in IEP)</a:t>
            </a:r>
            <a:endParaRPr lang="en-US" sz="1600" b="1" dirty="0"/>
          </a:p>
          <a:p>
            <a:pPr marL="342900" indent="-342900">
              <a:buAutoNum type="arabicPeriod"/>
            </a:pPr>
            <a:r>
              <a:rPr lang="en-US" i="1" dirty="0"/>
              <a:t>STAAR online </a:t>
            </a:r>
            <a:r>
              <a:rPr lang="en-US" dirty="0"/>
              <a:t>will be comparable to the features that were included in STAAR except with individualized Embedded Accommodations.</a:t>
            </a:r>
          </a:p>
          <a:p>
            <a:pPr marL="342900" indent="-342900">
              <a:buAutoNum type="arabicPeriod"/>
            </a:pPr>
            <a:r>
              <a:rPr lang="en-US" dirty="0"/>
              <a:t>Students </a:t>
            </a:r>
            <a:r>
              <a:rPr lang="en-US" b="1" u="sng" dirty="0"/>
              <a:t>may</a:t>
            </a:r>
            <a:r>
              <a:rPr lang="en-US" dirty="0"/>
              <a:t> qualify for any combination of the embedded designated supports based on the eligibility requirements outlined by TEA.</a:t>
            </a:r>
          </a:p>
          <a:p>
            <a:pPr marL="342900" indent="-342900">
              <a:buAutoNum type="arabicPeriod"/>
            </a:pPr>
            <a:r>
              <a:rPr lang="en-US" dirty="0" smtClean="0"/>
              <a:t>All </a:t>
            </a:r>
            <a:r>
              <a:rPr lang="en-US" dirty="0"/>
              <a:t>supplemental aids that are allowable on a paper test can also be used for online test.</a:t>
            </a:r>
          </a:p>
          <a:p>
            <a:pPr marL="342900" indent="-342900">
              <a:buAutoNum type="arabicPeriod"/>
            </a:pPr>
            <a:r>
              <a:rPr lang="en-US" dirty="0" smtClean="0"/>
              <a:t>See slide 17 for STAAR Alt 2 Participation Requirements</a:t>
            </a:r>
          </a:p>
          <a:p>
            <a:pPr algn="ctr"/>
            <a:endParaRPr lang="en-US" dirty="0">
              <a:solidFill>
                <a:srgbClr val="FF0000"/>
              </a:solidFill>
            </a:endParaRPr>
          </a:p>
          <a:p>
            <a:pPr algn="ctr"/>
            <a:r>
              <a:rPr lang="en-US" dirty="0">
                <a:solidFill>
                  <a:srgbClr val="FF0000"/>
                </a:solidFill>
              </a:rPr>
              <a:t>(Students must meet eligibility for these embedded supports)</a:t>
            </a:r>
            <a:endParaRPr lang="en-US" dirty="0"/>
          </a:p>
        </p:txBody>
      </p:sp>
    </p:spTree>
    <p:extLst>
      <p:ext uri="{BB962C8B-B14F-4D97-AF65-F5344CB8AC3E}">
        <p14:creationId xmlns:p14="http://schemas.microsoft.com/office/powerpoint/2010/main" val="388205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22774"/>
          </a:xfrm>
          <a:prstGeom prst="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tlCol="0" anchor="ctr"/>
          <a:lstStyle/>
          <a:p>
            <a:pPr algn="ctr"/>
            <a:r>
              <a:rPr lang="en-US" sz="4000" b="1" dirty="0">
                <a:solidFill>
                  <a:schemeClr val="tx1"/>
                </a:solidFill>
                <a:latin typeface="Adobe Heiti Std R" pitchFamily="34" charset="-128"/>
                <a:ea typeface="Adobe Heiti Std R" pitchFamily="34" charset="-128"/>
              </a:rPr>
              <a:t>Accommodations guidelines: Designated Supports</a:t>
            </a:r>
          </a:p>
        </p:txBody>
      </p:sp>
      <p:sp>
        <p:nvSpPr>
          <p:cNvPr id="6" name="TextBox 5"/>
          <p:cNvSpPr txBox="1"/>
          <p:nvPr/>
        </p:nvSpPr>
        <p:spPr>
          <a:xfrm>
            <a:off x="2681056" y="1487873"/>
            <a:ext cx="3920882" cy="646331"/>
          </a:xfrm>
          <a:prstGeom prst="rect">
            <a:avLst/>
          </a:prstGeom>
          <a:noFill/>
        </p:spPr>
        <p:txBody>
          <a:bodyPr wrap="none" rtlCol="0">
            <a:spAutoFit/>
          </a:bodyPr>
          <a:lstStyle/>
          <a:p>
            <a:pPr algn="ctr"/>
            <a:r>
              <a:rPr lang="en-US" dirty="0">
                <a:hlinkClick r:id="rId2"/>
              </a:rPr>
              <a:t>https://tea.texas.gov/accommodations</a:t>
            </a:r>
            <a:r>
              <a:rPr lang="en-US" dirty="0" smtClean="0">
                <a:hlinkClick r:id="rId2"/>
              </a:rPr>
              <a:t>/</a:t>
            </a:r>
            <a:endParaRPr lang="en-US" dirty="0" smtClean="0"/>
          </a:p>
          <a:p>
            <a:pPr algn="ctr"/>
            <a:endParaRPr lang="en-US" dirty="0"/>
          </a:p>
        </p:txBody>
      </p:sp>
      <p:sp>
        <p:nvSpPr>
          <p:cNvPr id="7" name="TextBox 6"/>
          <p:cNvSpPr txBox="1"/>
          <p:nvPr/>
        </p:nvSpPr>
        <p:spPr>
          <a:xfrm>
            <a:off x="411689" y="2184214"/>
            <a:ext cx="3888954" cy="4278094"/>
          </a:xfrm>
          <a:prstGeom prst="rect">
            <a:avLst/>
          </a:prstGeom>
          <a:noFill/>
          <a:ln>
            <a:solidFill>
              <a:schemeClr val="tx1"/>
            </a:solidFill>
          </a:ln>
        </p:spPr>
        <p:txBody>
          <a:bodyPr wrap="square" rtlCol="0">
            <a:spAutoFit/>
          </a:bodyPr>
          <a:lstStyle/>
          <a:p>
            <a:r>
              <a:rPr lang="en-US" sz="1600" b="1" dirty="0"/>
              <a:t>Designated </a:t>
            </a:r>
            <a:r>
              <a:rPr lang="en-US" sz="1600" b="1" dirty="0" smtClean="0"/>
              <a:t>Supports: </a:t>
            </a:r>
            <a:r>
              <a:rPr lang="en-US" sz="1600" dirty="0" smtClean="0"/>
              <a:t>These are locally-approved supports for students who meet eligibility criteria. </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a:p>
        </p:txBody>
      </p:sp>
      <p:sp>
        <p:nvSpPr>
          <p:cNvPr id="9" name="TextBox 8"/>
          <p:cNvSpPr txBox="1"/>
          <p:nvPr/>
        </p:nvSpPr>
        <p:spPr>
          <a:xfrm>
            <a:off x="4856603" y="2188285"/>
            <a:ext cx="3888954" cy="4308872"/>
          </a:xfrm>
          <a:prstGeom prst="rect">
            <a:avLst/>
          </a:prstGeom>
          <a:noFill/>
          <a:ln>
            <a:solidFill>
              <a:schemeClr val="tx1"/>
            </a:solidFill>
          </a:ln>
        </p:spPr>
        <p:txBody>
          <a:bodyPr wrap="square" rtlCol="0">
            <a:spAutoFit/>
          </a:bodyPr>
          <a:lstStyle/>
          <a:p>
            <a:r>
              <a:rPr lang="en-US" sz="1600" b="1" dirty="0" smtClean="0"/>
              <a:t>Designated Supports Requiring TEA Approval</a:t>
            </a:r>
            <a:r>
              <a:rPr lang="en-US" dirty="0" smtClean="0"/>
              <a:t>: </a:t>
            </a:r>
            <a:r>
              <a:rPr lang="en-US" sz="1600" dirty="0" smtClean="0"/>
              <a:t>These supports require the submission and approval using the Accommodation Request Process. </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p:txBody>
      </p:sp>
      <p:pic>
        <p:nvPicPr>
          <p:cNvPr id="12" name="Picture 11"/>
          <p:cNvPicPr>
            <a:picLocks noChangeAspect="1"/>
          </p:cNvPicPr>
          <p:nvPr/>
        </p:nvPicPr>
        <p:blipFill>
          <a:blip r:embed="rId3"/>
          <a:stretch>
            <a:fillRect/>
          </a:stretch>
        </p:blipFill>
        <p:spPr>
          <a:xfrm>
            <a:off x="4985098" y="3448279"/>
            <a:ext cx="2127121" cy="1057619"/>
          </a:xfrm>
          <a:prstGeom prst="rect">
            <a:avLst/>
          </a:prstGeom>
        </p:spPr>
      </p:pic>
      <p:pic>
        <p:nvPicPr>
          <p:cNvPr id="13" name="Picture 12"/>
          <p:cNvPicPr>
            <a:picLocks noChangeAspect="1"/>
          </p:cNvPicPr>
          <p:nvPr/>
        </p:nvPicPr>
        <p:blipFill>
          <a:blip r:embed="rId4"/>
          <a:stretch>
            <a:fillRect/>
          </a:stretch>
        </p:blipFill>
        <p:spPr>
          <a:xfrm>
            <a:off x="539827" y="2974793"/>
            <a:ext cx="3635566" cy="3372722"/>
          </a:xfrm>
          <a:prstGeom prst="rect">
            <a:avLst/>
          </a:prstGeom>
        </p:spPr>
      </p:pic>
      <p:sp>
        <p:nvSpPr>
          <p:cNvPr id="2" name="TextBox 1"/>
          <p:cNvSpPr txBox="1"/>
          <p:nvPr/>
        </p:nvSpPr>
        <p:spPr>
          <a:xfrm>
            <a:off x="2769938" y="5331852"/>
            <a:ext cx="1494337" cy="1015663"/>
          </a:xfrm>
          <a:prstGeom prst="rect">
            <a:avLst/>
          </a:prstGeom>
          <a:noFill/>
          <a:ln>
            <a:solidFill>
              <a:schemeClr val="tx1"/>
            </a:solidFill>
          </a:ln>
        </p:spPr>
        <p:txBody>
          <a:bodyPr wrap="square" rtlCol="0">
            <a:spAutoFit/>
          </a:bodyPr>
          <a:lstStyle/>
          <a:p>
            <a:pPr algn="ctr"/>
            <a:r>
              <a:rPr lang="en-US" sz="1200" b="1" i="1" dirty="0" smtClean="0">
                <a:solidFill>
                  <a:schemeClr val="tx2"/>
                </a:solidFill>
              </a:rPr>
              <a:t>*Oral admin – paper test for writing/</a:t>
            </a:r>
            <a:r>
              <a:rPr lang="en-US" sz="1200" b="1" i="1" dirty="0" err="1" smtClean="0">
                <a:solidFill>
                  <a:schemeClr val="tx2"/>
                </a:solidFill>
              </a:rPr>
              <a:t>Eng</a:t>
            </a:r>
            <a:r>
              <a:rPr lang="en-US" sz="1200" b="1" i="1" dirty="0" smtClean="0">
                <a:solidFill>
                  <a:schemeClr val="tx2"/>
                </a:solidFill>
              </a:rPr>
              <a:t> can read revision passages and revision Q &amp; A </a:t>
            </a:r>
            <a:endParaRPr lang="en-US" sz="1200" b="1" i="1" dirty="0">
              <a:solidFill>
                <a:schemeClr val="tx2"/>
              </a:solidFill>
            </a:endParaRPr>
          </a:p>
        </p:txBody>
      </p:sp>
      <p:sp>
        <p:nvSpPr>
          <p:cNvPr id="10" name="TextBox 9"/>
          <p:cNvSpPr txBox="1"/>
          <p:nvPr/>
        </p:nvSpPr>
        <p:spPr>
          <a:xfrm>
            <a:off x="2759247" y="3125113"/>
            <a:ext cx="1494337" cy="646331"/>
          </a:xfrm>
          <a:prstGeom prst="rect">
            <a:avLst/>
          </a:prstGeom>
          <a:noFill/>
          <a:ln>
            <a:solidFill>
              <a:schemeClr val="tx1"/>
            </a:solidFill>
          </a:ln>
        </p:spPr>
        <p:txBody>
          <a:bodyPr wrap="square" rtlCol="0">
            <a:spAutoFit/>
          </a:bodyPr>
          <a:lstStyle/>
          <a:p>
            <a:pPr algn="ctr"/>
            <a:r>
              <a:rPr lang="en-US" sz="1200" b="1" i="1" dirty="0" smtClean="0">
                <a:solidFill>
                  <a:schemeClr val="tx2"/>
                </a:solidFill>
              </a:rPr>
              <a:t>*3-7 math basic calculator only (no graphing/scientific</a:t>
            </a:r>
            <a:endParaRPr lang="en-US" sz="1200" b="1" i="1" dirty="0">
              <a:solidFill>
                <a:schemeClr val="tx2"/>
              </a:solidFill>
            </a:endParaRPr>
          </a:p>
        </p:txBody>
      </p:sp>
    </p:spTree>
    <p:extLst>
      <p:ext uri="{BB962C8B-B14F-4D97-AF65-F5344CB8AC3E}">
        <p14:creationId xmlns:p14="http://schemas.microsoft.com/office/powerpoint/2010/main" val="85975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9000">
              <a:schemeClr val="bg1">
                <a:lumMod val="85000"/>
              </a:schemeClr>
            </a:gs>
            <a:gs pos="0">
              <a:schemeClr val="bg1">
                <a:lumMod val="95000"/>
              </a:schemeClr>
            </a:gs>
            <a:gs pos="45000">
              <a:schemeClr val="bg1"/>
            </a:gs>
          </a:gsLst>
          <a:lin ang="5400000" scaled="0"/>
        </a:gradFill>
        <a:effectLst/>
      </p:bgPr>
    </p:bg>
    <p:spTree>
      <p:nvGrpSpPr>
        <p:cNvPr id="1" name=""/>
        <p:cNvGrpSpPr/>
        <p:nvPr/>
      </p:nvGrpSpPr>
      <p:grpSpPr>
        <a:xfrm>
          <a:off x="0" y="0"/>
          <a:ext cx="0" cy="0"/>
          <a:chOff x="0" y="0"/>
          <a:chExt cx="0" cy="0"/>
        </a:xfrm>
      </p:grpSpPr>
      <p:sp>
        <p:nvSpPr>
          <p:cNvPr id="76" name="TextBox 75"/>
          <p:cNvSpPr txBox="1"/>
          <p:nvPr/>
        </p:nvSpPr>
        <p:spPr>
          <a:xfrm>
            <a:off x="119315" y="832156"/>
            <a:ext cx="2343399" cy="800219"/>
          </a:xfrm>
          <a:prstGeom prst="rect">
            <a:avLst/>
          </a:prstGeom>
          <a:noFill/>
        </p:spPr>
        <p:txBody>
          <a:bodyPr wrap="square" rtlCol="0">
            <a:spAutoFit/>
          </a:bodyPr>
          <a:lstStyle/>
          <a:p>
            <a:r>
              <a:rPr lang="en-US" sz="1600" dirty="0" smtClean="0">
                <a:latin typeface="Arial Black" panose="020B0A04020102020204" pitchFamily="34" charset="0"/>
              </a:rPr>
              <a:t>FIE</a:t>
            </a:r>
            <a:r>
              <a:rPr lang="en-US" sz="1600" dirty="0">
                <a:solidFill>
                  <a:srgbClr val="FF0000"/>
                </a:solidFill>
                <a:latin typeface="Arial Black" panose="020B0A04020102020204" pitchFamily="34" charset="0"/>
              </a:rPr>
              <a:t/>
            </a:r>
            <a:br>
              <a:rPr lang="en-US" sz="1600" dirty="0">
                <a:solidFill>
                  <a:srgbClr val="FF0000"/>
                </a:solidFill>
                <a:latin typeface="Arial Black" panose="020B0A04020102020204" pitchFamily="34" charset="0"/>
              </a:rPr>
            </a:br>
            <a:r>
              <a:rPr lang="en-US" sz="1000" dirty="0" smtClean="0">
                <a:solidFill>
                  <a:srgbClr val="FF0000"/>
                </a:solidFill>
                <a:latin typeface="Arial Black" panose="020B0A04020102020204" pitchFamily="34" charset="0"/>
              </a:rPr>
              <a:t>-Review Information from the FIE that is helpful to include in PLAFFP and making decisions</a:t>
            </a:r>
            <a:endParaRPr lang="en-US" sz="900" dirty="0">
              <a:solidFill>
                <a:srgbClr val="FF0000"/>
              </a:solidFill>
              <a:latin typeface="Arial Black" panose="020B0A04020102020204" pitchFamily="34" charset="0"/>
            </a:endParaRPr>
          </a:p>
        </p:txBody>
      </p:sp>
      <p:sp>
        <p:nvSpPr>
          <p:cNvPr id="77" name="TextBox 76"/>
          <p:cNvSpPr txBox="1"/>
          <p:nvPr/>
        </p:nvSpPr>
        <p:spPr>
          <a:xfrm>
            <a:off x="6321670" y="838652"/>
            <a:ext cx="2630342" cy="769441"/>
          </a:xfrm>
          <a:prstGeom prst="rect">
            <a:avLst/>
          </a:prstGeom>
          <a:noFill/>
        </p:spPr>
        <p:txBody>
          <a:bodyPr wrap="square" rtlCol="0">
            <a:spAutoFit/>
          </a:bodyPr>
          <a:lstStyle/>
          <a:p>
            <a:pPr algn="r"/>
            <a:r>
              <a:rPr lang="en-US" sz="1600" dirty="0" smtClean="0">
                <a:latin typeface="Arial Black" panose="020B0A04020102020204" pitchFamily="34" charset="0"/>
              </a:rPr>
              <a:t>PLAAFP</a:t>
            </a:r>
            <a:r>
              <a:rPr lang="en-US" sz="1600" dirty="0">
                <a:solidFill>
                  <a:srgbClr val="FF0000"/>
                </a:solidFill>
                <a:latin typeface="Arial Black" panose="020B0A04020102020204" pitchFamily="34" charset="0"/>
              </a:rPr>
              <a:t/>
            </a:r>
            <a:br>
              <a:rPr lang="en-US" sz="1600" dirty="0">
                <a:solidFill>
                  <a:srgbClr val="FF0000"/>
                </a:solidFill>
                <a:latin typeface="Arial Black" panose="020B0A04020102020204" pitchFamily="34" charset="0"/>
              </a:rPr>
            </a:br>
            <a:r>
              <a:rPr lang="en-US" sz="1000" dirty="0">
                <a:solidFill>
                  <a:srgbClr val="FF0000"/>
                </a:solidFill>
                <a:latin typeface="Arial Black" panose="020B0A04020102020204" pitchFamily="34" charset="0"/>
              </a:rPr>
              <a:t>- </a:t>
            </a:r>
            <a:r>
              <a:rPr lang="en-US" sz="900" dirty="0" smtClean="0">
                <a:solidFill>
                  <a:srgbClr val="FF0000"/>
                </a:solidFill>
                <a:latin typeface="Arial Black" panose="020B0A04020102020204" pitchFamily="34" charset="0"/>
              </a:rPr>
              <a:t>Use Various forms of data to identify Critical Areas of Need that will be addressed through annual goals.</a:t>
            </a:r>
            <a:endParaRPr lang="en-US" sz="900" dirty="0">
              <a:solidFill>
                <a:srgbClr val="FF0000"/>
              </a:solidFill>
              <a:latin typeface="Arial Black" panose="020B0A04020102020204" pitchFamily="34" charset="0"/>
            </a:endParaRPr>
          </a:p>
        </p:txBody>
      </p:sp>
      <p:sp>
        <p:nvSpPr>
          <p:cNvPr id="78" name="TextBox 77"/>
          <p:cNvSpPr txBox="1"/>
          <p:nvPr/>
        </p:nvSpPr>
        <p:spPr>
          <a:xfrm>
            <a:off x="6193384" y="5419416"/>
            <a:ext cx="2851976" cy="1154162"/>
          </a:xfrm>
          <a:prstGeom prst="rect">
            <a:avLst/>
          </a:prstGeom>
          <a:noFill/>
        </p:spPr>
        <p:txBody>
          <a:bodyPr wrap="square" rtlCol="0">
            <a:spAutoFit/>
          </a:bodyPr>
          <a:lstStyle/>
          <a:p>
            <a:pPr algn="r"/>
            <a:r>
              <a:rPr lang="en-US" sz="1600" dirty="0" smtClean="0">
                <a:latin typeface="Arial Black" panose="020B0A04020102020204" pitchFamily="34" charset="0"/>
              </a:rPr>
              <a:t>Accommodations/</a:t>
            </a:r>
          </a:p>
          <a:p>
            <a:pPr algn="r"/>
            <a:r>
              <a:rPr lang="en-US" sz="1600" dirty="0" smtClean="0">
                <a:latin typeface="Arial Black" panose="020B0A04020102020204" pitchFamily="34" charset="0"/>
              </a:rPr>
              <a:t>Modifications</a:t>
            </a:r>
            <a:r>
              <a:rPr lang="en-US" sz="1600" dirty="0">
                <a:solidFill>
                  <a:srgbClr val="FF0000"/>
                </a:solidFill>
                <a:latin typeface="Arial Black" panose="020B0A04020102020204" pitchFamily="34" charset="0"/>
              </a:rPr>
              <a:t/>
            </a:r>
            <a:br>
              <a:rPr lang="en-US" sz="1600" dirty="0">
                <a:solidFill>
                  <a:srgbClr val="FF0000"/>
                </a:solidFill>
                <a:latin typeface="Arial Black" panose="020B0A04020102020204" pitchFamily="34" charset="0"/>
              </a:rPr>
            </a:br>
            <a:r>
              <a:rPr lang="en-US" sz="1000" dirty="0">
                <a:solidFill>
                  <a:srgbClr val="FF0000"/>
                </a:solidFill>
                <a:latin typeface="Arial Black" panose="020B0A04020102020204" pitchFamily="34" charset="0"/>
              </a:rPr>
              <a:t>- </a:t>
            </a:r>
            <a:r>
              <a:rPr lang="en-US" sz="900" dirty="0" smtClean="0">
                <a:solidFill>
                  <a:srgbClr val="FF0000"/>
                </a:solidFill>
                <a:latin typeface="Arial Black" panose="020B0A04020102020204" pitchFamily="34" charset="0"/>
              </a:rPr>
              <a:t>What is needed for the student to access the general education curriculum? </a:t>
            </a:r>
          </a:p>
          <a:p>
            <a:pPr algn="r"/>
            <a:r>
              <a:rPr lang="en-US" sz="900" dirty="0" smtClean="0">
                <a:solidFill>
                  <a:srgbClr val="FF0000"/>
                </a:solidFill>
                <a:latin typeface="Arial Black" panose="020B0A04020102020204" pitchFamily="34" charset="0"/>
              </a:rPr>
              <a:t>- Has the complexity been changed in a way that the content is modified? </a:t>
            </a:r>
            <a:endParaRPr lang="en-US" sz="900" dirty="0">
              <a:solidFill>
                <a:srgbClr val="FF0000"/>
              </a:solidFill>
              <a:latin typeface="Arial Black" panose="020B0A04020102020204" pitchFamily="34" charset="0"/>
            </a:endParaRPr>
          </a:p>
        </p:txBody>
      </p:sp>
      <p:sp>
        <p:nvSpPr>
          <p:cNvPr id="80" name="TextBox 79"/>
          <p:cNvSpPr txBox="1"/>
          <p:nvPr/>
        </p:nvSpPr>
        <p:spPr>
          <a:xfrm>
            <a:off x="74248" y="5414319"/>
            <a:ext cx="2493943" cy="769441"/>
          </a:xfrm>
          <a:prstGeom prst="rect">
            <a:avLst/>
          </a:prstGeom>
          <a:noFill/>
        </p:spPr>
        <p:txBody>
          <a:bodyPr wrap="square" rtlCol="0">
            <a:spAutoFit/>
          </a:bodyPr>
          <a:lstStyle/>
          <a:p>
            <a:r>
              <a:rPr lang="en-US" sz="1600" dirty="0" smtClean="0">
                <a:latin typeface="Arial Black" panose="020B0A04020102020204" pitchFamily="34" charset="0"/>
              </a:rPr>
              <a:t>Goals/Objectives</a:t>
            </a:r>
            <a:r>
              <a:rPr lang="en-US" sz="1600" dirty="0">
                <a:solidFill>
                  <a:srgbClr val="FF0000"/>
                </a:solidFill>
                <a:latin typeface="Arial Black" panose="020B0A04020102020204" pitchFamily="34" charset="0"/>
              </a:rPr>
              <a:t/>
            </a:r>
            <a:br>
              <a:rPr lang="en-US" sz="1600" dirty="0">
                <a:solidFill>
                  <a:srgbClr val="FF0000"/>
                </a:solidFill>
                <a:latin typeface="Arial Black" panose="020B0A04020102020204" pitchFamily="34" charset="0"/>
              </a:rPr>
            </a:br>
            <a:r>
              <a:rPr lang="en-US" sz="1000" dirty="0">
                <a:solidFill>
                  <a:srgbClr val="FF0000"/>
                </a:solidFill>
                <a:latin typeface="Arial Black" panose="020B0A04020102020204" pitchFamily="34" charset="0"/>
              </a:rPr>
              <a:t>- </a:t>
            </a:r>
            <a:r>
              <a:rPr lang="en-US" sz="900" dirty="0" smtClean="0">
                <a:solidFill>
                  <a:srgbClr val="FF0000"/>
                </a:solidFill>
                <a:latin typeface="Arial Black" panose="020B0A04020102020204" pitchFamily="34" charset="0"/>
              </a:rPr>
              <a:t>Written in order to address the critical areas of need that were identified in the PLAAFP</a:t>
            </a:r>
            <a:endParaRPr lang="en-US" sz="900" dirty="0">
              <a:solidFill>
                <a:srgbClr val="FF0000"/>
              </a:solidFill>
              <a:latin typeface="Arial Black" panose="020B0A04020102020204" pitchFamily="34" charset="0"/>
            </a:endParaRPr>
          </a:p>
        </p:txBody>
      </p:sp>
      <p:sp>
        <p:nvSpPr>
          <p:cNvPr id="81" name="TextBox 80"/>
          <p:cNvSpPr txBox="1"/>
          <p:nvPr/>
        </p:nvSpPr>
        <p:spPr>
          <a:xfrm>
            <a:off x="2339285" y="169034"/>
            <a:ext cx="4393441" cy="1077218"/>
          </a:xfrm>
          <a:prstGeom prst="rect">
            <a:avLst/>
          </a:prstGeom>
          <a:noFill/>
        </p:spPr>
        <p:txBody>
          <a:bodyPr wrap="square" rtlCol="0">
            <a:spAutoFit/>
          </a:bodyPr>
          <a:lstStyle/>
          <a:p>
            <a:pPr algn="ctr"/>
            <a:r>
              <a:rPr lang="en-US" sz="3200" b="1" dirty="0" smtClean="0">
                <a:solidFill>
                  <a:schemeClr val="accent2"/>
                </a:solidFill>
              </a:rPr>
              <a:t>Every Road Leads to the DESTINATION</a:t>
            </a:r>
            <a:endParaRPr lang="en-US" sz="3200" dirty="0">
              <a:solidFill>
                <a:schemeClr val="accent2"/>
              </a:solidFill>
            </a:endParaRPr>
          </a:p>
        </p:txBody>
      </p:sp>
      <p:grpSp>
        <p:nvGrpSpPr>
          <p:cNvPr id="56" name="Group 65"/>
          <p:cNvGrpSpPr>
            <a:grpSpLocks noChangeAspect="1"/>
          </p:cNvGrpSpPr>
          <p:nvPr/>
        </p:nvGrpSpPr>
        <p:grpSpPr bwMode="auto">
          <a:xfrm rot="2700000">
            <a:off x="4121455" y="2140696"/>
            <a:ext cx="904782" cy="2666795"/>
            <a:chOff x="1719" y="107"/>
            <a:chExt cx="647" cy="1907"/>
          </a:xfrm>
        </p:grpSpPr>
        <p:sp>
          <p:nvSpPr>
            <p:cNvPr id="58" name="Rectangle 66"/>
            <p:cNvSpPr>
              <a:spLocks noChangeArrowheads="1"/>
            </p:cNvSpPr>
            <p:nvPr/>
          </p:nvSpPr>
          <p:spPr bwMode="auto">
            <a:xfrm>
              <a:off x="1719" y="107"/>
              <a:ext cx="647" cy="1907"/>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7"/>
            <p:cNvSpPr>
              <a:spLocks/>
            </p:cNvSpPr>
            <p:nvPr/>
          </p:nvSpPr>
          <p:spPr bwMode="auto">
            <a:xfrm>
              <a:off x="1719" y="107"/>
              <a:ext cx="30" cy="1907"/>
            </a:xfrm>
            <a:custGeom>
              <a:avLst/>
              <a:gdLst>
                <a:gd name="T0" fmla="*/ 0 w 23"/>
                <a:gd name="T1" fmla="*/ 0 h 1468"/>
                <a:gd name="T2" fmla="*/ 23 w 23"/>
                <a:gd name="T3" fmla="*/ 0 h 1468"/>
                <a:gd name="T4" fmla="*/ 23 w 23"/>
                <a:gd name="T5" fmla="*/ 23 h 1468"/>
                <a:gd name="T6" fmla="*/ 23 w 23"/>
                <a:gd name="T7" fmla="*/ 1468 h 1468"/>
                <a:gd name="T8" fmla="*/ 0 w 23"/>
                <a:gd name="T9" fmla="*/ 1468 h 1468"/>
                <a:gd name="T10" fmla="*/ 0 w 23"/>
                <a:gd name="T11" fmla="*/ 0 h 1468"/>
              </a:gdLst>
              <a:ahLst/>
              <a:cxnLst>
                <a:cxn ang="0">
                  <a:pos x="T0" y="T1"/>
                </a:cxn>
                <a:cxn ang="0">
                  <a:pos x="T2" y="T3"/>
                </a:cxn>
                <a:cxn ang="0">
                  <a:pos x="T4" y="T5"/>
                </a:cxn>
                <a:cxn ang="0">
                  <a:pos x="T6" y="T7"/>
                </a:cxn>
                <a:cxn ang="0">
                  <a:pos x="T8" y="T9"/>
                </a:cxn>
                <a:cxn ang="0">
                  <a:pos x="T10" y="T11"/>
                </a:cxn>
              </a:cxnLst>
              <a:rect l="0" t="0" r="r" b="b"/>
              <a:pathLst>
                <a:path w="23" h="1468">
                  <a:moveTo>
                    <a:pt x="0" y="0"/>
                  </a:moveTo>
                  <a:cubicBezTo>
                    <a:pt x="0" y="0"/>
                    <a:pt x="17" y="0"/>
                    <a:pt x="23" y="0"/>
                  </a:cubicBezTo>
                  <a:cubicBezTo>
                    <a:pt x="23" y="6"/>
                    <a:pt x="23" y="10"/>
                    <a:pt x="23" y="23"/>
                  </a:cubicBezTo>
                  <a:cubicBezTo>
                    <a:pt x="23" y="1468"/>
                    <a:pt x="23" y="1468"/>
                    <a:pt x="23" y="1468"/>
                  </a:cubicBezTo>
                  <a:cubicBezTo>
                    <a:pt x="0" y="1468"/>
                    <a:pt x="0" y="1468"/>
                    <a:pt x="0" y="146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8"/>
            <p:cNvSpPr>
              <a:spLocks/>
            </p:cNvSpPr>
            <p:nvPr/>
          </p:nvSpPr>
          <p:spPr bwMode="auto">
            <a:xfrm>
              <a:off x="2336" y="107"/>
              <a:ext cx="30" cy="1907"/>
            </a:xfrm>
            <a:custGeom>
              <a:avLst/>
              <a:gdLst>
                <a:gd name="T0" fmla="*/ 23 w 23"/>
                <a:gd name="T1" fmla="*/ 1445 h 1468"/>
                <a:gd name="T2" fmla="*/ 23 w 23"/>
                <a:gd name="T3" fmla="*/ 0 h 1468"/>
                <a:gd name="T4" fmla="*/ 0 w 23"/>
                <a:gd name="T5" fmla="*/ 0 h 1468"/>
                <a:gd name="T6" fmla="*/ 0 w 23"/>
                <a:gd name="T7" fmla="*/ 23 h 1468"/>
                <a:gd name="T8" fmla="*/ 0 w 23"/>
                <a:gd name="T9" fmla="*/ 1445 h 1468"/>
                <a:gd name="T10" fmla="*/ 0 w 23"/>
                <a:gd name="T11" fmla="*/ 1468 h 1468"/>
                <a:gd name="T12" fmla="*/ 23 w 23"/>
                <a:gd name="T13" fmla="*/ 1468 h 1468"/>
              </a:gdLst>
              <a:ahLst/>
              <a:cxnLst>
                <a:cxn ang="0">
                  <a:pos x="T0" y="T1"/>
                </a:cxn>
                <a:cxn ang="0">
                  <a:pos x="T2" y="T3"/>
                </a:cxn>
                <a:cxn ang="0">
                  <a:pos x="T4" y="T5"/>
                </a:cxn>
                <a:cxn ang="0">
                  <a:pos x="T6" y="T7"/>
                </a:cxn>
                <a:cxn ang="0">
                  <a:pos x="T8" y="T9"/>
                </a:cxn>
                <a:cxn ang="0">
                  <a:pos x="T10" y="T11"/>
                </a:cxn>
                <a:cxn ang="0">
                  <a:pos x="T12" y="T13"/>
                </a:cxn>
              </a:cxnLst>
              <a:rect l="0" t="0" r="r" b="b"/>
              <a:pathLst>
                <a:path w="23" h="1468">
                  <a:moveTo>
                    <a:pt x="23" y="1445"/>
                  </a:moveTo>
                  <a:cubicBezTo>
                    <a:pt x="23" y="0"/>
                    <a:pt x="23" y="0"/>
                    <a:pt x="23" y="0"/>
                  </a:cubicBezTo>
                  <a:cubicBezTo>
                    <a:pt x="0" y="0"/>
                    <a:pt x="0" y="0"/>
                    <a:pt x="0" y="0"/>
                  </a:cubicBezTo>
                  <a:cubicBezTo>
                    <a:pt x="0" y="8"/>
                    <a:pt x="0" y="23"/>
                    <a:pt x="0" y="23"/>
                  </a:cubicBezTo>
                  <a:cubicBezTo>
                    <a:pt x="0" y="1445"/>
                    <a:pt x="0" y="1445"/>
                    <a:pt x="0" y="1445"/>
                  </a:cubicBezTo>
                  <a:cubicBezTo>
                    <a:pt x="0" y="1468"/>
                    <a:pt x="0" y="1468"/>
                    <a:pt x="0" y="1468"/>
                  </a:cubicBezTo>
                  <a:cubicBezTo>
                    <a:pt x="23" y="1468"/>
                    <a:pt x="23" y="1468"/>
                    <a:pt x="23" y="146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9"/>
            <p:cNvSpPr>
              <a:spLocks noEditPoints="1"/>
            </p:cNvSpPr>
            <p:nvPr/>
          </p:nvSpPr>
          <p:spPr bwMode="auto">
            <a:xfrm>
              <a:off x="2016" y="107"/>
              <a:ext cx="53" cy="1907"/>
            </a:xfrm>
            <a:custGeom>
              <a:avLst/>
              <a:gdLst>
                <a:gd name="T0" fmla="*/ 53 w 53"/>
                <a:gd name="T1" fmla="*/ 77 h 1907"/>
                <a:gd name="T2" fmla="*/ 0 w 53"/>
                <a:gd name="T3" fmla="*/ 77 h 1907"/>
                <a:gd name="T4" fmla="*/ 0 w 53"/>
                <a:gd name="T5" fmla="*/ 0 h 1907"/>
                <a:gd name="T6" fmla="*/ 53 w 53"/>
                <a:gd name="T7" fmla="*/ 0 h 1907"/>
                <a:gd name="T8" fmla="*/ 53 w 53"/>
                <a:gd name="T9" fmla="*/ 77 h 1907"/>
                <a:gd name="T10" fmla="*/ 53 w 53"/>
                <a:gd name="T11" fmla="*/ 77 h 1907"/>
                <a:gd name="T12" fmla="*/ 53 w 53"/>
                <a:gd name="T13" fmla="*/ 199 h 1907"/>
                <a:gd name="T14" fmla="*/ 0 w 53"/>
                <a:gd name="T15" fmla="*/ 199 h 1907"/>
                <a:gd name="T16" fmla="*/ 0 w 53"/>
                <a:gd name="T17" fmla="*/ 350 h 1907"/>
                <a:gd name="T18" fmla="*/ 53 w 53"/>
                <a:gd name="T19" fmla="*/ 350 h 1907"/>
                <a:gd name="T20" fmla="*/ 53 w 53"/>
                <a:gd name="T21" fmla="*/ 199 h 1907"/>
                <a:gd name="T22" fmla="*/ 53 w 53"/>
                <a:gd name="T23" fmla="*/ 199 h 1907"/>
                <a:gd name="T24" fmla="*/ 53 w 53"/>
                <a:gd name="T25" fmla="*/ 473 h 1907"/>
                <a:gd name="T26" fmla="*/ 0 w 53"/>
                <a:gd name="T27" fmla="*/ 473 h 1907"/>
                <a:gd name="T28" fmla="*/ 0 w 53"/>
                <a:gd name="T29" fmla="*/ 622 h 1907"/>
                <a:gd name="T30" fmla="*/ 53 w 53"/>
                <a:gd name="T31" fmla="*/ 622 h 1907"/>
                <a:gd name="T32" fmla="*/ 53 w 53"/>
                <a:gd name="T33" fmla="*/ 473 h 1907"/>
                <a:gd name="T34" fmla="*/ 53 w 53"/>
                <a:gd name="T35" fmla="*/ 473 h 1907"/>
                <a:gd name="T36" fmla="*/ 53 w 53"/>
                <a:gd name="T37" fmla="*/ 746 h 1907"/>
                <a:gd name="T38" fmla="*/ 0 w 53"/>
                <a:gd name="T39" fmla="*/ 746 h 1907"/>
                <a:gd name="T40" fmla="*/ 0 w 53"/>
                <a:gd name="T41" fmla="*/ 896 h 1907"/>
                <a:gd name="T42" fmla="*/ 53 w 53"/>
                <a:gd name="T43" fmla="*/ 896 h 1907"/>
                <a:gd name="T44" fmla="*/ 53 w 53"/>
                <a:gd name="T45" fmla="*/ 746 h 1907"/>
                <a:gd name="T46" fmla="*/ 53 w 53"/>
                <a:gd name="T47" fmla="*/ 746 h 1907"/>
                <a:gd name="T48" fmla="*/ 53 w 53"/>
                <a:gd name="T49" fmla="*/ 1018 h 1907"/>
                <a:gd name="T50" fmla="*/ 0 w 53"/>
                <a:gd name="T51" fmla="*/ 1018 h 1907"/>
                <a:gd name="T52" fmla="*/ 0 w 53"/>
                <a:gd name="T53" fmla="*/ 1169 h 1907"/>
                <a:gd name="T54" fmla="*/ 53 w 53"/>
                <a:gd name="T55" fmla="*/ 1169 h 1907"/>
                <a:gd name="T56" fmla="*/ 53 w 53"/>
                <a:gd name="T57" fmla="*/ 1018 h 1907"/>
                <a:gd name="T58" fmla="*/ 53 w 53"/>
                <a:gd name="T59" fmla="*/ 1018 h 1907"/>
                <a:gd name="T60" fmla="*/ 53 w 53"/>
                <a:gd name="T61" fmla="*/ 1292 h 1907"/>
                <a:gd name="T62" fmla="*/ 0 w 53"/>
                <a:gd name="T63" fmla="*/ 1292 h 1907"/>
                <a:gd name="T64" fmla="*/ 0 w 53"/>
                <a:gd name="T65" fmla="*/ 1442 h 1907"/>
                <a:gd name="T66" fmla="*/ 53 w 53"/>
                <a:gd name="T67" fmla="*/ 1442 h 1907"/>
                <a:gd name="T68" fmla="*/ 53 w 53"/>
                <a:gd name="T69" fmla="*/ 1292 h 1907"/>
                <a:gd name="T70" fmla="*/ 53 w 53"/>
                <a:gd name="T71" fmla="*/ 1292 h 1907"/>
                <a:gd name="T72" fmla="*/ 53 w 53"/>
                <a:gd name="T73" fmla="*/ 1565 h 1907"/>
                <a:gd name="T74" fmla="*/ 0 w 53"/>
                <a:gd name="T75" fmla="*/ 1565 h 1907"/>
                <a:gd name="T76" fmla="*/ 0 w 53"/>
                <a:gd name="T77" fmla="*/ 1716 h 1907"/>
                <a:gd name="T78" fmla="*/ 53 w 53"/>
                <a:gd name="T79" fmla="*/ 1716 h 1907"/>
                <a:gd name="T80" fmla="*/ 53 w 53"/>
                <a:gd name="T81" fmla="*/ 1565 h 1907"/>
                <a:gd name="T82" fmla="*/ 53 w 53"/>
                <a:gd name="T83" fmla="*/ 1565 h 1907"/>
                <a:gd name="T84" fmla="*/ 53 w 53"/>
                <a:gd name="T85" fmla="*/ 1833 h 1907"/>
                <a:gd name="T86" fmla="*/ 0 w 53"/>
                <a:gd name="T87" fmla="*/ 1833 h 1907"/>
                <a:gd name="T88" fmla="*/ 0 w 53"/>
                <a:gd name="T89" fmla="*/ 1907 h 1907"/>
                <a:gd name="T90" fmla="*/ 53 w 53"/>
                <a:gd name="T91" fmla="*/ 1907 h 1907"/>
                <a:gd name="T92" fmla="*/ 53 w 53"/>
                <a:gd name="T93" fmla="*/ 1833 h 1907"/>
                <a:gd name="T94" fmla="*/ 53 w 53"/>
                <a:gd name="T95" fmla="*/ 1833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1907">
                  <a:moveTo>
                    <a:pt x="53" y="77"/>
                  </a:moveTo>
                  <a:lnTo>
                    <a:pt x="0" y="77"/>
                  </a:lnTo>
                  <a:lnTo>
                    <a:pt x="0" y="0"/>
                  </a:lnTo>
                  <a:lnTo>
                    <a:pt x="53" y="0"/>
                  </a:lnTo>
                  <a:lnTo>
                    <a:pt x="53" y="77"/>
                  </a:lnTo>
                  <a:lnTo>
                    <a:pt x="53" y="77"/>
                  </a:lnTo>
                  <a:close/>
                  <a:moveTo>
                    <a:pt x="53" y="199"/>
                  </a:moveTo>
                  <a:lnTo>
                    <a:pt x="0" y="199"/>
                  </a:lnTo>
                  <a:lnTo>
                    <a:pt x="0" y="350"/>
                  </a:lnTo>
                  <a:lnTo>
                    <a:pt x="53" y="350"/>
                  </a:lnTo>
                  <a:lnTo>
                    <a:pt x="53" y="199"/>
                  </a:lnTo>
                  <a:lnTo>
                    <a:pt x="53" y="199"/>
                  </a:lnTo>
                  <a:close/>
                  <a:moveTo>
                    <a:pt x="53" y="473"/>
                  </a:moveTo>
                  <a:lnTo>
                    <a:pt x="0" y="473"/>
                  </a:lnTo>
                  <a:lnTo>
                    <a:pt x="0" y="622"/>
                  </a:lnTo>
                  <a:lnTo>
                    <a:pt x="53" y="622"/>
                  </a:lnTo>
                  <a:lnTo>
                    <a:pt x="53" y="473"/>
                  </a:lnTo>
                  <a:lnTo>
                    <a:pt x="53" y="473"/>
                  </a:lnTo>
                  <a:close/>
                  <a:moveTo>
                    <a:pt x="53" y="746"/>
                  </a:moveTo>
                  <a:lnTo>
                    <a:pt x="0" y="746"/>
                  </a:lnTo>
                  <a:lnTo>
                    <a:pt x="0" y="896"/>
                  </a:lnTo>
                  <a:lnTo>
                    <a:pt x="53" y="896"/>
                  </a:lnTo>
                  <a:lnTo>
                    <a:pt x="53" y="746"/>
                  </a:lnTo>
                  <a:lnTo>
                    <a:pt x="53" y="746"/>
                  </a:lnTo>
                  <a:close/>
                  <a:moveTo>
                    <a:pt x="53" y="1018"/>
                  </a:moveTo>
                  <a:lnTo>
                    <a:pt x="0" y="1018"/>
                  </a:lnTo>
                  <a:lnTo>
                    <a:pt x="0" y="1169"/>
                  </a:lnTo>
                  <a:lnTo>
                    <a:pt x="53" y="1169"/>
                  </a:lnTo>
                  <a:lnTo>
                    <a:pt x="53" y="1018"/>
                  </a:lnTo>
                  <a:lnTo>
                    <a:pt x="53" y="1018"/>
                  </a:lnTo>
                  <a:close/>
                  <a:moveTo>
                    <a:pt x="53" y="1292"/>
                  </a:moveTo>
                  <a:lnTo>
                    <a:pt x="0" y="1292"/>
                  </a:lnTo>
                  <a:lnTo>
                    <a:pt x="0" y="1442"/>
                  </a:lnTo>
                  <a:lnTo>
                    <a:pt x="53" y="1442"/>
                  </a:lnTo>
                  <a:lnTo>
                    <a:pt x="53" y="1292"/>
                  </a:lnTo>
                  <a:lnTo>
                    <a:pt x="53" y="1292"/>
                  </a:lnTo>
                  <a:close/>
                  <a:moveTo>
                    <a:pt x="53" y="1565"/>
                  </a:moveTo>
                  <a:lnTo>
                    <a:pt x="0" y="1565"/>
                  </a:lnTo>
                  <a:lnTo>
                    <a:pt x="0" y="1716"/>
                  </a:lnTo>
                  <a:lnTo>
                    <a:pt x="53" y="1716"/>
                  </a:lnTo>
                  <a:lnTo>
                    <a:pt x="53" y="1565"/>
                  </a:lnTo>
                  <a:lnTo>
                    <a:pt x="53" y="1565"/>
                  </a:lnTo>
                  <a:close/>
                  <a:moveTo>
                    <a:pt x="53" y="1833"/>
                  </a:moveTo>
                  <a:lnTo>
                    <a:pt x="0" y="1833"/>
                  </a:lnTo>
                  <a:lnTo>
                    <a:pt x="0" y="1907"/>
                  </a:lnTo>
                  <a:lnTo>
                    <a:pt x="53" y="1907"/>
                  </a:lnTo>
                  <a:lnTo>
                    <a:pt x="53" y="1833"/>
                  </a:lnTo>
                  <a:lnTo>
                    <a:pt x="53" y="183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0"/>
            <p:cNvSpPr>
              <a:spLocks/>
            </p:cNvSpPr>
            <p:nvPr/>
          </p:nvSpPr>
          <p:spPr bwMode="auto">
            <a:xfrm>
              <a:off x="2297" y="107"/>
              <a:ext cx="21" cy="1907"/>
            </a:xfrm>
            <a:custGeom>
              <a:avLst/>
              <a:gdLst>
                <a:gd name="T0" fmla="*/ 21 w 21"/>
                <a:gd name="T1" fmla="*/ 1907 h 1907"/>
                <a:gd name="T2" fmla="*/ 0 w 21"/>
                <a:gd name="T3" fmla="*/ 1907 h 1907"/>
                <a:gd name="T4" fmla="*/ 0 w 21"/>
                <a:gd name="T5" fmla="*/ 0 h 1907"/>
                <a:gd name="T6" fmla="*/ 21 w 21"/>
                <a:gd name="T7" fmla="*/ 0 h 1907"/>
                <a:gd name="T8" fmla="*/ 21 w 21"/>
                <a:gd name="T9" fmla="*/ 1886 h 1907"/>
                <a:gd name="T10" fmla="*/ 21 w 21"/>
                <a:gd name="T11" fmla="*/ 1907 h 1907"/>
              </a:gdLst>
              <a:ahLst/>
              <a:cxnLst>
                <a:cxn ang="0">
                  <a:pos x="T0" y="T1"/>
                </a:cxn>
                <a:cxn ang="0">
                  <a:pos x="T2" y="T3"/>
                </a:cxn>
                <a:cxn ang="0">
                  <a:pos x="T4" y="T5"/>
                </a:cxn>
                <a:cxn ang="0">
                  <a:pos x="T6" y="T7"/>
                </a:cxn>
                <a:cxn ang="0">
                  <a:pos x="T8" y="T9"/>
                </a:cxn>
                <a:cxn ang="0">
                  <a:pos x="T10" y="T11"/>
                </a:cxn>
              </a:cxnLst>
              <a:rect l="0" t="0" r="r" b="b"/>
              <a:pathLst>
                <a:path w="21" h="1907">
                  <a:moveTo>
                    <a:pt x="21" y="1907"/>
                  </a:moveTo>
                  <a:lnTo>
                    <a:pt x="0" y="1907"/>
                  </a:lnTo>
                  <a:lnTo>
                    <a:pt x="0" y="0"/>
                  </a:lnTo>
                  <a:lnTo>
                    <a:pt x="21" y="0"/>
                  </a:lnTo>
                  <a:lnTo>
                    <a:pt x="21" y="1886"/>
                  </a:lnTo>
                  <a:lnTo>
                    <a:pt x="21" y="1907"/>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1"/>
            <p:cNvSpPr>
              <a:spLocks/>
            </p:cNvSpPr>
            <p:nvPr/>
          </p:nvSpPr>
          <p:spPr bwMode="auto">
            <a:xfrm>
              <a:off x="1768" y="107"/>
              <a:ext cx="21" cy="1907"/>
            </a:xfrm>
            <a:custGeom>
              <a:avLst/>
              <a:gdLst>
                <a:gd name="T0" fmla="*/ 0 w 21"/>
                <a:gd name="T1" fmla="*/ 0 h 1907"/>
                <a:gd name="T2" fmla="*/ 21 w 21"/>
                <a:gd name="T3" fmla="*/ 0 h 1907"/>
                <a:gd name="T4" fmla="*/ 21 w 21"/>
                <a:gd name="T5" fmla="*/ 1907 h 1907"/>
                <a:gd name="T6" fmla="*/ 0 w 21"/>
                <a:gd name="T7" fmla="*/ 1907 h 1907"/>
                <a:gd name="T8" fmla="*/ 0 w 21"/>
                <a:gd name="T9" fmla="*/ 0 h 1907"/>
                <a:gd name="T10" fmla="*/ 0 w 21"/>
                <a:gd name="T11" fmla="*/ 0 h 1907"/>
              </a:gdLst>
              <a:ahLst/>
              <a:cxnLst>
                <a:cxn ang="0">
                  <a:pos x="T0" y="T1"/>
                </a:cxn>
                <a:cxn ang="0">
                  <a:pos x="T2" y="T3"/>
                </a:cxn>
                <a:cxn ang="0">
                  <a:pos x="T4" y="T5"/>
                </a:cxn>
                <a:cxn ang="0">
                  <a:pos x="T6" y="T7"/>
                </a:cxn>
                <a:cxn ang="0">
                  <a:pos x="T8" y="T9"/>
                </a:cxn>
                <a:cxn ang="0">
                  <a:pos x="T10" y="T11"/>
                </a:cxn>
              </a:cxnLst>
              <a:rect l="0" t="0" r="r" b="b"/>
              <a:pathLst>
                <a:path w="21" h="1907">
                  <a:moveTo>
                    <a:pt x="0" y="0"/>
                  </a:moveTo>
                  <a:lnTo>
                    <a:pt x="21" y="0"/>
                  </a:lnTo>
                  <a:lnTo>
                    <a:pt x="21" y="1907"/>
                  </a:lnTo>
                  <a:lnTo>
                    <a:pt x="0" y="1907"/>
                  </a:lnTo>
                  <a:lnTo>
                    <a:pt x="0" y="0"/>
                  </a:lnTo>
                  <a:lnTo>
                    <a:pt x="0"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96"/>
          <p:cNvGrpSpPr>
            <a:grpSpLocks noChangeAspect="1"/>
          </p:cNvGrpSpPr>
          <p:nvPr/>
        </p:nvGrpSpPr>
        <p:grpSpPr bwMode="auto">
          <a:xfrm>
            <a:off x="5192933" y="1672848"/>
            <a:ext cx="1303319" cy="1179728"/>
            <a:chOff x="157" y="2646"/>
            <a:chExt cx="928" cy="840"/>
          </a:xfrm>
        </p:grpSpPr>
        <p:sp>
          <p:nvSpPr>
            <p:cNvPr id="85" name="Freeform 97"/>
            <p:cNvSpPr>
              <a:spLocks/>
            </p:cNvSpPr>
            <p:nvPr/>
          </p:nvSpPr>
          <p:spPr bwMode="auto">
            <a:xfrm>
              <a:off x="157" y="2646"/>
              <a:ext cx="928" cy="840"/>
            </a:xfrm>
            <a:custGeom>
              <a:avLst/>
              <a:gdLst>
                <a:gd name="T0" fmla="*/ 928 w 928"/>
                <a:gd name="T1" fmla="*/ 0 h 840"/>
                <a:gd name="T2" fmla="*/ 388 w 928"/>
                <a:gd name="T3" fmla="*/ 0 h 840"/>
                <a:gd name="T4" fmla="*/ 388 w 928"/>
                <a:gd name="T5" fmla="*/ 1 h 840"/>
                <a:gd name="T6" fmla="*/ 386 w 928"/>
                <a:gd name="T7" fmla="*/ 0 h 840"/>
                <a:gd name="T8" fmla="*/ 0 w 928"/>
                <a:gd name="T9" fmla="*/ 385 h 840"/>
                <a:gd name="T10" fmla="*/ 456 w 928"/>
                <a:gd name="T11" fmla="*/ 840 h 840"/>
                <a:gd name="T12" fmla="*/ 652 w 928"/>
                <a:gd name="T13" fmla="*/ 644 h 840"/>
                <a:gd name="T14" fmla="*/ 928 w 928"/>
                <a:gd name="T15" fmla="*/ 644 h 840"/>
                <a:gd name="T16" fmla="*/ 928 w 928"/>
                <a:gd name="T17"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8" h="840">
                  <a:moveTo>
                    <a:pt x="928" y="0"/>
                  </a:moveTo>
                  <a:lnTo>
                    <a:pt x="388" y="0"/>
                  </a:lnTo>
                  <a:lnTo>
                    <a:pt x="388" y="1"/>
                  </a:lnTo>
                  <a:lnTo>
                    <a:pt x="386" y="0"/>
                  </a:lnTo>
                  <a:lnTo>
                    <a:pt x="0" y="385"/>
                  </a:lnTo>
                  <a:lnTo>
                    <a:pt x="456" y="840"/>
                  </a:lnTo>
                  <a:lnTo>
                    <a:pt x="652" y="644"/>
                  </a:lnTo>
                  <a:lnTo>
                    <a:pt x="928" y="644"/>
                  </a:lnTo>
                  <a:lnTo>
                    <a:pt x="928"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8"/>
            <p:cNvSpPr>
              <a:spLocks noEditPoints="1"/>
            </p:cNvSpPr>
            <p:nvPr/>
          </p:nvSpPr>
          <p:spPr bwMode="auto">
            <a:xfrm>
              <a:off x="157" y="2646"/>
              <a:ext cx="928" cy="840"/>
            </a:xfrm>
            <a:custGeom>
              <a:avLst/>
              <a:gdLst>
                <a:gd name="T0" fmla="*/ 716 w 716"/>
                <a:gd name="T1" fmla="*/ 0 h 648"/>
                <a:gd name="T2" fmla="*/ 716 w 716"/>
                <a:gd name="T3" fmla="*/ 23 h 648"/>
                <a:gd name="T4" fmla="*/ 307 w 716"/>
                <a:gd name="T5" fmla="*/ 23 h 648"/>
                <a:gd name="T6" fmla="*/ 16 w 716"/>
                <a:gd name="T7" fmla="*/ 313 h 648"/>
                <a:gd name="T8" fmla="*/ 0 w 716"/>
                <a:gd name="T9" fmla="*/ 297 h 648"/>
                <a:gd name="T10" fmla="*/ 298 w 716"/>
                <a:gd name="T11" fmla="*/ 0 h 648"/>
                <a:gd name="T12" fmla="*/ 716 w 716"/>
                <a:gd name="T13" fmla="*/ 0 h 648"/>
                <a:gd name="T14" fmla="*/ 494 w 716"/>
                <a:gd name="T15" fmla="*/ 474 h 648"/>
                <a:gd name="T16" fmla="*/ 335 w 716"/>
                <a:gd name="T17" fmla="*/ 632 h 648"/>
                <a:gd name="T18" fmla="*/ 352 w 716"/>
                <a:gd name="T19" fmla="*/ 648 h 648"/>
                <a:gd name="T20" fmla="*/ 503 w 716"/>
                <a:gd name="T21" fmla="*/ 497 h 648"/>
                <a:gd name="T22" fmla="*/ 716 w 716"/>
                <a:gd name="T23" fmla="*/ 497 h 648"/>
                <a:gd name="T24" fmla="*/ 716 w 716"/>
                <a:gd name="T25" fmla="*/ 474 h 648"/>
                <a:gd name="T26" fmla="*/ 494 w 716"/>
                <a:gd name="T27" fmla="*/ 47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648">
                  <a:moveTo>
                    <a:pt x="716" y="0"/>
                  </a:moveTo>
                  <a:cubicBezTo>
                    <a:pt x="716" y="0"/>
                    <a:pt x="716" y="17"/>
                    <a:pt x="716" y="23"/>
                  </a:cubicBezTo>
                  <a:cubicBezTo>
                    <a:pt x="710" y="23"/>
                    <a:pt x="307" y="23"/>
                    <a:pt x="307" y="23"/>
                  </a:cubicBezTo>
                  <a:cubicBezTo>
                    <a:pt x="16" y="313"/>
                    <a:pt x="16" y="313"/>
                    <a:pt x="16" y="313"/>
                  </a:cubicBezTo>
                  <a:cubicBezTo>
                    <a:pt x="0" y="297"/>
                    <a:pt x="0" y="297"/>
                    <a:pt x="0" y="297"/>
                  </a:cubicBezTo>
                  <a:cubicBezTo>
                    <a:pt x="298" y="0"/>
                    <a:pt x="298" y="0"/>
                    <a:pt x="298" y="0"/>
                  </a:cubicBezTo>
                  <a:lnTo>
                    <a:pt x="716" y="0"/>
                  </a:lnTo>
                  <a:close/>
                  <a:moveTo>
                    <a:pt x="494" y="474"/>
                  </a:moveTo>
                  <a:cubicBezTo>
                    <a:pt x="335" y="632"/>
                    <a:pt x="335" y="632"/>
                    <a:pt x="335" y="632"/>
                  </a:cubicBezTo>
                  <a:cubicBezTo>
                    <a:pt x="352" y="648"/>
                    <a:pt x="352" y="648"/>
                    <a:pt x="352" y="648"/>
                  </a:cubicBezTo>
                  <a:cubicBezTo>
                    <a:pt x="503" y="497"/>
                    <a:pt x="503" y="497"/>
                    <a:pt x="503" y="497"/>
                  </a:cubicBezTo>
                  <a:cubicBezTo>
                    <a:pt x="716" y="497"/>
                    <a:pt x="716" y="497"/>
                    <a:pt x="716" y="497"/>
                  </a:cubicBezTo>
                  <a:cubicBezTo>
                    <a:pt x="716" y="474"/>
                    <a:pt x="716" y="474"/>
                    <a:pt x="716" y="474"/>
                  </a:cubicBezTo>
                  <a:cubicBezTo>
                    <a:pt x="708" y="474"/>
                    <a:pt x="494" y="474"/>
                    <a:pt x="494" y="4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9"/>
            <p:cNvSpPr>
              <a:spLocks noEditPoints="1"/>
            </p:cNvSpPr>
            <p:nvPr/>
          </p:nvSpPr>
          <p:spPr bwMode="auto">
            <a:xfrm>
              <a:off x="366" y="2942"/>
              <a:ext cx="719" cy="337"/>
            </a:xfrm>
            <a:custGeom>
              <a:avLst/>
              <a:gdLst>
                <a:gd name="T0" fmla="*/ 284 w 719"/>
                <a:gd name="T1" fmla="*/ 92 h 337"/>
                <a:gd name="T2" fmla="*/ 246 w 719"/>
                <a:gd name="T3" fmla="*/ 54 h 337"/>
                <a:gd name="T4" fmla="*/ 140 w 719"/>
                <a:gd name="T5" fmla="*/ 161 h 337"/>
                <a:gd name="T6" fmla="*/ 177 w 719"/>
                <a:gd name="T7" fmla="*/ 198 h 337"/>
                <a:gd name="T8" fmla="*/ 284 w 719"/>
                <a:gd name="T9" fmla="*/ 92 h 337"/>
                <a:gd name="T10" fmla="*/ 284 w 719"/>
                <a:gd name="T11" fmla="*/ 92 h 337"/>
                <a:gd name="T12" fmla="*/ 91 w 719"/>
                <a:gd name="T13" fmla="*/ 285 h 337"/>
                <a:gd name="T14" fmla="*/ 53 w 719"/>
                <a:gd name="T15" fmla="*/ 248 h 337"/>
                <a:gd name="T16" fmla="*/ 0 w 719"/>
                <a:gd name="T17" fmla="*/ 299 h 337"/>
                <a:gd name="T18" fmla="*/ 38 w 719"/>
                <a:gd name="T19" fmla="*/ 337 h 337"/>
                <a:gd name="T20" fmla="*/ 91 w 719"/>
                <a:gd name="T21" fmla="*/ 285 h 337"/>
                <a:gd name="T22" fmla="*/ 91 w 719"/>
                <a:gd name="T23" fmla="*/ 285 h 337"/>
                <a:gd name="T24" fmla="*/ 643 w 719"/>
                <a:gd name="T25" fmla="*/ 54 h 337"/>
                <a:gd name="T26" fmla="*/ 643 w 719"/>
                <a:gd name="T27" fmla="*/ 1 h 337"/>
                <a:gd name="T28" fmla="*/ 719 w 719"/>
                <a:gd name="T29" fmla="*/ 1 h 337"/>
                <a:gd name="T30" fmla="*/ 719 w 719"/>
                <a:gd name="T31" fmla="*/ 54 h 337"/>
                <a:gd name="T32" fmla="*/ 643 w 719"/>
                <a:gd name="T33" fmla="*/ 54 h 337"/>
                <a:gd name="T34" fmla="*/ 643 w 719"/>
                <a:gd name="T35" fmla="*/ 54 h 337"/>
                <a:gd name="T36" fmla="*/ 519 w 719"/>
                <a:gd name="T37" fmla="*/ 53 h 337"/>
                <a:gd name="T38" fmla="*/ 519 w 719"/>
                <a:gd name="T39" fmla="*/ 0 h 337"/>
                <a:gd name="T40" fmla="*/ 369 w 719"/>
                <a:gd name="T41" fmla="*/ 0 h 337"/>
                <a:gd name="T42" fmla="*/ 369 w 719"/>
                <a:gd name="T43" fmla="*/ 53 h 337"/>
                <a:gd name="T44" fmla="*/ 519 w 719"/>
                <a:gd name="T45" fmla="*/ 53 h 337"/>
                <a:gd name="T46" fmla="*/ 519 w 719"/>
                <a:gd name="T47" fmla="*/ 5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9" h="337">
                  <a:moveTo>
                    <a:pt x="284" y="92"/>
                  </a:moveTo>
                  <a:lnTo>
                    <a:pt x="246" y="54"/>
                  </a:lnTo>
                  <a:lnTo>
                    <a:pt x="140" y="161"/>
                  </a:lnTo>
                  <a:lnTo>
                    <a:pt x="177" y="198"/>
                  </a:lnTo>
                  <a:lnTo>
                    <a:pt x="284" y="92"/>
                  </a:lnTo>
                  <a:lnTo>
                    <a:pt x="284" y="92"/>
                  </a:lnTo>
                  <a:close/>
                  <a:moveTo>
                    <a:pt x="91" y="285"/>
                  </a:moveTo>
                  <a:lnTo>
                    <a:pt x="53" y="248"/>
                  </a:lnTo>
                  <a:lnTo>
                    <a:pt x="0" y="299"/>
                  </a:lnTo>
                  <a:lnTo>
                    <a:pt x="38" y="337"/>
                  </a:lnTo>
                  <a:lnTo>
                    <a:pt x="91" y="285"/>
                  </a:lnTo>
                  <a:lnTo>
                    <a:pt x="91" y="285"/>
                  </a:lnTo>
                  <a:close/>
                  <a:moveTo>
                    <a:pt x="643" y="54"/>
                  </a:moveTo>
                  <a:lnTo>
                    <a:pt x="643" y="1"/>
                  </a:lnTo>
                  <a:lnTo>
                    <a:pt x="719" y="1"/>
                  </a:lnTo>
                  <a:lnTo>
                    <a:pt x="719" y="54"/>
                  </a:lnTo>
                  <a:lnTo>
                    <a:pt x="643" y="54"/>
                  </a:lnTo>
                  <a:lnTo>
                    <a:pt x="643" y="54"/>
                  </a:lnTo>
                  <a:close/>
                  <a:moveTo>
                    <a:pt x="519" y="53"/>
                  </a:moveTo>
                  <a:lnTo>
                    <a:pt x="519" y="0"/>
                  </a:lnTo>
                  <a:lnTo>
                    <a:pt x="369" y="0"/>
                  </a:lnTo>
                  <a:lnTo>
                    <a:pt x="369" y="53"/>
                  </a:lnTo>
                  <a:lnTo>
                    <a:pt x="519" y="53"/>
                  </a:lnTo>
                  <a:lnTo>
                    <a:pt x="519" y="5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00"/>
            <p:cNvSpPr>
              <a:spLocks noEditPoints="1"/>
            </p:cNvSpPr>
            <p:nvPr/>
          </p:nvSpPr>
          <p:spPr bwMode="auto">
            <a:xfrm>
              <a:off x="192" y="2695"/>
              <a:ext cx="893" cy="757"/>
            </a:xfrm>
            <a:custGeom>
              <a:avLst/>
              <a:gdLst>
                <a:gd name="T0" fmla="*/ 893 w 893"/>
                <a:gd name="T1" fmla="*/ 526 h 757"/>
                <a:gd name="T2" fmla="*/ 893 w 893"/>
                <a:gd name="T3" fmla="*/ 547 h 757"/>
                <a:gd name="T4" fmla="*/ 598 w 893"/>
                <a:gd name="T5" fmla="*/ 547 h 757"/>
                <a:gd name="T6" fmla="*/ 386 w 893"/>
                <a:gd name="T7" fmla="*/ 757 h 757"/>
                <a:gd name="T8" fmla="*/ 372 w 893"/>
                <a:gd name="T9" fmla="*/ 743 h 757"/>
                <a:gd name="T10" fmla="*/ 588 w 893"/>
                <a:gd name="T11" fmla="*/ 526 h 757"/>
                <a:gd name="T12" fmla="*/ 893 w 893"/>
                <a:gd name="T13" fmla="*/ 526 h 757"/>
                <a:gd name="T14" fmla="*/ 371 w 893"/>
                <a:gd name="T15" fmla="*/ 0 h 757"/>
                <a:gd name="T16" fmla="*/ 0 w 893"/>
                <a:gd name="T17" fmla="*/ 371 h 757"/>
                <a:gd name="T18" fmla="*/ 15 w 893"/>
                <a:gd name="T19" fmla="*/ 385 h 757"/>
                <a:gd name="T20" fmla="*/ 380 w 893"/>
                <a:gd name="T21" fmla="*/ 21 h 757"/>
                <a:gd name="T22" fmla="*/ 893 w 893"/>
                <a:gd name="T23" fmla="*/ 21 h 757"/>
                <a:gd name="T24" fmla="*/ 893 w 893"/>
                <a:gd name="T25" fmla="*/ 0 h 757"/>
                <a:gd name="T26" fmla="*/ 371 w 893"/>
                <a:gd name="T27"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3" h="757">
                  <a:moveTo>
                    <a:pt x="893" y="526"/>
                  </a:moveTo>
                  <a:lnTo>
                    <a:pt x="893" y="547"/>
                  </a:lnTo>
                  <a:lnTo>
                    <a:pt x="598" y="547"/>
                  </a:lnTo>
                  <a:lnTo>
                    <a:pt x="386" y="757"/>
                  </a:lnTo>
                  <a:lnTo>
                    <a:pt x="372" y="743"/>
                  </a:lnTo>
                  <a:lnTo>
                    <a:pt x="588" y="526"/>
                  </a:lnTo>
                  <a:lnTo>
                    <a:pt x="893" y="526"/>
                  </a:lnTo>
                  <a:close/>
                  <a:moveTo>
                    <a:pt x="371" y="0"/>
                  </a:moveTo>
                  <a:lnTo>
                    <a:pt x="0" y="371"/>
                  </a:lnTo>
                  <a:lnTo>
                    <a:pt x="15" y="385"/>
                  </a:lnTo>
                  <a:lnTo>
                    <a:pt x="380" y="21"/>
                  </a:lnTo>
                  <a:lnTo>
                    <a:pt x="893" y="21"/>
                  </a:lnTo>
                  <a:lnTo>
                    <a:pt x="893" y="0"/>
                  </a:lnTo>
                  <a:lnTo>
                    <a:pt x="371"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7" name="Group 65"/>
          <p:cNvGrpSpPr>
            <a:grpSpLocks noChangeAspect="1"/>
          </p:cNvGrpSpPr>
          <p:nvPr/>
        </p:nvGrpSpPr>
        <p:grpSpPr bwMode="auto">
          <a:xfrm rot="5400000">
            <a:off x="7377261" y="791040"/>
            <a:ext cx="904782" cy="2666795"/>
            <a:chOff x="1719" y="107"/>
            <a:chExt cx="647" cy="1907"/>
          </a:xfrm>
        </p:grpSpPr>
        <p:sp>
          <p:nvSpPr>
            <p:cNvPr id="168" name="Rectangle 66"/>
            <p:cNvSpPr>
              <a:spLocks noChangeArrowheads="1"/>
            </p:cNvSpPr>
            <p:nvPr/>
          </p:nvSpPr>
          <p:spPr bwMode="auto">
            <a:xfrm>
              <a:off x="1719" y="107"/>
              <a:ext cx="647" cy="1907"/>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67"/>
            <p:cNvSpPr>
              <a:spLocks/>
            </p:cNvSpPr>
            <p:nvPr/>
          </p:nvSpPr>
          <p:spPr bwMode="auto">
            <a:xfrm>
              <a:off x="1719" y="107"/>
              <a:ext cx="30" cy="1907"/>
            </a:xfrm>
            <a:custGeom>
              <a:avLst/>
              <a:gdLst>
                <a:gd name="T0" fmla="*/ 0 w 23"/>
                <a:gd name="T1" fmla="*/ 0 h 1468"/>
                <a:gd name="T2" fmla="*/ 23 w 23"/>
                <a:gd name="T3" fmla="*/ 0 h 1468"/>
                <a:gd name="T4" fmla="*/ 23 w 23"/>
                <a:gd name="T5" fmla="*/ 23 h 1468"/>
                <a:gd name="T6" fmla="*/ 23 w 23"/>
                <a:gd name="T7" fmla="*/ 1468 h 1468"/>
                <a:gd name="T8" fmla="*/ 0 w 23"/>
                <a:gd name="T9" fmla="*/ 1468 h 1468"/>
                <a:gd name="T10" fmla="*/ 0 w 23"/>
                <a:gd name="T11" fmla="*/ 0 h 1468"/>
              </a:gdLst>
              <a:ahLst/>
              <a:cxnLst>
                <a:cxn ang="0">
                  <a:pos x="T0" y="T1"/>
                </a:cxn>
                <a:cxn ang="0">
                  <a:pos x="T2" y="T3"/>
                </a:cxn>
                <a:cxn ang="0">
                  <a:pos x="T4" y="T5"/>
                </a:cxn>
                <a:cxn ang="0">
                  <a:pos x="T6" y="T7"/>
                </a:cxn>
                <a:cxn ang="0">
                  <a:pos x="T8" y="T9"/>
                </a:cxn>
                <a:cxn ang="0">
                  <a:pos x="T10" y="T11"/>
                </a:cxn>
              </a:cxnLst>
              <a:rect l="0" t="0" r="r" b="b"/>
              <a:pathLst>
                <a:path w="23" h="1468">
                  <a:moveTo>
                    <a:pt x="0" y="0"/>
                  </a:moveTo>
                  <a:cubicBezTo>
                    <a:pt x="0" y="0"/>
                    <a:pt x="17" y="0"/>
                    <a:pt x="23" y="0"/>
                  </a:cubicBezTo>
                  <a:cubicBezTo>
                    <a:pt x="23" y="6"/>
                    <a:pt x="23" y="10"/>
                    <a:pt x="23" y="23"/>
                  </a:cubicBezTo>
                  <a:cubicBezTo>
                    <a:pt x="23" y="1468"/>
                    <a:pt x="23" y="1468"/>
                    <a:pt x="23" y="1468"/>
                  </a:cubicBezTo>
                  <a:cubicBezTo>
                    <a:pt x="0" y="1468"/>
                    <a:pt x="0" y="1468"/>
                    <a:pt x="0" y="146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68"/>
            <p:cNvSpPr>
              <a:spLocks/>
            </p:cNvSpPr>
            <p:nvPr/>
          </p:nvSpPr>
          <p:spPr bwMode="auto">
            <a:xfrm>
              <a:off x="2336" y="107"/>
              <a:ext cx="30" cy="1907"/>
            </a:xfrm>
            <a:custGeom>
              <a:avLst/>
              <a:gdLst>
                <a:gd name="T0" fmla="*/ 23 w 23"/>
                <a:gd name="T1" fmla="*/ 1445 h 1468"/>
                <a:gd name="T2" fmla="*/ 23 w 23"/>
                <a:gd name="T3" fmla="*/ 0 h 1468"/>
                <a:gd name="T4" fmla="*/ 0 w 23"/>
                <a:gd name="T5" fmla="*/ 0 h 1468"/>
                <a:gd name="T6" fmla="*/ 0 w 23"/>
                <a:gd name="T7" fmla="*/ 23 h 1468"/>
                <a:gd name="T8" fmla="*/ 0 w 23"/>
                <a:gd name="T9" fmla="*/ 1445 h 1468"/>
                <a:gd name="T10" fmla="*/ 0 w 23"/>
                <a:gd name="T11" fmla="*/ 1468 h 1468"/>
                <a:gd name="T12" fmla="*/ 23 w 23"/>
                <a:gd name="T13" fmla="*/ 1468 h 1468"/>
              </a:gdLst>
              <a:ahLst/>
              <a:cxnLst>
                <a:cxn ang="0">
                  <a:pos x="T0" y="T1"/>
                </a:cxn>
                <a:cxn ang="0">
                  <a:pos x="T2" y="T3"/>
                </a:cxn>
                <a:cxn ang="0">
                  <a:pos x="T4" y="T5"/>
                </a:cxn>
                <a:cxn ang="0">
                  <a:pos x="T6" y="T7"/>
                </a:cxn>
                <a:cxn ang="0">
                  <a:pos x="T8" y="T9"/>
                </a:cxn>
                <a:cxn ang="0">
                  <a:pos x="T10" y="T11"/>
                </a:cxn>
                <a:cxn ang="0">
                  <a:pos x="T12" y="T13"/>
                </a:cxn>
              </a:cxnLst>
              <a:rect l="0" t="0" r="r" b="b"/>
              <a:pathLst>
                <a:path w="23" h="1468">
                  <a:moveTo>
                    <a:pt x="23" y="1445"/>
                  </a:moveTo>
                  <a:cubicBezTo>
                    <a:pt x="23" y="0"/>
                    <a:pt x="23" y="0"/>
                    <a:pt x="23" y="0"/>
                  </a:cubicBezTo>
                  <a:cubicBezTo>
                    <a:pt x="0" y="0"/>
                    <a:pt x="0" y="0"/>
                    <a:pt x="0" y="0"/>
                  </a:cubicBezTo>
                  <a:cubicBezTo>
                    <a:pt x="0" y="8"/>
                    <a:pt x="0" y="23"/>
                    <a:pt x="0" y="23"/>
                  </a:cubicBezTo>
                  <a:cubicBezTo>
                    <a:pt x="0" y="1445"/>
                    <a:pt x="0" y="1445"/>
                    <a:pt x="0" y="1445"/>
                  </a:cubicBezTo>
                  <a:cubicBezTo>
                    <a:pt x="0" y="1468"/>
                    <a:pt x="0" y="1468"/>
                    <a:pt x="0" y="1468"/>
                  </a:cubicBezTo>
                  <a:cubicBezTo>
                    <a:pt x="23" y="1468"/>
                    <a:pt x="23" y="1468"/>
                    <a:pt x="23" y="146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69"/>
            <p:cNvSpPr>
              <a:spLocks noEditPoints="1"/>
            </p:cNvSpPr>
            <p:nvPr/>
          </p:nvSpPr>
          <p:spPr bwMode="auto">
            <a:xfrm>
              <a:off x="2018" y="107"/>
              <a:ext cx="53" cy="1907"/>
            </a:xfrm>
            <a:custGeom>
              <a:avLst/>
              <a:gdLst>
                <a:gd name="T0" fmla="*/ 53 w 53"/>
                <a:gd name="T1" fmla="*/ 77 h 1907"/>
                <a:gd name="T2" fmla="*/ 0 w 53"/>
                <a:gd name="T3" fmla="*/ 77 h 1907"/>
                <a:gd name="T4" fmla="*/ 0 w 53"/>
                <a:gd name="T5" fmla="*/ 0 h 1907"/>
                <a:gd name="T6" fmla="*/ 53 w 53"/>
                <a:gd name="T7" fmla="*/ 0 h 1907"/>
                <a:gd name="T8" fmla="*/ 53 w 53"/>
                <a:gd name="T9" fmla="*/ 77 h 1907"/>
                <a:gd name="T10" fmla="*/ 53 w 53"/>
                <a:gd name="T11" fmla="*/ 77 h 1907"/>
                <a:gd name="T12" fmla="*/ 53 w 53"/>
                <a:gd name="T13" fmla="*/ 199 h 1907"/>
                <a:gd name="T14" fmla="*/ 0 w 53"/>
                <a:gd name="T15" fmla="*/ 199 h 1907"/>
                <a:gd name="T16" fmla="*/ 0 w 53"/>
                <a:gd name="T17" fmla="*/ 350 h 1907"/>
                <a:gd name="T18" fmla="*/ 53 w 53"/>
                <a:gd name="T19" fmla="*/ 350 h 1907"/>
                <a:gd name="T20" fmla="*/ 53 w 53"/>
                <a:gd name="T21" fmla="*/ 199 h 1907"/>
                <a:gd name="T22" fmla="*/ 53 w 53"/>
                <a:gd name="T23" fmla="*/ 199 h 1907"/>
                <a:gd name="T24" fmla="*/ 53 w 53"/>
                <a:gd name="T25" fmla="*/ 473 h 1907"/>
                <a:gd name="T26" fmla="*/ 0 w 53"/>
                <a:gd name="T27" fmla="*/ 473 h 1907"/>
                <a:gd name="T28" fmla="*/ 0 w 53"/>
                <a:gd name="T29" fmla="*/ 622 h 1907"/>
                <a:gd name="T30" fmla="*/ 53 w 53"/>
                <a:gd name="T31" fmla="*/ 622 h 1907"/>
                <a:gd name="T32" fmla="*/ 53 w 53"/>
                <a:gd name="T33" fmla="*/ 473 h 1907"/>
                <a:gd name="T34" fmla="*/ 53 w 53"/>
                <a:gd name="T35" fmla="*/ 473 h 1907"/>
                <a:gd name="T36" fmla="*/ 53 w 53"/>
                <a:gd name="T37" fmla="*/ 746 h 1907"/>
                <a:gd name="T38" fmla="*/ 0 w 53"/>
                <a:gd name="T39" fmla="*/ 746 h 1907"/>
                <a:gd name="T40" fmla="*/ 0 w 53"/>
                <a:gd name="T41" fmla="*/ 896 h 1907"/>
                <a:gd name="T42" fmla="*/ 53 w 53"/>
                <a:gd name="T43" fmla="*/ 896 h 1907"/>
                <a:gd name="T44" fmla="*/ 53 w 53"/>
                <a:gd name="T45" fmla="*/ 746 h 1907"/>
                <a:gd name="T46" fmla="*/ 53 w 53"/>
                <a:gd name="T47" fmla="*/ 746 h 1907"/>
                <a:gd name="T48" fmla="*/ 53 w 53"/>
                <a:gd name="T49" fmla="*/ 1018 h 1907"/>
                <a:gd name="T50" fmla="*/ 0 w 53"/>
                <a:gd name="T51" fmla="*/ 1018 h 1907"/>
                <a:gd name="T52" fmla="*/ 0 w 53"/>
                <a:gd name="T53" fmla="*/ 1169 h 1907"/>
                <a:gd name="T54" fmla="*/ 53 w 53"/>
                <a:gd name="T55" fmla="*/ 1169 h 1907"/>
                <a:gd name="T56" fmla="*/ 53 w 53"/>
                <a:gd name="T57" fmla="*/ 1018 h 1907"/>
                <a:gd name="T58" fmla="*/ 53 w 53"/>
                <a:gd name="T59" fmla="*/ 1018 h 1907"/>
                <a:gd name="T60" fmla="*/ 53 w 53"/>
                <a:gd name="T61" fmla="*/ 1292 h 1907"/>
                <a:gd name="T62" fmla="*/ 0 w 53"/>
                <a:gd name="T63" fmla="*/ 1292 h 1907"/>
                <a:gd name="T64" fmla="*/ 0 w 53"/>
                <a:gd name="T65" fmla="*/ 1442 h 1907"/>
                <a:gd name="T66" fmla="*/ 53 w 53"/>
                <a:gd name="T67" fmla="*/ 1442 h 1907"/>
                <a:gd name="T68" fmla="*/ 53 w 53"/>
                <a:gd name="T69" fmla="*/ 1292 h 1907"/>
                <a:gd name="T70" fmla="*/ 53 w 53"/>
                <a:gd name="T71" fmla="*/ 1292 h 1907"/>
                <a:gd name="T72" fmla="*/ 53 w 53"/>
                <a:gd name="T73" fmla="*/ 1565 h 1907"/>
                <a:gd name="T74" fmla="*/ 0 w 53"/>
                <a:gd name="T75" fmla="*/ 1565 h 1907"/>
                <a:gd name="T76" fmla="*/ 0 w 53"/>
                <a:gd name="T77" fmla="*/ 1716 h 1907"/>
                <a:gd name="T78" fmla="*/ 53 w 53"/>
                <a:gd name="T79" fmla="*/ 1716 h 1907"/>
                <a:gd name="T80" fmla="*/ 53 w 53"/>
                <a:gd name="T81" fmla="*/ 1565 h 1907"/>
                <a:gd name="T82" fmla="*/ 53 w 53"/>
                <a:gd name="T83" fmla="*/ 1565 h 1907"/>
                <a:gd name="T84" fmla="*/ 53 w 53"/>
                <a:gd name="T85" fmla="*/ 1833 h 1907"/>
                <a:gd name="T86" fmla="*/ 0 w 53"/>
                <a:gd name="T87" fmla="*/ 1833 h 1907"/>
                <a:gd name="T88" fmla="*/ 0 w 53"/>
                <a:gd name="T89" fmla="*/ 1907 h 1907"/>
                <a:gd name="T90" fmla="*/ 53 w 53"/>
                <a:gd name="T91" fmla="*/ 1907 h 1907"/>
                <a:gd name="T92" fmla="*/ 53 w 53"/>
                <a:gd name="T93" fmla="*/ 1833 h 1907"/>
                <a:gd name="T94" fmla="*/ 53 w 53"/>
                <a:gd name="T95" fmla="*/ 1833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1907">
                  <a:moveTo>
                    <a:pt x="53" y="77"/>
                  </a:moveTo>
                  <a:lnTo>
                    <a:pt x="0" y="77"/>
                  </a:lnTo>
                  <a:lnTo>
                    <a:pt x="0" y="0"/>
                  </a:lnTo>
                  <a:lnTo>
                    <a:pt x="53" y="0"/>
                  </a:lnTo>
                  <a:lnTo>
                    <a:pt x="53" y="77"/>
                  </a:lnTo>
                  <a:lnTo>
                    <a:pt x="53" y="77"/>
                  </a:lnTo>
                  <a:close/>
                  <a:moveTo>
                    <a:pt x="53" y="199"/>
                  </a:moveTo>
                  <a:lnTo>
                    <a:pt x="0" y="199"/>
                  </a:lnTo>
                  <a:lnTo>
                    <a:pt x="0" y="350"/>
                  </a:lnTo>
                  <a:lnTo>
                    <a:pt x="53" y="350"/>
                  </a:lnTo>
                  <a:lnTo>
                    <a:pt x="53" y="199"/>
                  </a:lnTo>
                  <a:lnTo>
                    <a:pt x="53" y="199"/>
                  </a:lnTo>
                  <a:close/>
                  <a:moveTo>
                    <a:pt x="53" y="473"/>
                  </a:moveTo>
                  <a:lnTo>
                    <a:pt x="0" y="473"/>
                  </a:lnTo>
                  <a:lnTo>
                    <a:pt x="0" y="622"/>
                  </a:lnTo>
                  <a:lnTo>
                    <a:pt x="53" y="622"/>
                  </a:lnTo>
                  <a:lnTo>
                    <a:pt x="53" y="473"/>
                  </a:lnTo>
                  <a:lnTo>
                    <a:pt x="53" y="473"/>
                  </a:lnTo>
                  <a:close/>
                  <a:moveTo>
                    <a:pt x="53" y="746"/>
                  </a:moveTo>
                  <a:lnTo>
                    <a:pt x="0" y="746"/>
                  </a:lnTo>
                  <a:lnTo>
                    <a:pt x="0" y="896"/>
                  </a:lnTo>
                  <a:lnTo>
                    <a:pt x="53" y="896"/>
                  </a:lnTo>
                  <a:lnTo>
                    <a:pt x="53" y="746"/>
                  </a:lnTo>
                  <a:lnTo>
                    <a:pt x="53" y="746"/>
                  </a:lnTo>
                  <a:close/>
                  <a:moveTo>
                    <a:pt x="53" y="1018"/>
                  </a:moveTo>
                  <a:lnTo>
                    <a:pt x="0" y="1018"/>
                  </a:lnTo>
                  <a:lnTo>
                    <a:pt x="0" y="1169"/>
                  </a:lnTo>
                  <a:lnTo>
                    <a:pt x="53" y="1169"/>
                  </a:lnTo>
                  <a:lnTo>
                    <a:pt x="53" y="1018"/>
                  </a:lnTo>
                  <a:lnTo>
                    <a:pt x="53" y="1018"/>
                  </a:lnTo>
                  <a:close/>
                  <a:moveTo>
                    <a:pt x="53" y="1292"/>
                  </a:moveTo>
                  <a:lnTo>
                    <a:pt x="0" y="1292"/>
                  </a:lnTo>
                  <a:lnTo>
                    <a:pt x="0" y="1442"/>
                  </a:lnTo>
                  <a:lnTo>
                    <a:pt x="53" y="1442"/>
                  </a:lnTo>
                  <a:lnTo>
                    <a:pt x="53" y="1292"/>
                  </a:lnTo>
                  <a:lnTo>
                    <a:pt x="53" y="1292"/>
                  </a:lnTo>
                  <a:close/>
                  <a:moveTo>
                    <a:pt x="53" y="1565"/>
                  </a:moveTo>
                  <a:lnTo>
                    <a:pt x="0" y="1565"/>
                  </a:lnTo>
                  <a:lnTo>
                    <a:pt x="0" y="1716"/>
                  </a:lnTo>
                  <a:lnTo>
                    <a:pt x="53" y="1716"/>
                  </a:lnTo>
                  <a:lnTo>
                    <a:pt x="53" y="1565"/>
                  </a:lnTo>
                  <a:lnTo>
                    <a:pt x="53" y="1565"/>
                  </a:lnTo>
                  <a:close/>
                  <a:moveTo>
                    <a:pt x="53" y="1833"/>
                  </a:moveTo>
                  <a:lnTo>
                    <a:pt x="0" y="1833"/>
                  </a:lnTo>
                  <a:lnTo>
                    <a:pt x="0" y="1907"/>
                  </a:lnTo>
                  <a:lnTo>
                    <a:pt x="53" y="1907"/>
                  </a:lnTo>
                  <a:lnTo>
                    <a:pt x="53" y="1833"/>
                  </a:lnTo>
                  <a:lnTo>
                    <a:pt x="53" y="183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70"/>
            <p:cNvSpPr>
              <a:spLocks/>
            </p:cNvSpPr>
            <p:nvPr/>
          </p:nvSpPr>
          <p:spPr bwMode="auto">
            <a:xfrm>
              <a:off x="2297" y="107"/>
              <a:ext cx="21" cy="1907"/>
            </a:xfrm>
            <a:custGeom>
              <a:avLst/>
              <a:gdLst>
                <a:gd name="T0" fmla="*/ 21 w 21"/>
                <a:gd name="T1" fmla="*/ 1907 h 1907"/>
                <a:gd name="T2" fmla="*/ 0 w 21"/>
                <a:gd name="T3" fmla="*/ 1907 h 1907"/>
                <a:gd name="T4" fmla="*/ 0 w 21"/>
                <a:gd name="T5" fmla="*/ 0 h 1907"/>
                <a:gd name="T6" fmla="*/ 21 w 21"/>
                <a:gd name="T7" fmla="*/ 0 h 1907"/>
                <a:gd name="T8" fmla="*/ 21 w 21"/>
                <a:gd name="T9" fmla="*/ 1886 h 1907"/>
                <a:gd name="T10" fmla="*/ 21 w 21"/>
                <a:gd name="T11" fmla="*/ 1907 h 1907"/>
              </a:gdLst>
              <a:ahLst/>
              <a:cxnLst>
                <a:cxn ang="0">
                  <a:pos x="T0" y="T1"/>
                </a:cxn>
                <a:cxn ang="0">
                  <a:pos x="T2" y="T3"/>
                </a:cxn>
                <a:cxn ang="0">
                  <a:pos x="T4" y="T5"/>
                </a:cxn>
                <a:cxn ang="0">
                  <a:pos x="T6" y="T7"/>
                </a:cxn>
                <a:cxn ang="0">
                  <a:pos x="T8" y="T9"/>
                </a:cxn>
                <a:cxn ang="0">
                  <a:pos x="T10" y="T11"/>
                </a:cxn>
              </a:cxnLst>
              <a:rect l="0" t="0" r="r" b="b"/>
              <a:pathLst>
                <a:path w="21" h="1907">
                  <a:moveTo>
                    <a:pt x="21" y="1907"/>
                  </a:moveTo>
                  <a:lnTo>
                    <a:pt x="0" y="1907"/>
                  </a:lnTo>
                  <a:lnTo>
                    <a:pt x="0" y="0"/>
                  </a:lnTo>
                  <a:lnTo>
                    <a:pt x="21" y="0"/>
                  </a:lnTo>
                  <a:lnTo>
                    <a:pt x="21" y="1886"/>
                  </a:lnTo>
                  <a:lnTo>
                    <a:pt x="21" y="1907"/>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1"/>
            <p:cNvSpPr>
              <a:spLocks/>
            </p:cNvSpPr>
            <p:nvPr/>
          </p:nvSpPr>
          <p:spPr bwMode="auto">
            <a:xfrm>
              <a:off x="1768" y="107"/>
              <a:ext cx="21" cy="1907"/>
            </a:xfrm>
            <a:custGeom>
              <a:avLst/>
              <a:gdLst>
                <a:gd name="T0" fmla="*/ 0 w 21"/>
                <a:gd name="T1" fmla="*/ 0 h 1907"/>
                <a:gd name="T2" fmla="*/ 21 w 21"/>
                <a:gd name="T3" fmla="*/ 0 h 1907"/>
                <a:gd name="T4" fmla="*/ 21 w 21"/>
                <a:gd name="T5" fmla="*/ 1907 h 1907"/>
                <a:gd name="T6" fmla="*/ 0 w 21"/>
                <a:gd name="T7" fmla="*/ 1907 h 1907"/>
                <a:gd name="T8" fmla="*/ 0 w 21"/>
                <a:gd name="T9" fmla="*/ 0 h 1907"/>
                <a:gd name="T10" fmla="*/ 0 w 21"/>
                <a:gd name="T11" fmla="*/ 0 h 1907"/>
              </a:gdLst>
              <a:ahLst/>
              <a:cxnLst>
                <a:cxn ang="0">
                  <a:pos x="T0" y="T1"/>
                </a:cxn>
                <a:cxn ang="0">
                  <a:pos x="T2" y="T3"/>
                </a:cxn>
                <a:cxn ang="0">
                  <a:pos x="T4" y="T5"/>
                </a:cxn>
                <a:cxn ang="0">
                  <a:pos x="T6" y="T7"/>
                </a:cxn>
                <a:cxn ang="0">
                  <a:pos x="T8" y="T9"/>
                </a:cxn>
                <a:cxn ang="0">
                  <a:pos x="T10" y="T11"/>
                </a:cxn>
              </a:cxnLst>
              <a:rect l="0" t="0" r="r" b="b"/>
              <a:pathLst>
                <a:path w="21" h="1907">
                  <a:moveTo>
                    <a:pt x="0" y="0"/>
                  </a:moveTo>
                  <a:lnTo>
                    <a:pt x="21" y="0"/>
                  </a:lnTo>
                  <a:lnTo>
                    <a:pt x="21" y="1907"/>
                  </a:lnTo>
                  <a:lnTo>
                    <a:pt x="0" y="1907"/>
                  </a:lnTo>
                  <a:lnTo>
                    <a:pt x="0" y="0"/>
                  </a:lnTo>
                  <a:lnTo>
                    <a:pt x="0"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96"/>
          <p:cNvGrpSpPr>
            <a:grpSpLocks noChangeAspect="1"/>
          </p:cNvGrpSpPr>
          <p:nvPr/>
        </p:nvGrpSpPr>
        <p:grpSpPr bwMode="auto">
          <a:xfrm rot="10800000">
            <a:off x="2650788" y="4094525"/>
            <a:ext cx="1303319" cy="1179728"/>
            <a:chOff x="157" y="2646"/>
            <a:chExt cx="928" cy="840"/>
          </a:xfrm>
        </p:grpSpPr>
        <p:sp>
          <p:nvSpPr>
            <p:cNvPr id="101" name="Freeform 97"/>
            <p:cNvSpPr>
              <a:spLocks/>
            </p:cNvSpPr>
            <p:nvPr/>
          </p:nvSpPr>
          <p:spPr bwMode="auto">
            <a:xfrm>
              <a:off x="157" y="2646"/>
              <a:ext cx="928" cy="840"/>
            </a:xfrm>
            <a:custGeom>
              <a:avLst/>
              <a:gdLst>
                <a:gd name="T0" fmla="*/ 928 w 928"/>
                <a:gd name="T1" fmla="*/ 0 h 840"/>
                <a:gd name="T2" fmla="*/ 388 w 928"/>
                <a:gd name="T3" fmla="*/ 0 h 840"/>
                <a:gd name="T4" fmla="*/ 388 w 928"/>
                <a:gd name="T5" fmla="*/ 1 h 840"/>
                <a:gd name="T6" fmla="*/ 386 w 928"/>
                <a:gd name="T7" fmla="*/ 0 h 840"/>
                <a:gd name="T8" fmla="*/ 0 w 928"/>
                <a:gd name="T9" fmla="*/ 385 h 840"/>
                <a:gd name="T10" fmla="*/ 456 w 928"/>
                <a:gd name="T11" fmla="*/ 840 h 840"/>
                <a:gd name="T12" fmla="*/ 652 w 928"/>
                <a:gd name="T13" fmla="*/ 644 h 840"/>
                <a:gd name="T14" fmla="*/ 928 w 928"/>
                <a:gd name="T15" fmla="*/ 644 h 840"/>
                <a:gd name="T16" fmla="*/ 928 w 928"/>
                <a:gd name="T17"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8" h="840">
                  <a:moveTo>
                    <a:pt x="928" y="0"/>
                  </a:moveTo>
                  <a:lnTo>
                    <a:pt x="388" y="0"/>
                  </a:lnTo>
                  <a:lnTo>
                    <a:pt x="388" y="1"/>
                  </a:lnTo>
                  <a:lnTo>
                    <a:pt x="386" y="0"/>
                  </a:lnTo>
                  <a:lnTo>
                    <a:pt x="0" y="385"/>
                  </a:lnTo>
                  <a:lnTo>
                    <a:pt x="456" y="840"/>
                  </a:lnTo>
                  <a:lnTo>
                    <a:pt x="652" y="644"/>
                  </a:lnTo>
                  <a:lnTo>
                    <a:pt x="928" y="644"/>
                  </a:lnTo>
                  <a:lnTo>
                    <a:pt x="928"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8"/>
            <p:cNvSpPr>
              <a:spLocks noEditPoints="1"/>
            </p:cNvSpPr>
            <p:nvPr/>
          </p:nvSpPr>
          <p:spPr bwMode="auto">
            <a:xfrm>
              <a:off x="157" y="2646"/>
              <a:ext cx="928" cy="840"/>
            </a:xfrm>
            <a:custGeom>
              <a:avLst/>
              <a:gdLst>
                <a:gd name="T0" fmla="*/ 716 w 716"/>
                <a:gd name="T1" fmla="*/ 0 h 648"/>
                <a:gd name="T2" fmla="*/ 716 w 716"/>
                <a:gd name="T3" fmla="*/ 23 h 648"/>
                <a:gd name="T4" fmla="*/ 307 w 716"/>
                <a:gd name="T5" fmla="*/ 23 h 648"/>
                <a:gd name="T6" fmla="*/ 16 w 716"/>
                <a:gd name="T7" fmla="*/ 313 h 648"/>
                <a:gd name="T8" fmla="*/ 0 w 716"/>
                <a:gd name="T9" fmla="*/ 297 h 648"/>
                <a:gd name="T10" fmla="*/ 298 w 716"/>
                <a:gd name="T11" fmla="*/ 0 h 648"/>
                <a:gd name="T12" fmla="*/ 716 w 716"/>
                <a:gd name="T13" fmla="*/ 0 h 648"/>
                <a:gd name="T14" fmla="*/ 494 w 716"/>
                <a:gd name="T15" fmla="*/ 474 h 648"/>
                <a:gd name="T16" fmla="*/ 335 w 716"/>
                <a:gd name="T17" fmla="*/ 632 h 648"/>
                <a:gd name="T18" fmla="*/ 352 w 716"/>
                <a:gd name="T19" fmla="*/ 648 h 648"/>
                <a:gd name="T20" fmla="*/ 503 w 716"/>
                <a:gd name="T21" fmla="*/ 497 h 648"/>
                <a:gd name="T22" fmla="*/ 716 w 716"/>
                <a:gd name="T23" fmla="*/ 497 h 648"/>
                <a:gd name="T24" fmla="*/ 716 w 716"/>
                <a:gd name="T25" fmla="*/ 474 h 648"/>
                <a:gd name="T26" fmla="*/ 494 w 716"/>
                <a:gd name="T27" fmla="*/ 47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648">
                  <a:moveTo>
                    <a:pt x="716" y="0"/>
                  </a:moveTo>
                  <a:cubicBezTo>
                    <a:pt x="716" y="0"/>
                    <a:pt x="716" y="17"/>
                    <a:pt x="716" y="23"/>
                  </a:cubicBezTo>
                  <a:cubicBezTo>
                    <a:pt x="710" y="23"/>
                    <a:pt x="307" y="23"/>
                    <a:pt x="307" y="23"/>
                  </a:cubicBezTo>
                  <a:cubicBezTo>
                    <a:pt x="16" y="313"/>
                    <a:pt x="16" y="313"/>
                    <a:pt x="16" y="313"/>
                  </a:cubicBezTo>
                  <a:cubicBezTo>
                    <a:pt x="0" y="297"/>
                    <a:pt x="0" y="297"/>
                    <a:pt x="0" y="297"/>
                  </a:cubicBezTo>
                  <a:cubicBezTo>
                    <a:pt x="298" y="0"/>
                    <a:pt x="298" y="0"/>
                    <a:pt x="298" y="0"/>
                  </a:cubicBezTo>
                  <a:lnTo>
                    <a:pt x="716" y="0"/>
                  </a:lnTo>
                  <a:close/>
                  <a:moveTo>
                    <a:pt x="494" y="474"/>
                  </a:moveTo>
                  <a:cubicBezTo>
                    <a:pt x="335" y="632"/>
                    <a:pt x="335" y="632"/>
                    <a:pt x="335" y="632"/>
                  </a:cubicBezTo>
                  <a:cubicBezTo>
                    <a:pt x="352" y="648"/>
                    <a:pt x="352" y="648"/>
                    <a:pt x="352" y="648"/>
                  </a:cubicBezTo>
                  <a:cubicBezTo>
                    <a:pt x="503" y="497"/>
                    <a:pt x="503" y="497"/>
                    <a:pt x="503" y="497"/>
                  </a:cubicBezTo>
                  <a:cubicBezTo>
                    <a:pt x="716" y="497"/>
                    <a:pt x="716" y="497"/>
                    <a:pt x="716" y="497"/>
                  </a:cubicBezTo>
                  <a:cubicBezTo>
                    <a:pt x="716" y="474"/>
                    <a:pt x="716" y="474"/>
                    <a:pt x="716" y="474"/>
                  </a:cubicBezTo>
                  <a:cubicBezTo>
                    <a:pt x="708" y="474"/>
                    <a:pt x="494" y="474"/>
                    <a:pt x="494" y="4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9"/>
            <p:cNvSpPr>
              <a:spLocks noEditPoints="1"/>
            </p:cNvSpPr>
            <p:nvPr/>
          </p:nvSpPr>
          <p:spPr bwMode="auto">
            <a:xfrm>
              <a:off x="364" y="2944"/>
              <a:ext cx="719" cy="337"/>
            </a:xfrm>
            <a:custGeom>
              <a:avLst/>
              <a:gdLst>
                <a:gd name="T0" fmla="*/ 284 w 719"/>
                <a:gd name="T1" fmla="*/ 92 h 337"/>
                <a:gd name="T2" fmla="*/ 246 w 719"/>
                <a:gd name="T3" fmla="*/ 54 h 337"/>
                <a:gd name="T4" fmla="*/ 140 w 719"/>
                <a:gd name="T5" fmla="*/ 161 h 337"/>
                <a:gd name="T6" fmla="*/ 177 w 719"/>
                <a:gd name="T7" fmla="*/ 198 h 337"/>
                <a:gd name="T8" fmla="*/ 284 w 719"/>
                <a:gd name="T9" fmla="*/ 92 h 337"/>
                <a:gd name="T10" fmla="*/ 284 w 719"/>
                <a:gd name="T11" fmla="*/ 92 h 337"/>
                <a:gd name="T12" fmla="*/ 91 w 719"/>
                <a:gd name="T13" fmla="*/ 285 h 337"/>
                <a:gd name="T14" fmla="*/ 53 w 719"/>
                <a:gd name="T15" fmla="*/ 248 h 337"/>
                <a:gd name="T16" fmla="*/ 0 w 719"/>
                <a:gd name="T17" fmla="*/ 299 h 337"/>
                <a:gd name="T18" fmla="*/ 38 w 719"/>
                <a:gd name="T19" fmla="*/ 337 h 337"/>
                <a:gd name="T20" fmla="*/ 91 w 719"/>
                <a:gd name="T21" fmla="*/ 285 h 337"/>
                <a:gd name="T22" fmla="*/ 91 w 719"/>
                <a:gd name="T23" fmla="*/ 285 h 337"/>
                <a:gd name="T24" fmla="*/ 643 w 719"/>
                <a:gd name="T25" fmla="*/ 54 h 337"/>
                <a:gd name="T26" fmla="*/ 643 w 719"/>
                <a:gd name="T27" fmla="*/ 1 h 337"/>
                <a:gd name="T28" fmla="*/ 719 w 719"/>
                <a:gd name="T29" fmla="*/ 1 h 337"/>
                <a:gd name="T30" fmla="*/ 719 w 719"/>
                <a:gd name="T31" fmla="*/ 54 h 337"/>
                <a:gd name="T32" fmla="*/ 643 w 719"/>
                <a:gd name="T33" fmla="*/ 54 h 337"/>
                <a:gd name="T34" fmla="*/ 643 w 719"/>
                <a:gd name="T35" fmla="*/ 54 h 337"/>
                <a:gd name="T36" fmla="*/ 519 w 719"/>
                <a:gd name="T37" fmla="*/ 53 h 337"/>
                <a:gd name="T38" fmla="*/ 519 w 719"/>
                <a:gd name="T39" fmla="*/ 0 h 337"/>
                <a:gd name="T40" fmla="*/ 369 w 719"/>
                <a:gd name="T41" fmla="*/ 0 h 337"/>
                <a:gd name="T42" fmla="*/ 369 w 719"/>
                <a:gd name="T43" fmla="*/ 53 h 337"/>
                <a:gd name="T44" fmla="*/ 519 w 719"/>
                <a:gd name="T45" fmla="*/ 53 h 337"/>
                <a:gd name="T46" fmla="*/ 519 w 719"/>
                <a:gd name="T47" fmla="*/ 5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9" h="337">
                  <a:moveTo>
                    <a:pt x="284" y="92"/>
                  </a:moveTo>
                  <a:lnTo>
                    <a:pt x="246" y="54"/>
                  </a:lnTo>
                  <a:lnTo>
                    <a:pt x="140" y="161"/>
                  </a:lnTo>
                  <a:lnTo>
                    <a:pt x="177" y="198"/>
                  </a:lnTo>
                  <a:lnTo>
                    <a:pt x="284" y="92"/>
                  </a:lnTo>
                  <a:lnTo>
                    <a:pt x="284" y="92"/>
                  </a:lnTo>
                  <a:close/>
                  <a:moveTo>
                    <a:pt x="91" y="285"/>
                  </a:moveTo>
                  <a:lnTo>
                    <a:pt x="53" y="248"/>
                  </a:lnTo>
                  <a:lnTo>
                    <a:pt x="0" y="299"/>
                  </a:lnTo>
                  <a:lnTo>
                    <a:pt x="38" y="337"/>
                  </a:lnTo>
                  <a:lnTo>
                    <a:pt x="91" y="285"/>
                  </a:lnTo>
                  <a:lnTo>
                    <a:pt x="91" y="285"/>
                  </a:lnTo>
                  <a:close/>
                  <a:moveTo>
                    <a:pt x="643" y="54"/>
                  </a:moveTo>
                  <a:lnTo>
                    <a:pt x="643" y="1"/>
                  </a:lnTo>
                  <a:lnTo>
                    <a:pt x="719" y="1"/>
                  </a:lnTo>
                  <a:lnTo>
                    <a:pt x="719" y="54"/>
                  </a:lnTo>
                  <a:lnTo>
                    <a:pt x="643" y="54"/>
                  </a:lnTo>
                  <a:lnTo>
                    <a:pt x="643" y="54"/>
                  </a:lnTo>
                  <a:close/>
                  <a:moveTo>
                    <a:pt x="519" y="53"/>
                  </a:moveTo>
                  <a:lnTo>
                    <a:pt x="519" y="0"/>
                  </a:lnTo>
                  <a:lnTo>
                    <a:pt x="369" y="0"/>
                  </a:lnTo>
                  <a:lnTo>
                    <a:pt x="369" y="53"/>
                  </a:lnTo>
                  <a:lnTo>
                    <a:pt x="519" y="53"/>
                  </a:lnTo>
                  <a:lnTo>
                    <a:pt x="519" y="5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0"/>
            <p:cNvSpPr>
              <a:spLocks noEditPoints="1"/>
            </p:cNvSpPr>
            <p:nvPr/>
          </p:nvSpPr>
          <p:spPr bwMode="auto">
            <a:xfrm>
              <a:off x="192" y="2695"/>
              <a:ext cx="893" cy="757"/>
            </a:xfrm>
            <a:custGeom>
              <a:avLst/>
              <a:gdLst>
                <a:gd name="T0" fmla="*/ 893 w 893"/>
                <a:gd name="T1" fmla="*/ 526 h 757"/>
                <a:gd name="T2" fmla="*/ 893 w 893"/>
                <a:gd name="T3" fmla="*/ 547 h 757"/>
                <a:gd name="T4" fmla="*/ 598 w 893"/>
                <a:gd name="T5" fmla="*/ 547 h 757"/>
                <a:gd name="T6" fmla="*/ 386 w 893"/>
                <a:gd name="T7" fmla="*/ 757 h 757"/>
                <a:gd name="T8" fmla="*/ 372 w 893"/>
                <a:gd name="T9" fmla="*/ 743 h 757"/>
                <a:gd name="T10" fmla="*/ 588 w 893"/>
                <a:gd name="T11" fmla="*/ 526 h 757"/>
                <a:gd name="T12" fmla="*/ 893 w 893"/>
                <a:gd name="T13" fmla="*/ 526 h 757"/>
                <a:gd name="T14" fmla="*/ 371 w 893"/>
                <a:gd name="T15" fmla="*/ 0 h 757"/>
                <a:gd name="T16" fmla="*/ 0 w 893"/>
                <a:gd name="T17" fmla="*/ 371 h 757"/>
                <a:gd name="T18" fmla="*/ 15 w 893"/>
                <a:gd name="T19" fmla="*/ 385 h 757"/>
                <a:gd name="T20" fmla="*/ 380 w 893"/>
                <a:gd name="T21" fmla="*/ 21 h 757"/>
                <a:gd name="T22" fmla="*/ 893 w 893"/>
                <a:gd name="T23" fmla="*/ 21 h 757"/>
                <a:gd name="T24" fmla="*/ 893 w 893"/>
                <a:gd name="T25" fmla="*/ 0 h 757"/>
                <a:gd name="T26" fmla="*/ 371 w 893"/>
                <a:gd name="T27"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3" h="757">
                  <a:moveTo>
                    <a:pt x="893" y="526"/>
                  </a:moveTo>
                  <a:lnTo>
                    <a:pt x="893" y="547"/>
                  </a:lnTo>
                  <a:lnTo>
                    <a:pt x="598" y="547"/>
                  </a:lnTo>
                  <a:lnTo>
                    <a:pt x="386" y="757"/>
                  </a:lnTo>
                  <a:lnTo>
                    <a:pt x="372" y="743"/>
                  </a:lnTo>
                  <a:lnTo>
                    <a:pt x="588" y="526"/>
                  </a:lnTo>
                  <a:lnTo>
                    <a:pt x="893" y="526"/>
                  </a:lnTo>
                  <a:close/>
                  <a:moveTo>
                    <a:pt x="371" y="0"/>
                  </a:moveTo>
                  <a:lnTo>
                    <a:pt x="0" y="371"/>
                  </a:lnTo>
                  <a:lnTo>
                    <a:pt x="15" y="385"/>
                  </a:lnTo>
                  <a:lnTo>
                    <a:pt x="380" y="21"/>
                  </a:lnTo>
                  <a:lnTo>
                    <a:pt x="893" y="21"/>
                  </a:lnTo>
                  <a:lnTo>
                    <a:pt x="893" y="0"/>
                  </a:lnTo>
                  <a:lnTo>
                    <a:pt x="371"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 name="Group 65"/>
          <p:cNvGrpSpPr>
            <a:grpSpLocks noChangeAspect="1"/>
          </p:cNvGrpSpPr>
          <p:nvPr/>
        </p:nvGrpSpPr>
        <p:grpSpPr bwMode="auto">
          <a:xfrm rot="16200000">
            <a:off x="868829" y="3489262"/>
            <a:ext cx="904782" cy="2666795"/>
            <a:chOff x="1719" y="107"/>
            <a:chExt cx="647" cy="1907"/>
          </a:xfrm>
        </p:grpSpPr>
        <p:sp>
          <p:nvSpPr>
            <p:cNvPr id="106" name="Rectangle 66"/>
            <p:cNvSpPr>
              <a:spLocks noChangeArrowheads="1"/>
            </p:cNvSpPr>
            <p:nvPr/>
          </p:nvSpPr>
          <p:spPr bwMode="auto">
            <a:xfrm>
              <a:off x="1719" y="107"/>
              <a:ext cx="647" cy="1907"/>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67"/>
            <p:cNvSpPr>
              <a:spLocks/>
            </p:cNvSpPr>
            <p:nvPr/>
          </p:nvSpPr>
          <p:spPr bwMode="auto">
            <a:xfrm>
              <a:off x="1719" y="107"/>
              <a:ext cx="30" cy="1907"/>
            </a:xfrm>
            <a:custGeom>
              <a:avLst/>
              <a:gdLst>
                <a:gd name="T0" fmla="*/ 0 w 23"/>
                <a:gd name="T1" fmla="*/ 0 h 1468"/>
                <a:gd name="T2" fmla="*/ 23 w 23"/>
                <a:gd name="T3" fmla="*/ 0 h 1468"/>
                <a:gd name="T4" fmla="*/ 23 w 23"/>
                <a:gd name="T5" fmla="*/ 23 h 1468"/>
                <a:gd name="T6" fmla="*/ 23 w 23"/>
                <a:gd name="T7" fmla="*/ 1468 h 1468"/>
                <a:gd name="T8" fmla="*/ 0 w 23"/>
                <a:gd name="T9" fmla="*/ 1468 h 1468"/>
                <a:gd name="T10" fmla="*/ 0 w 23"/>
                <a:gd name="T11" fmla="*/ 0 h 1468"/>
              </a:gdLst>
              <a:ahLst/>
              <a:cxnLst>
                <a:cxn ang="0">
                  <a:pos x="T0" y="T1"/>
                </a:cxn>
                <a:cxn ang="0">
                  <a:pos x="T2" y="T3"/>
                </a:cxn>
                <a:cxn ang="0">
                  <a:pos x="T4" y="T5"/>
                </a:cxn>
                <a:cxn ang="0">
                  <a:pos x="T6" y="T7"/>
                </a:cxn>
                <a:cxn ang="0">
                  <a:pos x="T8" y="T9"/>
                </a:cxn>
                <a:cxn ang="0">
                  <a:pos x="T10" y="T11"/>
                </a:cxn>
              </a:cxnLst>
              <a:rect l="0" t="0" r="r" b="b"/>
              <a:pathLst>
                <a:path w="23" h="1468">
                  <a:moveTo>
                    <a:pt x="0" y="0"/>
                  </a:moveTo>
                  <a:cubicBezTo>
                    <a:pt x="0" y="0"/>
                    <a:pt x="17" y="0"/>
                    <a:pt x="23" y="0"/>
                  </a:cubicBezTo>
                  <a:cubicBezTo>
                    <a:pt x="23" y="6"/>
                    <a:pt x="23" y="10"/>
                    <a:pt x="23" y="23"/>
                  </a:cubicBezTo>
                  <a:cubicBezTo>
                    <a:pt x="23" y="1468"/>
                    <a:pt x="23" y="1468"/>
                    <a:pt x="23" y="1468"/>
                  </a:cubicBezTo>
                  <a:cubicBezTo>
                    <a:pt x="0" y="1468"/>
                    <a:pt x="0" y="1468"/>
                    <a:pt x="0" y="146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68"/>
            <p:cNvSpPr>
              <a:spLocks/>
            </p:cNvSpPr>
            <p:nvPr/>
          </p:nvSpPr>
          <p:spPr bwMode="auto">
            <a:xfrm>
              <a:off x="2336" y="107"/>
              <a:ext cx="30" cy="1907"/>
            </a:xfrm>
            <a:custGeom>
              <a:avLst/>
              <a:gdLst>
                <a:gd name="T0" fmla="*/ 23 w 23"/>
                <a:gd name="T1" fmla="*/ 1445 h 1468"/>
                <a:gd name="T2" fmla="*/ 23 w 23"/>
                <a:gd name="T3" fmla="*/ 0 h 1468"/>
                <a:gd name="T4" fmla="*/ 0 w 23"/>
                <a:gd name="T5" fmla="*/ 0 h 1468"/>
                <a:gd name="T6" fmla="*/ 0 w 23"/>
                <a:gd name="T7" fmla="*/ 23 h 1468"/>
                <a:gd name="T8" fmla="*/ 0 w 23"/>
                <a:gd name="T9" fmla="*/ 1445 h 1468"/>
                <a:gd name="T10" fmla="*/ 0 w 23"/>
                <a:gd name="T11" fmla="*/ 1468 h 1468"/>
                <a:gd name="T12" fmla="*/ 23 w 23"/>
                <a:gd name="T13" fmla="*/ 1468 h 1468"/>
              </a:gdLst>
              <a:ahLst/>
              <a:cxnLst>
                <a:cxn ang="0">
                  <a:pos x="T0" y="T1"/>
                </a:cxn>
                <a:cxn ang="0">
                  <a:pos x="T2" y="T3"/>
                </a:cxn>
                <a:cxn ang="0">
                  <a:pos x="T4" y="T5"/>
                </a:cxn>
                <a:cxn ang="0">
                  <a:pos x="T6" y="T7"/>
                </a:cxn>
                <a:cxn ang="0">
                  <a:pos x="T8" y="T9"/>
                </a:cxn>
                <a:cxn ang="0">
                  <a:pos x="T10" y="T11"/>
                </a:cxn>
                <a:cxn ang="0">
                  <a:pos x="T12" y="T13"/>
                </a:cxn>
              </a:cxnLst>
              <a:rect l="0" t="0" r="r" b="b"/>
              <a:pathLst>
                <a:path w="23" h="1468">
                  <a:moveTo>
                    <a:pt x="23" y="1445"/>
                  </a:moveTo>
                  <a:cubicBezTo>
                    <a:pt x="23" y="0"/>
                    <a:pt x="23" y="0"/>
                    <a:pt x="23" y="0"/>
                  </a:cubicBezTo>
                  <a:cubicBezTo>
                    <a:pt x="0" y="0"/>
                    <a:pt x="0" y="0"/>
                    <a:pt x="0" y="0"/>
                  </a:cubicBezTo>
                  <a:cubicBezTo>
                    <a:pt x="0" y="8"/>
                    <a:pt x="0" y="23"/>
                    <a:pt x="0" y="23"/>
                  </a:cubicBezTo>
                  <a:cubicBezTo>
                    <a:pt x="0" y="1445"/>
                    <a:pt x="0" y="1445"/>
                    <a:pt x="0" y="1445"/>
                  </a:cubicBezTo>
                  <a:cubicBezTo>
                    <a:pt x="0" y="1468"/>
                    <a:pt x="0" y="1468"/>
                    <a:pt x="0" y="1468"/>
                  </a:cubicBezTo>
                  <a:cubicBezTo>
                    <a:pt x="23" y="1468"/>
                    <a:pt x="23" y="1468"/>
                    <a:pt x="23" y="146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9"/>
            <p:cNvSpPr>
              <a:spLocks noEditPoints="1"/>
            </p:cNvSpPr>
            <p:nvPr/>
          </p:nvSpPr>
          <p:spPr bwMode="auto">
            <a:xfrm>
              <a:off x="2020" y="107"/>
              <a:ext cx="53" cy="1907"/>
            </a:xfrm>
            <a:custGeom>
              <a:avLst/>
              <a:gdLst>
                <a:gd name="T0" fmla="*/ 53 w 53"/>
                <a:gd name="T1" fmla="*/ 77 h 1907"/>
                <a:gd name="T2" fmla="*/ 0 w 53"/>
                <a:gd name="T3" fmla="*/ 77 h 1907"/>
                <a:gd name="T4" fmla="*/ 0 w 53"/>
                <a:gd name="T5" fmla="*/ 0 h 1907"/>
                <a:gd name="T6" fmla="*/ 53 w 53"/>
                <a:gd name="T7" fmla="*/ 0 h 1907"/>
                <a:gd name="T8" fmla="*/ 53 w 53"/>
                <a:gd name="T9" fmla="*/ 77 h 1907"/>
                <a:gd name="T10" fmla="*/ 53 w 53"/>
                <a:gd name="T11" fmla="*/ 77 h 1907"/>
                <a:gd name="T12" fmla="*/ 53 w 53"/>
                <a:gd name="T13" fmla="*/ 199 h 1907"/>
                <a:gd name="T14" fmla="*/ 0 w 53"/>
                <a:gd name="T15" fmla="*/ 199 h 1907"/>
                <a:gd name="T16" fmla="*/ 0 w 53"/>
                <a:gd name="T17" fmla="*/ 350 h 1907"/>
                <a:gd name="T18" fmla="*/ 53 w 53"/>
                <a:gd name="T19" fmla="*/ 350 h 1907"/>
                <a:gd name="T20" fmla="*/ 53 w 53"/>
                <a:gd name="T21" fmla="*/ 199 h 1907"/>
                <a:gd name="T22" fmla="*/ 53 w 53"/>
                <a:gd name="T23" fmla="*/ 199 h 1907"/>
                <a:gd name="T24" fmla="*/ 53 w 53"/>
                <a:gd name="T25" fmla="*/ 473 h 1907"/>
                <a:gd name="T26" fmla="*/ 0 w 53"/>
                <a:gd name="T27" fmla="*/ 473 h 1907"/>
                <a:gd name="T28" fmla="*/ 0 w 53"/>
                <a:gd name="T29" fmla="*/ 622 h 1907"/>
                <a:gd name="T30" fmla="*/ 53 w 53"/>
                <a:gd name="T31" fmla="*/ 622 h 1907"/>
                <a:gd name="T32" fmla="*/ 53 w 53"/>
                <a:gd name="T33" fmla="*/ 473 h 1907"/>
                <a:gd name="T34" fmla="*/ 53 w 53"/>
                <a:gd name="T35" fmla="*/ 473 h 1907"/>
                <a:gd name="T36" fmla="*/ 53 w 53"/>
                <a:gd name="T37" fmla="*/ 746 h 1907"/>
                <a:gd name="T38" fmla="*/ 0 w 53"/>
                <a:gd name="T39" fmla="*/ 746 h 1907"/>
                <a:gd name="T40" fmla="*/ 0 w 53"/>
                <a:gd name="T41" fmla="*/ 896 h 1907"/>
                <a:gd name="T42" fmla="*/ 53 w 53"/>
                <a:gd name="T43" fmla="*/ 896 h 1907"/>
                <a:gd name="T44" fmla="*/ 53 w 53"/>
                <a:gd name="T45" fmla="*/ 746 h 1907"/>
                <a:gd name="T46" fmla="*/ 53 w 53"/>
                <a:gd name="T47" fmla="*/ 746 h 1907"/>
                <a:gd name="T48" fmla="*/ 53 w 53"/>
                <a:gd name="T49" fmla="*/ 1018 h 1907"/>
                <a:gd name="T50" fmla="*/ 0 w 53"/>
                <a:gd name="T51" fmla="*/ 1018 h 1907"/>
                <a:gd name="T52" fmla="*/ 0 w 53"/>
                <a:gd name="T53" fmla="*/ 1169 h 1907"/>
                <a:gd name="T54" fmla="*/ 53 w 53"/>
                <a:gd name="T55" fmla="*/ 1169 h 1907"/>
                <a:gd name="T56" fmla="*/ 53 w 53"/>
                <a:gd name="T57" fmla="*/ 1018 h 1907"/>
                <a:gd name="T58" fmla="*/ 53 w 53"/>
                <a:gd name="T59" fmla="*/ 1018 h 1907"/>
                <a:gd name="T60" fmla="*/ 53 w 53"/>
                <a:gd name="T61" fmla="*/ 1292 h 1907"/>
                <a:gd name="T62" fmla="*/ 0 w 53"/>
                <a:gd name="T63" fmla="*/ 1292 h 1907"/>
                <a:gd name="T64" fmla="*/ 0 w 53"/>
                <a:gd name="T65" fmla="*/ 1442 h 1907"/>
                <a:gd name="T66" fmla="*/ 53 w 53"/>
                <a:gd name="T67" fmla="*/ 1442 h 1907"/>
                <a:gd name="T68" fmla="*/ 53 w 53"/>
                <a:gd name="T69" fmla="*/ 1292 h 1907"/>
                <a:gd name="T70" fmla="*/ 53 w 53"/>
                <a:gd name="T71" fmla="*/ 1292 h 1907"/>
                <a:gd name="T72" fmla="*/ 53 w 53"/>
                <a:gd name="T73" fmla="*/ 1565 h 1907"/>
                <a:gd name="T74" fmla="*/ 0 w 53"/>
                <a:gd name="T75" fmla="*/ 1565 h 1907"/>
                <a:gd name="T76" fmla="*/ 0 w 53"/>
                <a:gd name="T77" fmla="*/ 1716 h 1907"/>
                <a:gd name="T78" fmla="*/ 53 w 53"/>
                <a:gd name="T79" fmla="*/ 1716 h 1907"/>
                <a:gd name="T80" fmla="*/ 53 w 53"/>
                <a:gd name="T81" fmla="*/ 1565 h 1907"/>
                <a:gd name="T82" fmla="*/ 53 w 53"/>
                <a:gd name="T83" fmla="*/ 1565 h 1907"/>
                <a:gd name="T84" fmla="*/ 53 w 53"/>
                <a:gd name="T85" fmla="*/ 1833 h 1907"/>
                <a:gd name="T86" fmla="*/ 0 w 53"/>
                <a:gd name="T87" fmla="*/ 1833 h 1907"/>
                <a:gd name="T88" fmla="*/ 0 w 53"/>
                <a:gd name="T89" fmla="*/ 1907 h 1907"/>
                <a:gd name="T90" fmla="*/ 53 w 53"/>
                <a:gd name="T91" fmla="*/ 1907 h 1907"/>
                <a:gd name="T92" fmla="*/ 53 w 53"/>
                <a:gd name="T93" fmla="*/ 1833 h 1907"/>
                <a:gd name="T94" fmla="*/ 53 w 53"/>
                <a:gd name="T95" fmla="*/ 1833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1907">
                  <a:moveTo>
                    <a:pt x="53" y="77"/>
                  </a:moveTo>
                  <a:lnTo>
                    <a:pt x="0" y="77"/>
                  </a:lnTo>
                  <a:lnTo>
                    <a:pt x="0" y="0"/>
                  </a:lnTo>
                  <a:lnTo>
                    <a:pt x="53" y="0"/>
                  </a:lnTo>
                  <a:lnTo>
                    <a:pt x="53" y="77"/>
                  </a:lnTo>
                  <a:lnTo>
                    <a:pt x="53" y="77"/>
                  </a:lnTo>
                  <a:close/>
                  <a:moveTo>
                    <a:pt x="53" y="199"/>
                  </a:moveTo>
                  <a:lnTo>
                    <a:pt x="0" y="199"/>
                  </a:lnTo>
                  <a:lnTo>
                    <a:pt x="0" y="350"/>
                  </a:lnTo>
                  <a:lnTo>
                    <a:pt x="53" y="350"/>
                  </a:lnTo>
                  <a:lnTo>
                    <a:pt x="53" y="199"/>
                  </a:lnTo>
                  <a:lnTo>
                    <a:pt x="53" y="199"/>
                  </a:lnTo>
                  <a:close/>
                  <a:moveTo>
                    <a:pt x="53" y="473"/>
                  </a:moveTo>
                  <a:lnTo>
                    <a:pt x="0" y="473"/>
                  </a:lnTo>
                  <a:lnTo>
                    <a:pt x="0" y="622"/>
                  </a:lnTo>
                  <a:lnTo>
                    <a:pt x="53" y="622"/>
                  </a:lnTo>
                  <a:lnTo>
                    <a:pt x="53" y="473"/>
                  </a:lnTo>
                  <a:lnTo>
                    <a:pt x="53" y="473"/>
                  </a:lnTo>
                  <a:close/>
                  <a:moveTo>
                    <a:pt x="53" y="746"/>
                  </a:moveTo>
                  <a:lnTo>
                    <a:pt x="0" y="746"/>
                  </a:lnTo>
                  <a:lnTo>
                    <a:pt x="0" y="896"/>
                  </a:lnTo>
                  <a:lnTo>
                    <a:pt x="53" y="896"/>
                  </a:lnTo>
                  <a:lnTo>
                    <a:pt x="53" y="746"/>
                  </a:lnTo>
                  <a:lnTo>
                    <a:pt x="53" y="746"/>
                  </a:lnTo>
                  <a:close/>
                  <a:moveTo>
                    <a:pt x="53" y="1018"/>
                  </a:moveTo>
                  <a:lnTo>
                    <a:pt x="0" y="1018"/>
                  </a:lnTo>
                  <a:lnTo>
                    <a:pt x="0" y="1169"/>
                  </a:lnTo>
                  <a:lnTo>
                    <a:pt x="53" y="1169"/>
                  </a:lnTo>
                  <a:lnTo>
                    <a:pt x="53" y="1018"/>
                  </a:lnTo>
                  <a:lnTo>
                    <a:pt x="53" y="1018"/>
                  </a:lnTo>
                  <a:close/>
                  <a:moveTo>
                    <a:pt x="53" y="1292"/>
                  </a:moveTo>
                  <a:lnTo>
                    <a:pt x="0" y="1292"/>
                  </a:lnTo>
                  <a:lnTo>
                    <a:pt x="0" y="1442"/>
                  </a:lnTo>
                  <a:lnTo>
                    <a:pt x="53" y="1442"/>
                  </a:lnTo>
                  <a:lnTo>
                    <a:pt x="53" y="1292"/>
                  </a:lnTo>
                  <a:lnTo>
                    <a:pt x="53" y="1292"/>
                  </a:lnTo>
                  <a:close/>
                  <a:moveTo>
                    <a:pt x="53" y="1565"/>
                  </a:moveTo>
                  <a:lnTo>
                    <a:pt x="0" y="1565"/>
                  </a:lnTo>
                  <a:lnTo>
                    <a:pt x="0" y="1716"/>
                  </a:lnTo>
                  <a:lnTo>
                    <a:pt x="53" y="1716"/>
                  </a:lnTo>
                  <a:lnTo>
                    <a:pt x="53" y="1565"/>
                  </a:lnTo>
                  <a:lnTo>
                    <a:pt x="53" y="1565"/>
                  </a:lnTo>
                  <a:close/>
                  <a:moveTo>
                    <a:pt x="53" y="1833"/>
                  </a:moveTo>
                  <a:lnTo>
                    <a:pt x="0" y="1833"/>
                  </a:lnTo>
                  <a:lnTo>
                    <a:pt x="0" y="1907"/>
                  </a:lnTo>
                  <a:lnTo>
                    <a:pt x="53" y="1907"/>
                  </a:lnTo>
                  <a:lnTo>
                    <a:pt x="53" y="1833"/>
                  </a:lnTo>
                  <a:lnTo>
                    <a:pt x="53" y="183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70"/>
            <p:cNvSpPr>
              <a:spLocks/>
            </p:cNvSpPr>
            <p:nvPr/>
          </p:nvSpPr>
          <p:spPr bwMode="auto">
            <a:xfrm>
              <a:off x="2297" y="107"/>
              <a:ext cx="21" cy="1907"/>
            </a:xfrm>
            <a:custGeom>
              <a:avLst/>
              <a:gdLst>
                <a:gd name="T0" fmla="*/ 21 w 21"/>
                <a:gd name="T1" fmla="*/ 1907 h 1907"/>
                <a:gd name="T2" fmla="*/ 0 w 21"/>
                <a:gd name="T3" fmla="*/ 1907 h 1907"/>
                <a:gd name="T4" fmla="*/ 0 w 21"/>
                <a:gd name="T5" fmla="*/ 0 h 1907"/>
                <a:gd name="T6" fmla="*/ 21 w 21"/>
                <a:gd name="T7" fmla="*/ 0 h 1907"/>
                <a:gd name="T8" fmla="*/ 21 w 21"/>
                <a:gd name="T9" fmla="*/ 1886 h 1907"/>
                <a:gd name="T10" fmla="*/ 21 w 21"/>
                <a:gd name="T11" fmla="*/ 1907 h 1907"/>
              </a:gdLst>
              <a:ahLst/>
              <a:cxnLst>
                <a:cxn ang="0">
                  <a:pos x="T0" y="T1"/>
                </a:cxn>
                <a:cxn ang="0">
                  <a:pos x="T2" y="T3"/>
                </a:cxn>
                <a:cxn ang="0">
                  <a:pos x="T4" y="T5"/>
                </a:cxn>
                <a:cxn ang="0">
                  <a:pos x="T6" y="T7"/>
                </a:cxn>
                <a:cxn ang="0">
                  <a:pos x="T8" y="T9"/>
                </a:cxn>
                <a:cxn ang="0">
                  <a:pos x="T10" y="T11"/>
                </a:cxn>
              </a:cxnLst>
              <a:rect l="0" t="0" r="r" b="b"/>
              <a:pathLst>
                <a:path w="21" h="1907">
                  <a:moveTo>
                    <a:pt x="21" y="1907"/>
                  </a:moveTo>
                  <a:lnTo>
                    <a:pt x="0" y="1907"/>
                  </a:lnTo>
                  <a:lnTo>
                    <a:pt x="0" y="0"/>
                  </a:lnTo>
                  <a:lnTo>
                    <a:pt x="21" y="0"/>
                  </a:lnTo>
                  <a:lnTo>
                    <a:pt x="21" y="1886"/>
                  </a:lnTo>
                  <a:lnTo>
                    <a:pt x="21" y="1907"/>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71"/>
            <p:cNvSpPr>
              <a:spLocks/>
            </p:cNvSpPr>
            <p:nvPr/>
          </p:nvSpPr>
          <p:spPr bwMode="auto">
            <a:xfrm>
              <a:off x="1768" y="107"/>
              <a:ext cx="21" cy="1907"/>
            </a:xfrm>
            <a:custGeom>
              <a:avLst/>
              <a:gdLst>
                <a:gd name="T0" fmla="*/ 0 w 21"/>
                <a:gd name="T1" fmla="*/ 0 h 1907"/>
                <a:gd name="T2" fmla="*/ 21 w 21"/>
                <a:gd name="T3" fmla="*/ 0 h 1907"/>
                <a:gd name="T4" fmla="*/ 21 w 21"/>
                <a:gd name="T5" fmla="*/ 1907 h 1907"/>
                <a:gd name="T6" fmla="*/ 0 w 21"/>
                <a:gd name="T7" fmla="*/ 1907 h 1907"/>
                <a:gd name="T8" fmla="*/ 0 w 21"/>
                <a:gd name="T9" fmla="*/ 0 h 1907"/>
                <a:gd name="T10" fmla="*/ 0 w 21"/>
                <a:gd name="T11" fmla="*/ 0 h 1907"/>
              </a:gdLst>
              <a:ahLst/>
              <a:cxnLst>
                <a:cxn ang="0">
                  <a:pos x="T0" y="T1"/>
                </a:cxn>
                <a:cxn ang="0">
                  <a:pos x="T2" y="T3"/>
                </a:cxn>
                <a:cxn ang="0">
                  <a:pos x="T4" y="T5"/>
                </a:cxn>
                <a:cxn ang="0">
                  <a:pos x="T6" y="T7"/>
                </a:cxn>
                <a:cxn ang="0">
                  <a:pos x="T8" y="T9"/>
                </a:cxn>
                <a:cxn ang="0">
                  <a:pos x="T10" y="T11"/>
                </a:cxn>
              </a:cxnLst>
              <a:rect l="0" t="0" r="r" b="b"/>
              <a:pathLst>
                <a:path w="21" h="1907">
                  <a:moveTo>
                    <a:pt x="0" y="0"/>
                  </a:moveTo>
                  <a:lnTo>
                    <a:pt x="21" y="0"/>
                  </a:lnTo>
                  <a:lnTo>
                    <a:pt x="21" y="1907"/>
                  </a:lnTo>
                  <a:lnTo>
                    <a:pt x="0" y="1907"/>
                  </a:lnTo>
                  <a:lnTo>
                    <a:pt x="0" y="0"/>
                  </a:lnTo>
                  <a:lnTo>
                    <a:pt x="0"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65"/>
          <p:cNvGrpSpPr>
            <a:grpSpLocks noChangeAspect="1"/>
          </p:cNvGrpSpPr>
          <p:nvPr/>
        </p:nvGrpSpPr>
        <p:grpSpPr bwMode="auto">
          <a:xfrm rot="18900000" flipH="1">
            <a:off x="4116275" y="2141023"/>
            <a:ext cx="904782" cy="2664586"/>
            <a:chOff x="1719" y="107"/>
            <a:chExt cx="647" cy="1907"/>
          </a:xfrm>
        </p:grpSpPr>
        <p:sp>
          <p:nvSpPr>
            <p:cNvPr id="120" name="Rectangle 66"/>
            <p:cNvSpPr>
              <a:spLocks noChangeArrowheads="1"/>
            </p:cNvSpPr>
            <p:nvPr/>
          </p:nvSpPr>
          <p:spPr bwMode="auto">
            <a:xfrm>
              <a:off x="1719" y="107"/>
              <a:ext cx="647" cy="1907"/>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67"/>
            <p:cNvSpPr>
              <a:spLocks/>
            </p:cNvSpPr>
            <p:nvPr/>
          </p:nvSpPr>
          <p:spPr bwMode="auto">
            <a:xfrm>
              <a:off x="1719" y="107"/>
              <a:ext cx="30" cy="1907"/>
            </a:xfrm>
            <a:custGeom>
              <a:avLst/>
              <a:gdLst>
                <a:gd name="T0" fmla="*/ 0 w 23"/>
                <a:gd name="T1" fmla="*/ 0 h 1468"/>
                <a:gd name="T2" fmla="*/ 23 w 23"/>
                <a:gd name="T3" fmla="*/ 0 h 1468"/>
                <a:gd name="T4" fmla="*/ 23 w 23"/>
                <a:gd name="T5" fmla="*/ 23 h 1468"/>
                <a:gd name="T6" fmla="*/ 23 w 23"/>
                <a:gd name="T7" fmla="*/ 1468 h 1468"/>
                <a:gd name="T8" fmla="*/ 0 w 23"/>
                <a:gd name="T9" fmla="*/ 1468 h 1468"/>
                <a:gd name="T10" fmla="*/ 0 w 23"/>
                <a:gd name="T11" fmla="*/ 0 h 1468"/>
              </a:gdLst>
              <a:ahLst/>
              <a:cxnLst>
                <a:cxn ang="0">
                  <a:pos x="T0" y="T1"/>
                </a:cxn>
                <a:cxn ang="0">
                  <a:pos x="T2" y="T3"/>
                </a:cxn>
                <a:cxn ang="0">
                  <a:pos x="T4" y="T5"/>
                </a:cxn>
                <a:cxn ang="0">
                  <a:pos x="T6" y="T7"/>
                </a:cxn>
                <a:cxn ang="0">
                  <a:pos x="T8" y="T9"/>
                </a:cxn>
                <a:cxn ang="0">
                  <a:pos x="T10" y="T11"/>
                </a:cxn>
              </a:cxnLst>
              <a:rect l="0" t="0" r="r" b="b"/>
              <a:pathLst>
                <a:path w="23" h="1468">
                  <a:moveTo>
                    <a:pt x="0" y="0"/>
                  </a:moveTo>
                  <a:cubicBezTo>
                    <a:pt x="0" y="0"/>
                    <a:pt x="17" y="0"/>
                    <a:pt x="23" y="0"/>
                  </a:cubicBezTo>
                  <a:cubicBezTo>
                    <a:pt x="23" y="6"/>
                    <a:pt x="23" y="10"/>
                    <a:pt x="23" y="23"/>
                  </a:cubicBezTo>
                  <a:cubicBezTo>
                    <a:pt x="23" y="1468"/>
                    <a:pt x="23" y="1468"/>
                    <a:pt x="23" y="1468"/>
                  </a:cubicBezTo>
                  <a:cubicBezTo>
                    <a:pt x="0" y="1468"/>
                    <a:pt x="0" y="1468"/>
                    <a:pt x="0" y="146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68"/>
            <p:cNvSpPr>
              <a:spLocks/>
            </p:cNvSpPr>
            <p:nvPr/>
          </p:nvSpPr>
          <p:spPr bwMode="auto">
            <a:xfrm>
              <a:off x="2336" y="107"/>
              <a:ext cx="30" cy="1907"/>
            </a:xfrm>
            <a:custGeom>
              <a:avLst/>
              <a:gdLst>
                <a:gd name="T0" fmla="*/ 23 w 23"/>
                <a:gd name="T1" fmla="*/ 1445 h 1468"/>
                <a:gd name="T2" fmla="*/ 23 w 23"/>
                <a:gd name="T3" fmla="*/ 0 h 1468"/>
                <a:gd name="T4" fmla="*/ 0 w 23"/>
                <a:gd name="T5" fmla="*/ 0 h 1468"/>
                <a:gd name="T6" fmla="*/ 0 w 23"/>
                <a:gd name="T7" fmla="*/ 23 h 1468"/>
                <a:gd name="T8" fmla="*/ 0 w 23"/>
                <a:gd name="T9" fmla="*/ 1445 h 1468"/>
                <a:gd name="T10" fmla="*/ 0 w 23"/>
                <a:gd name="T11" fmla="*/ 1468 h 1468"/>
                <a:gd name="T12" fmla="*/ 23 w 23"/>
                <a:gd name="T13" fmla="*/ 1468 h 1468"/>
              </a:gdLst>
              <a:ahLst/>
              <a:cxnLst>
                <a:cxn ang="0">
                  <a:pos x="T0" y="T1"/>
                </a:cxn>
                <a:cxn ang="0">
                  <a:pos x="T2" y="T3"/>
                </a:cxn>
                <a:cxn ang="0">
                  <a:pos x="T4" y="T5"/>
                </a:cxn>
                <a:cxn ang="0">
                  <a:pos x="T6" y="T7"/>
                </a:cxn>
                <a:cxn ang="0">
                  <a:pos x="T8" y="T9"/>
                </a:cxn>
                <a:cxn ang="0">
                  <a:pos x="T10" y="T11"/>
                </a:cxn>
                <a:cxn ang="0">
                  <a:pos x="T12" y="T13"/>
                </a:cxn>
              </a:cxnLst>
              <a:rect l="0" t="0" r="r" b="b"/>
              <a:pathLst>
                <a:path w="23" h="1468">
                  <a:moveTo>
                    <a:pt x="23" y="1445"/>
                  </a:moveTo>
                  <a:cubicBezTo>
                    <a:pt x="23" y="0"/>
                    <a:pt x="23" y="0"/>
                    <a:pt x="23" y="0"/>
                  </a:cubicBezTo>
                  <a:cubicBezTo>
                    <a:pt x="0" y="0"/>
                    <a:pt x="0" y="0"/>
                    <a:pt x="0" y="0"/>
                  </a:cubicBezTo>
                  <a:cubicBezTo>
                    <a:pt x="0" y="8"/>
                    <a:pt x="0" y="23"/>
                    <a:pt x="0" y="23"/>
                  </a:cubicBezTo>
                  <a:cubicBezTo>
                    <a:pt x="0" y="1445"/>
                    <a:pt x="0" y="1445"/>
                    <a:pt x="0" y="1445"/>
                  </a:cubicBezTo>
                  <a:cubicBezTo>
                    <a:pt x="0" y="1468"/>
                    <a:pt x="0" y="1468"/>
                    <a:pt x="0" y="1468"/>
                  </a:cubicBezTo>
                  <a:cubicBezTo>
                    <a:pt x="23" y="1468"/>
                    <a:pt x="23" y="1468"/>
                    <a:pt x="23" y="146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69"/>
            <p:cNvSpPr>
              <a:spLocks noEditPoints="1"/>
            </p:cNvSpPr>
            <p:nvPr/>
          </p:nvSpPr>
          <p:spPr bwMode="auto">
            <a:xfrm>
              <a:off x="2016" y="107"/>
              <a:ext cx="53" cy="1907"/>
            </a:xfrm>
            <a:custGeom>
              <a:avLst/>
              <a:gdLst>
                <a:gd name="T0" fmla="*/ 53 w 53"/>
                <a:gd name="T1" fmla="*/ 77 h 1907"/>
                <a:gd name="T2" fmla="*/ 0 w 53"/>
                <a:gd name="T3" fmla="*/ 77 h 1907"/>
                <a:gd name="T4" fmla="*/ 0 w 53"/>
                <a:gd name="T5" fmla="*/ 0 h 1907"/>
                <a:gd name="T6" fmla="*/ 53 w 53"/>
                <a:gd name="T7" fmla="*/ 0 h 1907"/>
                <a:gd name="T8" fmla="*/ 53 w 53"/>
                <a:gd name="T9" fmla="*/ 77 h 1907"/>
                <a:gd name="T10" fmla="*/ 53 w 53"/>
                <a:gd name="T11" fmla="*/ 77 h 1907"/>
                <a:gd name="T12" fmla="*/ 53 w 53"/>
                <a:gd name="T13" fmla="*/ 199 h 1907"/>
                <a:gd name="T14" fmla="*/ 0 w 53"/>
                <a:gd name="T15" fmla="*/ 199 h 1907"/>
                <a:gd name="T16" fmla="*/ 0 w 53"/>
                <a:gd name="T17" fmla="*/ 350 h 1907"/>
                <a:gd name="T18" fmla="*/ 53 w 53"/>
                <a:gd name="T19" fmla="*/ 350 h 1907"/>
                <a:gd name="T20" fmla="*/ 53 w 53"/>
                <a:gd name="T21" fmla="*/ 199 h 1907"/>
                <a:gd name="T22" fmla="*/ 53 w 53"/>
                <a:gd name="T23" fmla="*/ 199 h 1907"/>
                <a:gd name="T24" fmla="*/ 53 w 53"/>
                <a:gd name="T25" fmla="*/ 473 h 1907"/>
                <a:gd name="T26" fmla="*/ 0 w 53"/>
                <a:gd name="T27" fmla="*/ 473 h 1907"/>
                <a:gd name="T28" fmla="*/ 0 w 53"/>
                <a:gd name="T29" fmla="*/ 622 h 1907"/>
                <a:gd name="T30" fmla="*/ 53 w 53"/>
                <a:gd name="T31" fmla="*/ 622 h 1907"/>
                <a:gd name="T32" fmla="*/ 53 w 53"/>
                <a:gd name="T33" fmla="*/ 473 h 1907"/>
                <a:gd name="T34" fmla="*/ 53 w 53"/>
                <a:gd name="T35" fmla="*/ 473 h 1907"/>
                <a:gd name="T36" fmla="*/ 53 w 53"/>
                <a:gd name="T37" fmla="*/ 746 h 1907"/>
                <a:gd name="T38" fmla="*/ 0 w 53"/>
                <a:gd name="T39" fmla="*/ 746 h 1907"/>
                <a:gd name="T40" fmla="*/ 0 w 53"/>
                <a:gd name="T41" fmla="*/ 896 h 1907"/>
                <a:gd name="T42" fmla="*/ 53 w 53"/>
                <a:gd name="T43" fmla="*/ 896 h 1907"/>
                <a:gd name="T44" fmla="*/ 53 w 53"/>
                <a:gd name="T45" fmla="*/ 746 h 1907"/>
                <a:gd name="T46" fmla="*/ 53 w 53"/>
                <a:gd name="T47" fmla="*/ 746 h 1907"/>
                <a:gd name="T48" fmla="*/ 53 w 53"/>
                <a:gd name="T49" fmla="*/ 1018 h 1907"/>
                <a:gd name="T50" fmla="*/ 0 w 53"/>
                <a:gd name="T51" fmla="*/ 1018 h 1907"/>
                <a:gd name="T52" fmla="*/ 0 w 53"/>
                <a:gd name="T53" fmla="*/ 1169 h 1907"/>
                <a:gd name="T54" fmla="*/ 53 w 53"/>
                <a:gd name="T55" fmla="*/ 1169 h 1907"/>
                <a:gd name="T56" fmla="*/ 53 w 53"/>
                <a:gd name="T57" fmla="*/ 1018 h 1907"/>
                <a:gd name="T58" fmla="*/ 53 w 53"/>
                <a:gd name="T59" fmla="*/ 1018 h 1907"/>
                <a:gd name="T60" fmla="*/ 53 w 53"/>
                <a:gd name="T61" fmla="*/ 1292 h 1907"/>
                <a:gd name="T62" fmla="*/ 0 w 53"/>
                <a:gd name="T63" fmla="*/ 1292 h 1907"/>
                <a:gd name="T64" fmla="*/ 0 w 53"/>
                <a:gd name="T65" fmla="*/ 1442 h 1907"/>
                <a:gd name="T66" fmla="*/ 53 w 53"/>
                <a:gd name="T67" fmla="*/ 1442 h 1907"/>
                <a:gd name="T68" fmla="*/ 53 w 53"/>
                <a:gd name="T69" fmla="*/ 1292 h 1907"/>
                <a:gd name="T70" fmla="*/ 53 w 53"/>
                <a:gd name="T71" fmla="*/ 1292 h 1907"/>
                <a:gd name="T72" fmla="*/ 53 w 53"/>
                <a:gd name="T73" fmla="*/ 1565 h 1907"/>
                <a:gd name="T74" fmla="*/ 0 w 53"/>
                <a:gd name="T75" fmla="*/ 1565 h 1907"/>
                <a:gd name="T76" fmla="*/ 0 w 53"/>
                <a:gd name="T77" fmla="*/ 1716 h 1907"/>
                <a:gd name="T78" fmla="*/ 53 w 53"/>
                <a:gd name="T79" fmla="*/ 1716 h 1907"/>
                <a:gd name="T80" fmla="*/ 53 w 53"/>
                <a:gd name="T81" fmla="*/ 1565 h 1907"/>
                <a:gd name="T82" fmla="*/ 53 w 53"/>
                <a:gd name="T83" fmla="*/ 1565 h 1907"/>
                <a:gd name="T84" fmla="*/ 53 w 53"/>
                <a:gd name="T85" fmla="*/ 1833 h 1907"/>
                <a:gd name="T86" fmla="*/ 0 w 53"/>
                <a:gd name="T87" fmla="*/ 1833 h 1907"/>
                <a:gd name="T88" fmla="*/ 0 w 53"/>
                <a:gd name="T89" fmla="*/ 1907 h 1907"/>
                <a:gd name="T90" fmla="*/ 53 w 53"/>
                <a:gd name="T91" fmla="*/ 1907 h 1907"/>
                <a:gd name="T92" fmla="*/ 53 w 53"/>
                <a:gd name="T93" fmla="*/ 1833 h 1907"/>
                <a:gd name="T94" fmla="*/ 53 w 53"/>
                <a:gd name="T95" fmla="*/ 1833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1907">
                  <a:moveTo>
                    <a:pt x="53" y="77"/>
                  </a:moveTo>
                  <a:lnTo>
                    <a:pt x="0" y="77"/>
                  </a:lnTo>
                  <a:lnTo>
                    <a:pt x="0" y="0"/>
                  </a:lnTo>
                  <a:lnTo>
                    <a:pt x="53" y="0"/>
                  </a:lnTo>
                  <a:lnTo>
                    <a:pt x="53" y="77"/>
                  </a:lnTo>
                  <a:lnTo>
                    <a:pt x="53" y="77"/>
                  </a:lnTo>
                  <a:close/>
                  <a:moveTo>
                    <a:pt x="53" y="199"/>
                  </a:moveTo>
                  <a:lnTo>
                    <a:pt x="0" y="199"/>
                  </a:lnTo>
                  <a:lnTo>
                    <a:pt x="0" y="350"/>
                  </a:lnTo>
                  <a:lnTo>
                    <a:pt x="53" y="350"/>
                  </a:lnTo>
                  <a:lnTo>
                    <a:pt x="53" y="199"/>
                  </a:lnTo>
                  <a:lnTo>
                    <a:pt x="53" y="199"/>
                  </a:lnTo>
                  <a:close/>
                  <a:moveTo>
                    <a:pt x="53" y="473"/>
                  </a:moveTo>
                  <a:lnTo>
                    <a:pt x="0" y="473"/>
                  </a:lnTo>
                  <a:lnTo>
                    <a:pt x="0" y="622"/>
                  </a:lnTo>
                  <a:lnTo>
                    <a:pt x="53" y="622"/>
                  </a:lnTo>
                  <a:lnTo>
                    <a:pt x="53" y="473"/>
                  </a:lnTo>
                  <a:lnTo>
                    <a:pt x="53" y="473"/>
                  </a:lnTo>
                  <a:close/>
                  <a:moveTo>
                    <a:pt x="53" y="746"/>
                  </a:moveTo>
                  <a:lnTo>
                    <a:pt x="0" y="746"/>
                  </a:lnTo>
                  <a:lnTo>
                    <a:pt x="0" y="896"/>
                  </a:lnTo>
                  <a:lnTo>
                    <a:pt x="53" y="896"/>
                  </a:lnTo>
                  <a:lnTo>
                    <a:pt x="53" y="746"/>
                  </a:lnTo>
                  <a:lnTo>
                    <a:pt x="53" y="746"/>
                  </a:lnTo>
                  <a:close/>
                  <a:moveTo>
                    <a:pt x="53" y="1018"/>
                  </a:moveTo>
                  <a:lnTo>
                    <a:pt x="0" y="1018"/>
                  </a:lnTo>
                  <a:lnTo>
                    <a:pt x="0" y="1169"/>
                  </a:lnTo>
                  <a:lnTo>
                    <a:pt x="53" y="1169"/>
                  </a:lnTo>
                  <a:lnTo>
                    <a:pt x="53" y="1018"/>
                  </a:lnTo>
                  <a:lnTo>
                    <a:pt x="53" y="1018"/>
                  </a:lnTo>
                  <a:close/>
                  <a:moveTo>
                    <a:pt x="53" y="1292"/>
                  </a:moveTo>
                  <a:lnTo>
                    <a:pt x="0" y="1292"/>
                  </a:lnTo>
                  <a:lnTo>
                    <a:pt x="0" y="1442"/>
                  </a:lnTo>
                  <a:lnTo>
                    <a:pt x="53" y="1442"/>
                  </a:lnTo>
                  <a:lnTo>
                    <a:pt x="53" y="1292"/>
                  </a:lnTo>
                  <a:lnTo>
                    <a:pt x="53" y="1292"/>
                  </a:lnTo>
                  <a:close/>
                  <a:moveTo>
                    <a:pt x="53" y="1565"/>
                  </a:moveTo>
                  <a:lnTo>
                    <a:pt x="0" y="1565"/>
                  </a:lnTo>
                  <a:lnTo>
                    <a:pt x="0" y="1716"/>
                  </a:lnTo>
                  <a:lnTo>
                    <a:pt x="53" y="1716"/>
                  </a:lnTo>
                  <a:lnTo>
                    <a:pt x="53" y="1565"/>
                  </a:lnTo>
                  <a:lnTo>
                    <a:pt x="53" y="1565"/>
                  </a:lnTo>
                  <a:close/>
                  <a:moveTo>
                    <a:pt x="53" y="1833"/>
                  </a:moveTo>
                  <a:lnTo>
                    <a:pt x="0" y="1833"/>
                  </a:lnTo>
                  <a:lnTo>
                    <a:pt x="0" y="1907"/>
                  </a:lnTo>
                  <a:lnTo>
                    <a:pt x="53" y="1907"/>
                  </a:lnTo>
                  <a:lnTo>
                    <a:pt x="53" y="1833"/>
                  </a:lnTo>
                  <a:lnTo>
                    <a:pt x="53" y="183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70"/>
            <p:cNvSpPr>
              <a:spLocks/>
            </p:cNvSpPr>
            <p:nvPr/>
          </p:nvSpPr>
          <p:spPr bwMode="auto">
            <a:xfrm>
              <a:off x="2297" y="107"/>
              <a:ext cx="21" cy="1907"/>
            </a:xfrm>
            <a:custGeom>
              <a:avLst/>
              <a:gdLst>
                <a:gd name="T0" fmla="*/ 21 w 21"/>
                <a:gd name="T1" fmla="*/ 1907 h 1907"/>
                <a:gd name="T2" fmla="*/ 0 w 21"/>
                <a:gd name="T3" fmla="*/ 1907 h 1907"/>
                <a:gd name="T4" fmla="*/ 0 w 21"/>
                <a:gd name="T5" fmla="*/ 0 h 1907"/>
                <a:gd name="T6" fmla="*/ 21 w 21"/>
                <a:gd name="T7" fmla="*/ 0 h 1907"/>
                <a:gd name="T8" fmla="*/ 21 w 21"/>
                <a:gd name="T9" fmla="*/ 1886 h 1907"/>
                <a:gd name="T10" fmla="*/ 21 w 21"/>
                <a:gd name="T11" fmla="*/ 1907 h 1907"/>
              </a:gdLst>
              <a:ahLst/>
              <a:cxnLst>
                <a:cxn ang="0">
                  <a:pos x="T0" y="T1"/>
                </a:cxn>
                <a:cxn ang="0">
                  <a:pos x="T2" y="T3"/>
                </a:cxn>
                <a:cxn ang="0">
                  <a:pos x="T4" y="T5"/>
                </a:cxn>
                <a:cxn ang="0">
                  <a:pos x="T6" y="T7"/>
                </a:cxn>
                <a:cxn ang="0">
                  <a:pos x="T8" y="T9"/>
                </a:cxn>
                <a:cxn ang="0">
                  <a:pos x="T10" y="T11"/>
                </a:cxn>
              </a:cxnLst>
              <a:rect l="0" t="0" r="r" b="b"/>
              <a:pathLst>
                <a:path w="21" h="1907">
                  <a:moveTo>
                    <a:pt x="21" y="1907"/>
                  </a:moveTo>
                  <a:lnTo>
                    <a:pt x="0" y="1907"/>
                  </a:lnTo>
                  <a:lnTo>
                    <a:pt x="0" y="0"/>
                  </a:lnTo>
                  <a:lnTo>
                    <a:pt x="21" y="0"/>
                  </a:lnTo>
                  <a:lnTo>
                    <a:pt x="21" y="1886"/>
                  </a:lnTo>
                  <a:lnTo>
                    <a:pt x="21" y="1907"/>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71"/>
            <p:cNvSpPr>
              <a:spLocks/>
            </p:cNvSpPr>
            <p:nvPr/>
          </p:nvSpPr>
          <p:spPr bwMode="auto">
            <a:xfrm>
              <a:off x="1768" y="107"/>
              <a:ext cx="21" cy="1907"/>
            </a:xfrm>
            <a:custGeom>
              <a:avLst/>
              <a:gdLst>
                <a:gd name="T0" fmla="*/ 0 w 21"/>
                <a:gd name="T1" fmla="*/ 0 h 1907"/>
                <a:gd name="T2" fmla="*/ 21 w 21"/>
                <a:gd name="T3" fmla="*/ 0 h 1907"/>
                <a:gd name="T4" fmla="*/ 21 w 21"/>
                <a:gd name="T5" fmla="*/ 1907 h 1907"/>
                <a:gd name="T6" fmla="*/ 0 w 21"/>
                <a:gd name="T7" fmla="*/ 1907 h 1907"/>
                <a:gd name="T8" fmla="*/ 0 w 21"/>
                <a:gd name="T9" fmla="*/ 0 h 1907"/>
                <a:gd name="T10" fmla="*/ 0 w 21"/>
                <a:gd name="T11" fmla="*/ 0 h 1907"/>
              </a:gdLst>
              <a:ahLst/>
              <a:cxnLst>
                <a:cxn ang="0">
                  <a:pos x="T0" y="T1"/>
                </a:cxn>
                <a:cxn ang="0">
                  <a:pos x="T2" y="T3"/>
                </a:cxn>
                <a:cxn ang="0">
                  <a:pos x="T4" y="T5"/>
                </a:cxn>
                <a:cxn ang="0">
                  <a:pos x="T6" y="T7"/>
                </a:cxn>
                <a:cxn ang="0">
                  <a:pos x="T8" y="T9"/>
                </a:cxn>
                <a:cxn ang="0">
                  <a:pos x="T10" y="T11"/>
                </a:cxn>
              </a:cxnLst>
              <a:rect l="0" t="0" r="r" b="b"/>
              <a:pathLst>
                <a:path w="21" h="1907">
                  <a:moveTo>
                    <a:pt x="0" y="0"/>
                  </a:moveTo>
                  <a:lnTo>
                    <a:pt x="21" y="0"/>
                  </a:lnTo>
                  <a:lnTo>
                    <a:pt x="21" y="1907"/>
                  </a:lnTo>
                  <a:lnTo>
                    <a:pt x="0" y="1907"/>
                  </a:lnTo>
                  <a:lnTo>
                    <a:pt x="0" y="0"/>
                  </a:lnTo>
                  <a:lnTo>
                    <a:pt x="0"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6" name="Group 96"/>
          <p:cNvGrpSpPr>
            <a:grpSpLocks noChangeAspect="1"/>
          </p:cNvGrpSpPr>
          <p:nvPr/>
        </p:nvGrpSpPr>
        <p:grpSpPr bwMode="auto">
          <a:xfrm flipH="1">
            <a:off x="2650212" y="1672847"/>
            <a:ext cx="1301166" cy="1179728"/>
            <a:chOff x="157" y="2646"/>
            <a:chExt cx="928" cy="840"/>
          </a:xfrm>
        </p:grpSpPr>
        <p:sp>
          <p:nvSpPr>
            <p:cNvPr id="127" name="Freeform 97"/>
            <p:cNvSpPr>
              <a:spLocks/>
            </p:cNvSpPr>
            <p:nvPr/>
          </p:nvSpPr>
          <p:spPr bwMode="auto">
            <a:xfrm>
              <a:off x="157" y="2646"/>
              <a:ext cx="928" cy="840"/>
            </a:xfrm>
            <a:custGeom>
              <a:avLst/>
              <a:gdLst>
                <a:gd name="T0" fmla="*/ 928 w 928"/>
                <a:gd name="T1" fmla="*/ 0 h 840"/>
                <a:gd name="T2" fmla="*/ 388 w 928"/>
                <a:gd name="T3" fmla="*/ 0 h 840"/>
                <a:gd name="T4" fmla="*/ 388 w 928"/>
                <a:gd name="T5" fmla="*/ 1 h 840"/>
                <a:gd name="T6" fmla="*/ 386 w 928"/>
                <a:gd name="T7" fmla="*/ 0 h 840"/>
                <a:gd name="T8" fmla="*/ 0 w 928"/>
                <a:gd name="T9" fmla="*/ 385 h 840"/>
                <a:gd name="T10" fmla="*/ 456 w 928"/>
                <a:gd name="T11" fmla="*/ 840 h 840"/>
                <a:gd name="T12" fmla="*/ 652 w 928"/>
                <a:gd name="T13" fmla="*/ 644 h 840"/>
                <a:gd name="T14" fmla="*/ 928 w 928"/>
                <a:gd name="T15" fmla="*/ 644 h 840"/>
                <a:gd name="T16" fmla="*/ 928 w 928"/>
                <a:gd name="T17"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8" h="840">
                  <a:moveTo>
                    <a:pt x="928" y="0"/>
                  </a:moveTo>
                  <a:lnTo>
                    <a:pt x="388" y="0"/>
                  </a:lnTo>
                  <a:lnTo>
                    <a:pt x="388" y="1"/>
                  </a:lnTo>
                  <a:lnTo>
                    <a:pt x="386" y="0"/>
                  </a:lnTo>
                  <a:lnTo>
                    <a:pt x="0" y="385"/>
                  </a:lnTo>
                  <a:lnTo>
                    <a:pt x="456" y="840"/>
                  </a:lnTo>
                  <a:lnTo>
                    <a:pt x="652" y="644"/>
                  </a:lnTo>
                  <a:lnTo>
                    <a:pt x="928" y="644"/>
                  </a:lnTo>
                  <a:lnTo>
                    <a:pt x="928"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8"/>
            <p:cNvSpPr>
              <a:spLocks noEditPoints="1"/>
            </p:cNvSpPr>
            <p:nvPr/>
          </p:nvSpPr>
          <p:spPr bwMode="auto">
            <a:xfrm>
              <a:off x="157" y="2646"/>
              <a:ext cx="928" cy="840"/>
            </a:xfrm>
            <a:custGeom>
              <a:avLst/>
              <a:gdLst>
                <a:gd name="T0" fmla="*/ 716 w 716"/>
                <a:gd name="T1" fmla="*/ 0 h 648"/>
                <a:gd name="T2" fmla="*/ 716 w 716"/>
                <a:gd name="T3" fmla="*/ 23 h 648"/>
                <a:gd name="T4" fmla="*/ 307 w 716"/>
                <a:gd name="T5" fmla="*/ 23 h 648"/>
                <a:gd name="T6" fmla="*/ 16 w 716"/>
                <a:gd name="T7" fmla="*/ 313 h 648"/>
                <a:gd name="T8" fmla="*/ 0 w 716"/>
                <a:gd name="T9" fmla="*/ 297 h 648"/>
                <a:gd name="T10" fmla="*/ 298 w 716"/>
                <a:gd name="T11" fmla="*/ 0 h 648"/>
                <a:gd name="T12" fmla="*/ 716 w 716"/>
                <a:gd name="T13" fmla="*/ 0 h 648"/>
                <a:gd name="T14" fmla="*/ 494 w 716"/>
                <a:gd name="T15" fmla="*/ 474 h 648"/>
                <a:gd name="T16" fmla="*/ 335 w 716"/>
                <a:gd name="T17" fmla="*/ 632 h 648"/>
                <a:gd name="T18" fmla="*/ 352 w 716"/>
                <a:gd name="T19" fmla="*/ 648 h 648"/>
                <a:gd name="T20" fmla="*/ 503 w 716"/>
                <a:gd name="T21" fmla="*/ 497 h 648"/>
                <a:gd name="T22" fmla="*/ 716 w 716"/>
                <a:gd name="T23" fmla="*/ 497 h 648"/>
                <a:gd name="T24" fmla="*/ 716 w 716"/>
                <a:gd name="T25" fmla="*/ 474 h 648"/>
                <a:gd name="T26" fmla="*/ 494 w 716"/>
                <a:gd name="T27" fmla="*/ 47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648">
                  <a:moveTo>
                    <a:pt x="716" y="0"/>
                  </a:moveTo>
                  <a:cubicBezTo>
                    <a:pt x="716" y="0"/>
                    <a:pt x="716" y="17"/>
                    <a:pt x="716" y="23"/>
                  </a:cubicBezTo>
                  <a:cubicBezTo>
                    <a:pt x="710" y="23"/>
                    <a:pt x="307" y="23"/>
                    <a:pt x="307" y="23"/>
                  </a:cubicBezTo>
                  <a:cubicBezTo>
                    <a:pt x="16" y="313"/>
                    <a:pt x="16" y="313"/>
                    <a:pt x="16" y="313"/>
                  </a:cubicBezTo>
                  <a:cubicBezTo>
                    <a:pt x="0" y="297"/>
                    <a:pt x="0" y="297"/>
                    <a:pt x="0" y="297"/>
                  </a:cubicBezTo>
                  <a:cubicBezTo>
                    <a:pt x="298" y="0"/>
                    <a:pt x="298" y="0"/>
                    <a:pt x="298" y="0"/>
                  </a:cubicBezTo>
                  <a:lnTo>
                    <a:pt x="716" y="0"/>
                  </a:lnTo>
                  <a:close/>
                  <a:moveTo>
                    <a:pt x="494" y="474"/>
                  </a:moveTo>
                  <a:cubicBezTo>
                    <a:pt x="335" y="632"/>
                    <a:pt x="335" y="632"/>
                    <a:pt x="335" y="632"/>
                  </a:cubicBezTo>
                  <a:cubicBezTo>
                    <a:pt x="352" y="648"/>
                    <a:pt x="352" y="648"/>
                    <a:pt x="352" y="648"/>
                  </a:cubicBezTo>
                  <a:cubicBezTo>
                    <a:pt x="503" y="497"/>
                    <a:pt x="503" y="497"/>
                    <a:pt x="503" y="497"/>
                  </a:cubicBezTo>
                  <a:cubicBezTo>
                    <a:pt x="716" y="497"/>
                    <a:pt x="716" y="497"/>
                    <a:pt x="716" y="497"/>
                  </a:cubicBezTo>
                  <a:cubicBezTo>
                    <a:pt x="716" y="474"/>
                    <a:pt x="716" y="474"/>
                    <a:pt x="716" y="474"/>
                  </a:cubicBezTo>
                  <a:cubicBezTo>
                    <a:pt x="708" y="474"/>
                    <a:pt x="494" y="474"/>
                    <a:pt x="494" y="4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9"/>
            <p:cNvSpPr>
              <a:spLocks noEditPoints="1"/>
            </p:cNvSpPr>
            <p:nvPr/>
          </p:nvSpPr>
          <p:spPr bwMode="auto">
            <a:xfrm>
              <a:off x="366" y="2942"/>
              <a:ext cx="719" cy="337"/>
            </a:xfrm>
            <a:custGeom>
              <a:avLst/>
              <a:gdLst>
                <a:gd name="T0" fmla="*/ 284 w 719"/>
                <a:gd name="T1" fmla="*/ 92 h 337"/>
                <a:gd name="T2" fmla="*/ 246 w 719"/>
                <a:gd name="T3" fmla="*/ 54 h 337"/>
                <a:gd name="T4" fmla="*/ 140 w 719"/>
                <a:gd name="T5" fmla="*/ 161 h 337"/>
                <a:gd name="T6" fmla="*/ 177 w 719"/>
                <a:gd name="T7" fmla="*/ 198 h 337"/>
                <a:gd name="T8" fmla="*/ 284 w 719"/>
                <a:gd name="T9" fmla="*/ 92 h 337"/>
                <a:gd name="T10" fmla="*/ 284 w 719"/>
                <a:gd name="T11" fmla="*/ 92 h 337"/>
                <a:gd name="T12" fmla="*/ 91 w 719"/>
                <a:gd name="T13" fmla="*/ 285 h 337"/>
                <a:gd name="T14" fmla="*/ 53 w 719"/>
                <a:gd name="T15" fmla="*/ 248 h 337"/>
                <a:gd name="T16" fmla="*/ 0 w 719"/>
                <a:gd name="T17" fmla="*/ 299 h 337"/>
                <a:gd name="T18" fmla="*/ 38 w 719"/>
                <a:gd name="T19" fmla="*/ 337 h 337"/>
                <a:gd name="T20" fmla="*/ 91 w 719"/>
                <a:gd name="T21" fmla="*/ 285 h 337"/>
                <a:gd name="T22" fmla="*/ 91 w 719"/>
                <a:gd name="T23" fmla="*/ 285 h 337"/>
                <a:gd name="T24" fmla="*/ 643 w 719"/>
                <a:gd name="T25" fmla="*/ 54 h 337"/>
                <a:gd name="T26" fmla="*/ 643 w 719"/>
                <a:gd name="T27" fmla="*/ 1 h 337"/>
                <a:gd name="T28" fmla="*/ 719 w 719"/>
                <a:gd name="T29" fmla="*/ 1 h 337"/>
                <a:gd name="T30" fmla="*/ 719 w 719"/>
                <a:gd name="T31" fmla="*/ 54 h 337"/>
                <a:gd name="T32" fmla="*/ 643 w 719"/>
                <a:gd name="T33" fmla="*/ 54 h 337"/>
                <a:gd name="T34" fmla="*/ 643 w 719"/>
                <a:gd name="T35" fmla="*/ 54 h 337"/>
                <a:gd name="T36" fmla="*/ 519 w 719"/>
                <a:gd name="T37" fmla="*/ 53 h 337"/>
                <a:gd name="T38" fmla="*/ 519 w 719"/>
                <a:gd name="T39" fmla="*/ 0 h 337"/>
                <a:gd name="T40" fmla="*/ 369 w 719"/>
                <a:gd name="T41" fmla="*/ 0 h 337"/>
                <a:gd name="T42" fmla="*/ 369 w 719"/>
                <a:gd name="T43" fmla="*/ 53 h 337"/>
                <a:gd name="T44" fmla="*/ 519 w 719"/>
                <a:gd name="T45" fmla="*/ 53 h 337"/>
                <a:gd name="T46" fmla="*/ 519 w 719"/>
                <a:gd name="T47" fmla="*/ 5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9" h="337">
                  <a:moveTo>
                    <a:pt x="284" y="92"/>
                  </a:moveTo>
                  <a:lnTo>
                    <a:pt x="246" y="54"/>
                  </a:lnTo>
                  <a:lnTo>
                    <a:pt x="140" y="161"/>
                  </a:lnTo>
                  <a:lnTo>
                    <a:pt x="177" y="198"/>
                  </a:lnTo>
                  <a:lnTo>
                    <a:pt x="284" y="92"/>
                  </a:lnTo>
                  <a:lnTo>
                    <a:pt x="284" y="92"/>
                  </a:lnTo>
                  <a:close/>
                  <a:moveTo>
                    <a:pt x="91" y="285"/>
                  </a:moveTo>
                  <a:lnTo>
                    <a:pt x="53" y="248"/>
                  </a:lnTo>
                  <a:lnTo>
                    <a:pt x="0" y="299"/>
                  </a:lnTo>
                  <a:lnTo>
                    <a:pt x="38" y="337"/>
                  </a:lnTo>
                  <a:lnTo>
                    <a:pt x="91" y="285"/>
                  </a:lnTo>
                  <a:lnTo>
                    <a:pt x="91" y="285"/>
                  </a:lnTo>
                  <a:close/>
                  <a:moveTo>
                    <a:pt x="643" y="54"/>
                  </a:moveTo>
                  <a:lnTo>
                    <a:pt x="643" y="1"/>
                  </a:lnTo>
                  <a:lnTo>
                    <a:pt x="719" y="1"/>
                  </a:lnTo>
                  <a:lnTo>
                    <a:pt x="719" y="54"/>
                  </a:lnTo>
                  <a:lnTo>
                    <a:pt x="643" y="54"/>
                  </a:lnTo>
                  <a:lnTo>
                    <a:pt x="643" y="54"/>
                  </a:lnTo>
                  <a:close/>
                  <a:moveTo>
                    <a:pt x="519" y="53"/>
                  </a:moveTo>
                  <a:lnTo>
                    <a:pt x="519" y="0"/>
                  </a:lnTo>
                  <a:lnTo>
                    <a:pt x="369" y="0"/>
                  </a:lnTo>
                  <a:lnTo>
                    <a:pt x="369" y="53"/>
                  </a:lnTo>
                  <a:lnTo>
                    <a:pt x="519" y="53"/>
                  </a:lnTo>
                  <a:lnTo>
                    <a:pt x="519" y="5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0"/>
            <p:cNvSpPr>
              <a:spLocks noEditPoints="1"/>
            </p:cNvSpPr>
            <p:nvPr/>
          </p:nvSpPr>
          <p:spPr bwMode="auto">
            <a:xfrm>
              <a:off x="192" y="2695"/>
              <a:ext cx="893" cy="757"/>
            </a:xfrm>
            <a:custGeom>
              <a:avLst/>
              <a:gdLst>
                <a:gd name="T0" fmla="*/ 893 w 893"/>
                <a:gd name="T1" fmla="*/ 526 h 757"/>
                <a:gd name="T2" fmla="*/ 893 w 893"/>
                <a:gd name="T3" fmla="*/ 547 h 757"/>
                <a:gd name="T4" fmla="*/ 598 w 893"/>
                <a:gd name="T5" fmla="*/ 547 h 757"/>
                <a:gd name="T6" fmla="*/ 386 w 893"/>
                <a:gd name="T7" fmla="*/ 757 h 757"/>
                <a:gd name="T8" fmla="*/ 372 w 893"/>
                <a:gd name="T9" fmla="*/ 743 h 757"/>
                <a:gd name="T10" fmla="*/ 588 w 893"/>
                <a:gd name="T11" fmla="*/ 526 h 757"/>
                <a:gd name="T12" fmla="*/ 893 w 893"/>
                <a:gd name="T13" fmla="*/ 526 h 757"/>
                <a:gd name="T14" fmla="*/ 371 w 893"/>
                <a:gd name="T15" fmla="*/ 0 h 757"/>
                <a:gd name="T16" fmla="*/ 0 w 893"/>
                <a:gd name="T17" fmla="*/ 371 h 757"/>
                <a:gd name="T18" fmla="*/ 15 w 893"/>
                <a:gd name="T19" fmla="*/ 385 h 757"/>
                <a:gd name="T20" fmla="*/ 380 w 893"/>
                <a:gd name="T21" fmla="*/ 21 h 757"/>
                <a:gd name="T22" fmla="*/ 893 w 893"/>
                <a:gd name="T23" fmla="*/ 21 h 757"/>
                <a:gd name="T24" fmla="*/ 893 w 893"/>
                <a:gd name="T25" fmla="*/ 0 h 757"/>
                <a:gd name="T26" fmla="*/ 371 w 893"/>
                <a:gd name="T27"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3" h="757">
                  <a:moveTo>
                    <a:pt x="893" y="526"/>
                  </a:moveTo>
                  <a:lnTo>
                    <a:pt x="893" y="547"/>
                  </a:lnTo>
                  <a:lnTo>
                    <a:pt x="598" y="547"/>
                  </a:lnTo>
                  <a:lnTo>
                    <a:pt x="386" y="757"/>
                  </a:lnTo>
                  <a:lnTo>
                    <a:pt x="372" y="743"/>
                  </a:lnTo>
                  <a:lnTo>
                    <a:pt x="588" y="526"/>
                  </a:lnTo>
                  <a:lnTo>
                    <a:pt x="893" y="526"/>
                  </a:lnTo>
                  <a:close/>
                  <a:moveTo>
                    <a:pt x="371" y="0"/>
                  </a:moveTo>
                  <a:lnTo>
                    <a:pt x="0" y="371"/>
                  </a:lnTo>
                  <a:lnTo>
                    <a:pt x="15" y="385"/>
                  </a:lnTo>
                  <a:lnTo>
                    <a:pt x="380" y="21"/>
                  </a:lnTo>
                  <a:lnTo>
                    <a:pt x="893" y="21"/>
                  </a:lnTo>
                  <a:lnTo>
                    <a:pt x="893" y="0"/>
                  </a:lnTo>
                  <a:lnTo>
                    <a:pt x="371"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1" name="Group 65"/>
          <p:cNvGrpSpPr>
            <a:grpSpLocks noChangeAspect="1"/>
          </p:cNvGrpSpPr>
          <p:nvPr/>
        </p:nvGrpSpPr>
        <p:grpSpPr bwMode="auto">
          <a:xfrm rot="16200000" flipH="1">
            <a:off x="866626" y="793241"/>
            <a:ext cx="904782" cy="2662390"/>
            <a:chOff x="1719" y="107"/>
            <a:chExt cx="647" cy="1907"/>
          </a:xfrm>
        </p:grpSpPr>
        <p:sp>
          <p:nvSpPr>
            <p:cNvPr id="132" name="Rectangle 66"/>
            <p:cNvSpPr>
              <a:spLocks noChangeArrowheads="1"/>
            </p:cNvSpPr>
            <p:nvPr/>
          </p:nvSpPr>
          <p:spPr bwMode="auto">
            <a:xfrm>
              <a:off x="1719" y="107"/>
              <a:ext cx="647" cy="1907"/>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7"/>
            <p:cNvSpPr>
              <a:spLocks/>
            </p:cNvSpPr>
            <p:nvPr/>
          </p:nvSpPr>
          <p:spPr bwMode="auto">
            <a:xfrm>
              <a:off x="1719" y="107"/>
              <a:ext cx="30" cy="1907"/>
            </a:xfrm>
            <a:custGeom>
              <a:avLst/>
              <a:gdLst>
                <a:gd name="T0" fmla="*/ 0 w 23"/>
                <a:gd name="T1" fmla="*/ 0 h 1468"/>
                <a:gd name="T2" fmla="*/ 23 w 23"/>
                <a:gd name="T3" fmla="*/ 0 h 1468"/>
                <a:gd name="T4" fmla="*/ 23 w 23"/>
                <a:gd name="T5" fmla="*/ 23 h 1468"/>
                <a:gd name="T6" fmla="*/ 23 w 23"/>
                <a:gd name="T7" fmla="*/ 1468 h 1468"/>
                <a:gd name="T8" fmla="*/ 0 w 23"/>
                <a:gd name="T9" fmla="*/ 1468 h 1468"/>
                <a:gd name="T10" fmla="*/ 0 w 23"/>
                <a:gd name="T11" fmla="*/ 0 h 1468"/>
              </a:gdLst>
              <a:ahLst/>
              <a:cxnLst>
                <a:cxn ang="0">
                  <a:pos x="T0" y="T1"/>
                </a:cxn>
                <a:cxn ang="0">
                  <a:pos x="T2" y="T3"/>
                </a:cxn>
                <a:cxn ang="0">
                  <a:pos x="T4" y="T5"/>
                </a:cxn>
                <a:cxn ang="0">
                  <a:pos x="T6" y="T7"/>
                </a:cxn>
                <a:cxn ang="0">
                  <a:pos x="T8" y="T9"/>
                </a:cxn>
                <a:cxn ang="0">
                  <a:pos x="T10" y="T11"/>
                </a:cxn>
              </a:cxnLst>
              <a:rect l="0" t="0" r="r" b="b"/>
              <a:pathLst>
                <a:path w="23" h="1468">
                  <a:moveTo>
                    <a:pt x="0" y="0"/>
                  </a:moveTo>
                  <a:cubicBezTo>
                    <a:pt x="0" y="0"/>
                    <a:pt x="17" y="0"/>
                    <a:pt x="23" y="0"/>
                  </a:cubicBezTo>
                  <a:cubicBezTo>
                    <a:pt x="23" y="6"/>
                    <a:pt x="23" y="10"/>
                    <a:pt x="23" y="23"/>
                  </a:cubicBezTo>
                  <a:cubicBezTo>
                    <a:pt x="23" y="1468"/>
                    <a:pt x="23" y="1468"/>
                    <a:pt x="23" y="1468"/>
                  </a:cubicBezTo>
                  <a:cubicBezTo>
                    <a:pt x="0" y="1468"/>
                    <a:pt x="0" y="1468"/>
                    <a:pt x="0" y="146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8"/>
            <p:cNvSpPr>
              <a:spLocks/>
            </p:cNvSpPr>
            <p:nvPr/>
          </p:nvSpPr>
          <p:spPr bwMode="auto">
            <a:xfrm>
              <a:off x="2336" y="107"/>
              <a:ext cx="30" cy="1907"/>
            </a:xfrm>
            <a:custGeom>
              <a:avLst/>
              <a:gdLst>
                <a:gd name="T0" fmla="*/ 23 w 23"/>
                <a:gd name="T1" fmla="*/ 1445 h 1468"/>
                <a:gd name="T2" fmla="*/ 23 w 23"/>
                <a:gd name="T3" fmla="*/ 0 h 1468"/>
                <a:gd name="T4" fmla="*/ 0 w 23"/>
                <a:gd name="T5" fmla="*/ 0 h 1468"/>
                <a:gd name="T6" fmla="*/ 0 w 23"/>
                <a:gd name="T7" fmla="*/ 23 h 1468"/>
                <a:gd name="T8" fmla="*/ 0 w 23"/>
                <a:gd name="T9" fmla="*/ 1445 h 1468"/>
                <a:gd name="T10" fmla="*/ 0 w 23"/>
                <a:gd name="T11" fmla="*/ 1468 h 1468"/>
                <a:gd name="T12" fmla="*/ 23 w 23"/>
                <a:gd name="T13" fmla="*/ 1468 h 1468"/>
              </a:gdLst>
              <a:ahLst/>
              <a:cxnLst>
                <a:cxn ang="0">
                  <a:pos x="T0" y="T1"/>
                </a:cxn>
                <a:cxn ang="0">
                  <a:pos x="T2" y="T3"/>
                </a:cxn>
                <a:cxn ang="0">
                  <a:pos x="T4" y="T5"/>
                </a:cxn>
                <a:cxn ang="0">
                  <a:pos x="T6" y="T7"/>
                </a:cxn>
                <a:cxn ang="0">
                  <a:pos x="T8" y="T9"/>
                </a:cxn>
                <a:cxn ang="0">
                  <a:pos x="T10" y="T11"/>
                </a:cxn>
                <a:cxn ang="0">
                  <a:pos x="T12" y="T13"/>
                </a:cxn>
              </a:cxnLst>
              <a:rect l="0" t="0" r="r" b="b"/>
              <a:pathLst>
                <a:path w="23" h="1468">
                  <a:moveTo>
                    <a:pt x="23" y="1445"/>
                  </a:moveTo>
                  <a:cubicBezTo>
                    <a:pt x="23" y="0"/>
                    <a:pt x="23" y="0"/>
                    <a:pt x="23" y="0"/>
                  </a:cubicBezTo>
                  <a:cubicBezTo>
                    <a:pt x="0" y="0"/>
                    <a:pt x="0" y="0"/>
                    <a:pt x="0" y="0"/>
                  </a:cubicBezTo>
                  <a:cubicBezTo>
                    <a:pt x="0" y="8"/>
                    <a:pt x="0" y="23"/>
                    <a:pt x="0" y="23"/>
                  </a:cubicBezTo>
                  <a:cubicBezTo>
                    <a:pt x="0" y="1445"/>
                    <a:pt x="0" y="1445"/>
                    <a:pt x="0" y="1445"/>
                  </a:cubicBezTo>
                  <a:cubicBezTo>
                    <a:pt x="0" y="1468"/>
                    <a:pt x="0" y="1468"/>
                    <a:pt x="0" y="1468"/>
                  </a:cubicBezTo>
                  <a:cubicBezTo>
                    <a:pt x="23" y="1468"/>
                    <a:pt x="23" y="1468"/>
                    <a:pt x="23" y="146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69"/>
            <p:cNvSpPr>
              <a:spLocks noEditPoints="1"/>
            </p:cNvSpPr>
            <p:nvPr/>
          </p:nvSpPr>
          <p:spPr bwMode="auto">
            <a:xfrm>
              <a:off x="2018" y="107"/>
              <a:ext cx="53" cy="1907"/>
            </a:xfrm>
            <a:custGeom>
              <a:avLst/>
              <a:gdLst>
                <a:gd name="T0" fmla="*/ 53 w 53"/>
                <a:gd name="T1" fmla="*/ 77 h 1907"/>
                <a:gd name="T2" fmla="*/ 0 w 53"/>
                <a:gd name="T3" fmla="*/ 77 h 1907"/>
                <a:gd name="T4" fmla="*/ 0 w 53"/>
                <a:gd name="T5" fmla="*/ 0 h 1907"/>
                <a:gd name="T6" fmla="*/ 53 w 53"/>
                <a:gd name="T7" fmla="*/ 0 h 1907"/>
                <a:gd name="T8" fmla="*/ 53 w 53"/>
                <a:gd name="T9" fmla="*/ 77 h 1907"/>
                <a:gd name="T10" fmla="*/ 53 w 53"/>
                <a:gd name="T11" fmla="*/ 77 h 1907"/>
                <a:gd name="T12" fmla="*/ 53 w 53"/>
                <a:gd name="T13" fmla="*/ 199 h 1907"/>
                <a:gd name="T14" fmla="*/ 0 w 53"/>
                <a:gd name="T15" fmla="*/ 199 h 1907"/>
                <a:gd name="T16" fmla="*/ 0 w 53"/>
                <a:gd name="T17" fmla="*/ 350 h 1907"/>
                <a:gd name="T18" fmla="*/ 53 w 53"/>
                <a:gd name="T19" fmla="*/ 350 h 1907"/>
                <a:gd name="T20" fmla="*/ 53 w 53"/>
                <a:gd name="T21" fmla="*/ 199 h 1907"/>
                <a:gd name="T22" fmla="*/ 53 w 53"/>
                <a:gd name="T23" fmla="*/ 199 h 1907"/>
                <a:gd name="T24" fmla="*/ 53 w 53"/>
                <a:gd name="T25" fmla="*/ 473 h 1907"/>
                <a:gd name="T26" fmla="*/ 0 w 53"/>
                <a:gd name="T27" fmla="*/ 473 h 1907"/>
                <a:gd name="T28" fmla="*/ 0 w 53"/>
                <a:gd name="T29" fmla="*/ 622 h 1907"/>
                <a:gd name="T30" fmla="*/ 53 w 53"/>
                <a:gd name="T31" fmla="*/ 622 h 1907"/>
                <a:gd name="T32" fmla="*/ 53 w 53"/>
                <a:gd name="T33" fmla="*/ 473 h 1907"/>
                <a:gd name="T34" fmla="*/ 53 w 53"/>
                <a:gd name="T35" fmla="*/ 473 h 1907"/>
                <a:gd name="T36" fmla="*/ 53 w 53"/>
                <a:gd name="T37" fmla="*/ 746 h 1907"/>
                <a:gd name="T38" fmla="*/ 0 w 53"/>
                <a:gd name="T39" fmla="*/ 746 h 1907"/>
                <a:gd name="T40" fmla="*/ 0 w 53"/>
                <a:gd name="T41" fmla="*/ 896 h 1907"/>
                <a:gd name="T42" fmla="*/ 53 w 53"/>
                <a:gd name="T43" fmla="*/ 896 h 1907"/>
                <a:gd name="T44" fmla="*/ 53 w 53"/>
                <a:gd name="T45" fmla="*/ 746 h 1907"/>
                <a:gd name="T46" fmla="*/ 53 w 53"/>
                <a:gd name="T47" fmla="*/ 746 h 1907"/>
                <a:gd name="T48" fmla="*/ 53 w 53"/>
                <a:gd name="T49" fmla="*/ 1018 h 1907"/>
                <a:gd name="T50" fmla="*/ 0 w 53"/>
                <a:gd name="T51" fmla="*/ 1018 h 1907"/>
                <a:gd name="T52" fmla="*/ 0 w 53"/>
                <a:gd name="T53" fmla="*/ 1169 h 1907"/>
                <a:gd name="T54" fmla="*/ 53 w 53"/>
                <a:gd name="T55" fmla="*/ 1169 h 1907"/>
                <a:gd name="T56" fmla="*/ 53 w 53"/>
                <a:gd name="T57" fmla="*/ 1018 h 1907"/>
                <a:gd name="T58" fmla="*/ 53 w 53"/>
                <a:gd name="T59" fmla="*/ 1018 h 1907"/>
                <a:gd name="T60" fmla="*/ 53 w 53"/>
                <a:gd name="T61" fmla="*/ 1292 h 1907"/>
                <a:gd name="T62" fmla="*/ 0 w 53"/>
                <a:gd name="T63" fmla="*/ 1292 h 1907"/>
                <a:gd name="T64" fmla="*/ 0 w 53"/>
                <a:gd name="T65" fmla="*/ 1442 h 1907"/>
                <a:gd name="T66" fmla="*/ 53 w 53"/>
                <a:gd name="T67" fmla="*/ 1442 h 1907"/>
                <a:gd name="T68" fmla="*/ 53 w 53"/>
                <a:gd name="T69" fmla="*/ 1292 h 1907"/>
                <a:gd name="T70" fmla="*/ 53 w 53"/>
                <a:gd name="T71" fmla="*/ 1292 h 1907"/>
                <a:gd name="T72" fmla="*/ 53 w 53"/>
                <a:gd name="T73" fmla="*/ 1565 h 1907"/>
                <a:gd name="T74" fmla="*/ 0 w 53"/>
                <a:gd name="T75" fmla="*/ 1565 h 1907"/>
                <a:gd name="T76" fmla="*/ 0 w 53"/>
                <a:gd name="T77" fmla="*/ 1716 h 1907"/>
                <a:gd name="T78" fmla="*/ 53 w 53"/>
                <a:gd name="T79" fmla="*/ 1716 h 1907"/>
                <a:gd name="T80" fmla="*/ 53 w 53"/>
                <a:gd name="T81" fmla="*/ 1565 h 1907"/>
                <a:gd name="T82" fmla="*/ 53 w 53"/>
                <a:gd name="T83" fmla="*/ 1565 h 1907"/>
                <a:gd name="T84" fmla="*/ 53 w 53"/>
                <a:gd name="T85" fmla="*/ 1833 h 1907"/>
                <a:gd name="T86" fmla="*/ 0 w 53"/>
                <a:gd name="T87" fmla="*/ 1833 h 1907"/>
                <a:gd name="T88" fmla="*/ 0 w 53"/>
                <a:gd name="T89" fmla="*/ 1907 h 1907"/>
                <a:gd name="T90" fmla="*/ 53 w 53"/>
                <a:gd name="T91" fmla="*/ 1907 h 1907"/>
                <a:gd name="T92" fmla="*/ 53 w 53"/>
                <a:gd name="T93" fmla="*/ 1833 h 1907"/>
                <a:gd name="T94" fmla="*/ 53 w 53"/>
                <a:gd name="T95" fmla="*/ 1833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1907">
                  <a:moveTo>
                    <a:pt x="53" y="77"/>
                  </a:moveTo>
                  <a:lnTo>
                    <a:pt x="0" y="77"/>
                  </a:lnTo>
                  <a:lnTo>
                    <a:pt x="0" y="0"/>
                  </a:lnTo>
                  <a:lnTo>
                    <a:pt x="53" y="0"/>
                  </a:lnTo>
                  <a:lnTo>
                    <a:pt x="53" y="77"/>
                  </a:lnTo>
                  <a:lnTo>
                    <a:pt x="53" y="77"/>
                  </a:lnTo>
                  <a:close/>
                  <a:moveTo>
                    <a:pt x="53" y="199"/>
                  </a:moveTo>
                  <a:lnTo>
                    <a:pt x="0" y="199"/>
                  </a:lnTo>
                  <a:lnTo>
                    <a:pt x="0" y="350"/>
                  </a:lnTo>
                  <a:lnTo>
                    <a:pt x="53" y="350"/>
                  </a:lnTo>
                  <a:lnTo>
                    <a:pt x="53" y="199"/>
                  </a:lnTo>
                  <a:lnTo>
                    <a:pt x="53" y="199"/>
                  </a:lnTo>
                  <a:close/>
                  <a:moveTo>
                    <a:pt x="53" y="473"/>
                  </a:moveTo>
                  <a:lnTo>
                    <a:pt x="0" y="473"/>
                  </a:lnTo>
                  <a:lnTo>
                    <a:pt x="0" y="622"/>
                  </a:lnTo>
                  <a:lnTo>
                    <a:pt x="53" y="622"/>
                  </a:lnTo>
                  <a:lnTo>
                    <a:pt x="53" y="473"/>
                  </a:lnTo>
                  <a:lnTo>
                    <a:pt x="53" y="473"/>
                  </a:lnTo>
                  <a:close/>
                  <a:moveTo>
                    <a:pt x="53" y="746"/>
                  </a:moveTo>
                  <a:lnTo>
                    <a:pt x="0" y="746"/>
                  </a:lnTo>
                  <a:lnTo>
                    <a:pt x="0" y="896"/>
                  </a:lnTo>
                  <a:lnTo>
                    <a:pt x="53" y="896"/>
                  </a:lnTo>
                  <a:lnTo>
                    <a:pt x="53" y="746"/>
                  </a:lnTo>
                  <a:lnTo>
                    <a:pt x="53" y="746"/>
                  </a:lnTo>
                  <a:close/>
                  <a:moveTo>
                    <a:pt x="53" y="1018"/>
                  </a:moveTo>
                  <a:lnTo>
                    <a:pt x="0" y="1018"/>
                  </a:lnTo>
                  <a:lnTo>
                    <a:pt x="0" y="1169"/>
                  </a:lnTo>
                  <a:lnTo>
                    <a:pt x="53" y="1169"/>
                  </a:lnTo>
                  <a:lnTo>
                    <a:pt x="53" y="1018"/>
                  </a:lnTo>
                  <a:lnTo>
                    <a:pt x="53" y="1018"/>
                  </a:lnTo>
                  <a:close/>
                  <a:moveTo>
                    <a:pt x="53" y="1292"/>
                  </a:moveTo>
                  <a:lnTo>
                    <a:pt x="0" y="1292"/>
                  </a:lnTo>
                  <a:lnTo>
                    <a:pt x="0" y="1442"/>
                  </a:lnTo>
                  <a:lnTo>
                    <a:pt x="53" y="1442"/>
                  </a:lnTo>
                  <a:lnTo>
                    <a:pt x="53" y="1292"/>
                  </a:lnTo>
                  <a:lnTo>
                    <a:pt x="53" y="1292"/>
                  </a:lnTo>
                  <a:close/>
                  <a:moveTo>
                    <a:pt x="53" y="1565"/>
                  </a:moveTo>
                  <a:lnTo>
                    <a:pt x="0" y="1565"/>
                  </a:lnTo>
                  <a:lnTo>
                    <a:pt x="0" y="1716"/>
                  </a:lnTo>
                  <a:lnTo>
                    <a:pt x="53" y="1716"/>
                  </a:lnTo>
                  <a:lnTo>
                    <a:pt x="53" y="1565"/>
                  </a:lnTo>
                  <a:lnTo>
                    <a:pt x="53" y="1565"/>
                  </a:lnTo>
                  <a:close/>
                  <a:moveTo>
                    <a:pt x="53" y="1833"/>
                  </a:moveTo>
                  <a:lnTo>
                    <a:pt x="0" y="1833"/>
                  </a:lnTo>
                  <a:lnTo>
                    <a:pt x="0" y="1907"/>
                  </a:lnTo>
                  <a:lnTo>
                    <a:pt x="53" y="1907"/>
                  </a:lnTo>
                  <a:lnTo>
                    <a:pt x="53" y="1833"/>
                  </a:lnTo>
                  <a:lnTo>
                    <a:pt x="53" y="183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70"/>
            <p:cNvSpPr>
              <a:spLocks/>
            </p:cNvSpPr>
            <p:nvPr/>
          </p:nvSpPr>
          <p:spPr bwMode="auto">
            <a:xfrm>
              <a:off x="2297" y="107"/>
              <a:ext cx="21" cy="1907"/>
            </a:xfrm>
            <a:custGeom>
              <a:avLst/>
              <a:gdLst>
                <a:gd name="T0" fmla="*/ 21 w 21"/>
                <a:gd name="T1" fmla="*/ 1907 h 1907"/>
                <a:gd name="T2" fmla="*/ 0 w 21"/>
                <a:gd name="T3" fmla="*/ 1907 h 1907"/>
                <a:gd name="T4" fmla="*/ 0 w 21"/>
                <a:gd name="T5" fmla="*/ 0 h 1907"/>
                <a:gd name="T6" fmla="*/ 21 w 21"/>
                <a:gd name="T7" fmla="*/ 0 h 1907"/>
                <a:gd name="T8" fmla="*/ 21 w 21"/>
                <a:gd name="T9" fmla="*/ 1886 h 1907"/>
                <a:gd name="T10" fmla="*/ 21 w 21"/>
                <a:gd name="T11" fmla="*/ 1907 h 1907"/>
              </a:gdLst>
              <a:ahLst/>
              <a:cxnLst>
                <a:cxn ang="0">
                  <a:pos x="T0" y="T1"/>
                </a:cxn>
                <a:cxn ang="0">
                  <a:pos x="T2" y="T3"/>
                </a:cxn>
                <a:cxn ang="0">
                  <a:pos x="T4" y="T5"/>
                </a:cxn>
                <a:cxn ang="0">
                  <a:pos x="T6" y="T7"/>
                </a:cxn>
                <a:cxn ang="0">
                  <a:pos x="T8" y="T9"/>
                </a:cxn>
                <a:cxn ang="0">
                  <a:pos x="T10" y="T11"/>
                </a:cxn>
              </a:cxnLst>
              <a:rect l="0" t="0" r="r" b="b"/>
              <a:pathLst>
                <a:path w="21" h="1907">
                  <a:moveTo>
                    <a:pt x="21" y="1907"/>
                  </a:moveTo>
                  <a:lnTo>
                    <a:pt x="0" y="1907"/>
                  </a:lnTo>
                  <a:lnTo>
                    <a:pt x="0" y="0"/>
                  </a:lnTo>
                  <a:lnTo>
                    <a:pt x="21" y="0"/>
                  </a:lnTo>
                  <a:lnTo>
                    <a:pt x="21" y="1886"/>
                  </a:lnTo>
                  <a:lnTo>
                    <a:pt x="21" y="1907"/>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71"/>
            <p:cNvSpPr>
              <a:spLocks/>
            </p:cNvSpPr>
            <p:nvPr/>
          </p:nvSpPr>
          <p:spPr bwMode="auto">
            <a:xfrm>
              <a:off x="1768" y="107"/>
              <a:ext cx="21" cy="1907"/>
            </a:xfrm>
            <a:custGeom>
              <a:avLst/>
              <a:gdLst>
                <a:gd name="T0" fmla="*/ 0 w 21"/>
                <a:gd name="T1" fmla="*/ 0 h 1907"/>
                <a:gd name="T2" fmla="*/ 21 w 21"/>
                <a:gd name="T3" fmla="*/ 0 h 1907"/>
                <a:gd name="T4" fmla="*/ 21 w 21"/>
                <a:gd name="T5" fmla="*/ 1907 h 1907"/>
                <a:gd name="T6" fmla="*/ 0 w 21"/>
                <a:gd name="T7" fmla="*/ 1907 h 1907"/>
                <a:gd name="T8" fmla="*/ 0 w 21"/>
                <a:gd name="T9" fmla="*/ 0 h 1907"/>
                <a:gd name="T10" fmla="*/ 0 w 21"/>
                <a:gd name="T11" fmla="*/ 0 h 1907"/>
              </a:gdLst>
              <a:ahLst/>
              <a:cxnLst>
                <a:cxn ang="0">
                  <a:pos x="T0" y="T1"/>
                </a:cxn>
                <a:cxn ang="0">
                  <a:pos x="T2" y="T3"/>
                </a:cxn>
                <a:cxn ang="0">
                  <a:pos x="T4" y="T5"/>
                </a:cxn>
                <a:cxn ang="0">
                  <a:pos x="T6" y="T7"/>
                </a:cxn>
                <a:cxn ang="0">
                  <a:pos x="T8" y="T9"/>
                </a:cxn>
                <a:cxn ang="0">
                  <a:pos x="T10" y="T11"/>
                </a:cxn>
              </a:cxnLst>
              <a:rect l="0" t="0" r="r" b="b"/>
              <a:pathLst>
                <a:path w="21" h="1907">
                  <a:moveTo>
                    <a:pt x="0" y="0"/>
                  </a:moveTo>
                  <a:lnTo>
                    <a:pt x="21" y="0"/>
                  </a:lnTo>
                  <a:lnTo>
                    <a:pt x="21" y="1907"/>
                  </a:lnTo>
                  <a:lnTo>
                    <a:pt x="0" y="1907"/>
                  </a:lnTo>
                  <a:lnTo>
                    <a:pt x="0" y="0"/>
                  </a:lnTo>
                  <a:lnTo>
                    <a:pt x="0"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8" name="Group 96"/>
          <p:cNvGrpSpPr>
            <a:grpSpLocks noChangeAspect="1"/>
          </p:cNvGrpSpPr>
          <p:nvPr/>
        </p:nvGrpSpPr>
        <p:grpSpPr bwMode="auto">
          <a:xfrm rot="10800000" flipH="1">
            <a:off x="5188156" y="4094524"/>
            <a:ext cx="1301166" cy="1179728"/>
            <a:chOff x="157" y="2646"/>
            <a:chExt cx="928" cy="840"/>
          </a:xfrm>
        </p:grpSpPr>
        <p:sp>
          <p:nvSpPr>
            <p:cNvPr id="139" name="Freeform 97"/>
            <p:cNvSpPr>
              <a:spLocks/>
            </p:cNvSpPr>
            <p:nvPr/>
          </p:nvSpPr>
          <p:spPr bwMode="auto">
            <a:xfrm>
              <a:off x="157" y="2646"/>
              <a:ext cx="928" cy="840"/>
            </a:xfrm>
            <a:custGeom>
              <a:avLst/>
              <a:gdLst>
                <a:gd name="T0" fmla="*/ 928 w 928"/>
                <a:gd name="T1" fmla="*/ 0 h 840"/>
                <a:gd name="T2" fmla="*/ 388 w 928"/>
                <a:gd name="T3" fmla="*/ 0 h 840"/>
                <a:gd name="T4" fmla="*/ 388 w 928"/>
                <a:gd name="T5" fmla="*/ 1 h 840"/>
                <a:gd name="T6" fmla="*/ 386 w 928"/>
                <a:gd name="T7" fmla="*/ 0 h 840"/>
                <a:gd name="T8" fmla="*/ 0 w 928"/>
                <a:gd name="T9" fmla="*/ 385 h 840"/>
                <a:gd name="T10" fmla="*/ 456 w 928"/>
                <a:gd name="T11" fmla="*/ 840 h 840"/>
                <a:gd name="T12" fmla="*/ 652 w 928"/>
                <a:gd name="T13" fmla="*/ 644 h 840"/>
                <a:gd name="T14" fmla="*/ 928 w 928"/>
                <a:gd name="T15" fmla="*/ 644 h 840"/>
                <a:gd name="T16" fmla="*/ 928 w 928"/>
                <a:gd name="T17"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8" h="840">
                  <a:moveTo>
                    <a:pt x="928" y="0"/>
                  </a:moveTo>
                  <a:lnTo>
                    <a:pt x="388" y="0"/>
                  </a:lnTo>
                  <a:lnTo>
                    <a:pt x="388" y="1"/>
                  </a:lnTo>
                  <a:lnTo>
                    <a:pt x="386" y="0"/>
                  </a:lnTo>
                  <a:lnTo>
                    <a:pt x="0" y="385"/>
                  </a:lnTo>
                  <a:lnTo>
                    <a:pt x="456" y="840"/>
                  </a:lnTo>
                  <a:lnTo>
                    <a:pt x="652" y="644"/>
                  </a:lnTo>
                  <a:lnTo>
                    <a:pt x="928" y="644"/>
                  </a:lnTo>
                  <a:lnTo>
                    <a:pt x="928"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98"/>
            <p:cNvSpPr>
              <a:spLocks noEditPoints="1"/>
            </p:cNvSpPr>
            <p:nvPr/>
          </p:nvSpPr>
          <p:spPr bwMode="auto">
            <a:xfrm>
              <a:off x="157" y="2646"/>
              <a:ext cx="928" cy="840"/>
            </a:xfrm>
            <a:custGeom>
              <a:avLst/>
              <a:gdLst>
                <a:gd name="T0" fmla="*/ 716 w 716"/>
                <a:gd name="T1" fmla="*/ 0 h 648"/>
                <a:gd name="T2" fmla="*/ 716 w 716"/>
                <a:gd name="T3" fmla="*/ 23 h 648"/>
                <a:gd name="T4" fmla="*/ 307 w 716"/>
                <a:gd name="T5" fmla="*/ 23 h 648"/>
                <a:gd name="T6" fmla="*/ 16 w 716"/>
                <a:gd name="T7" fmla="*/ 313 h 648"/>
                <a:gd name="T8" fmla="*/ 0 w 716"/>
                <a:gd name="T9" fmla="*/ 297 h 648"/>
                <a:gd name="T10" fmla="*/ 298 w 716"/>
                <a:gd name="T11" fmla="*/ 0 h 648"/>
                <a:gd name="T12" fmla="*/ 716 w 716"/>
                <a:gd name="T13" fmla="*/ 0 h 648"/>
                <a:gd name="T14" fmla="*/ 494 w 716"/>
                <a:gd name="T15" fmla="*/ 474 h 648"/>
                <a:gd name="T16" fmla="*/ 335 w 716"/>
                <a:gd name="T17" fmla="*/ 632 h 648"/>
                <a:gd name="T18" fmla="*/ 352 w 716"/>
                <a:gd name="T19" fmla="*/ 648 h 648"/>
                <a:gd name="T20" fmla="*/ 503 w 716"/>
                <a:gd name="T21" fmla="*/ 497 h 648"/>
                <a:gd name="T22" fmla="*/ 716 w 716"/>
                <a:gd name="T23" fmla="*/ 497 h 648"/>
                <a:gd name="T24" fmla="*/ 716 w 716"/>
                <a:gd name="T25" fmla="*/ 474 h 648"/>
                <a:gd name="T26" fmla="*/ 494 w 716"/>
                <a:gd name="T27" fmla="*/ 47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648">
                  <a:moveTo>
                    <a:pt x="716" y="0"/>
                  </a:moveTo>
                  <a:cubicBezTo>
                    <a:pt x="716" y="0"/>
                    <a:pt x="716" y="17"/>
                    <a:pt x="716" y="23"/>
                  </a:cubicBezTo>
                  <a:cubicBezTo>
                    <a:pt x="710" y="23"/>
                    <a:pt x="307" y="23"/>
                    <a:pt x="307" y="23"/>
                  </a:cubicBezTo>
                  <a:cubicBezTo>
                    <a:pt x="16" y="313"/>
                    <a:pt x="16" y="313"/>
                    <a:pt x="16" y="313"/>
                  </a:cubicBezTo>
                  <a:cubicBezTo>
                    <a:pt x="0" y="297"/>
                    <a:pt x="0" y="297"/>
                    <a:pt x="0" y="297"/>
                  </a:cubicBezTo>
                  <a:cubicBezTo>
                    <a:pt x="298" y="0"/>
                    <a:pt x="298" y="0"/>
                    <a:pt x="298" y="0"/>
                  </a:cubicBezTo>
                  <a:lnTo>
                    <a:pt x="716" y="0"/>
                  </a:lnTo>
                  <a:close/>
                  <a:moveTo>
                    <a:pt x="494" y="474"/>
                  </a:moveTo>
                  <a:cubicBezTo>
                    <a:pt x="335" y="632"/>
                    <a:pt x="335" y="632"/>
                    <a:pt x="335" y="632"/>
                  </a:cubicBezTo>
                  <a:cubicBezTo>
                    <a:pt x="352" y="648"/>
                    <a:pt x="352" y="648"/>
                    <a:pt x="352" y="648"/>
                  </a:cubicBezTo>
                  <a:cubicBezTo>
                    <a:pt x="503" y="497"/>
                    <a:pt x="503" y="497"/>
                    <a:pt x="503" y="497"/>
                  </a:cubicBezTo>
                  <a:cubicBezTo>
                    <a:pt x="716" y="497"/>
                    <a:pt x="716" y="497"/>
                    <a:pt x="716" y="497"/>
                  </a:cubicBezTo>
                  <a:cubicBezTo>
                    <a:pt x="716" y="474"/>
                    <a:pt x="716" y="474"/>
                    <a:pt x="716" y="474"/>
                  </a:cubicBezTo>
                  <a:cubicBezTo>
                    <a:pt x="708" y="474"/>
                    <a:pt x="494" y="474"/>
                    <a:pt x="494" y="4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99"/>
            <p:cNvSpPr>
              <a:spLocks noEditPoints="1"/>
            </p:cNvSpPr>
            <p:nvPr/>
          </p:nvSpPr>
          <p:spPr bwMode="auto">
            <a:xfrm>
              <a:off x="364" y="2944"/>
              <a:ext cx="719" cy="337"/>
            </a:xfrm>
            <a:custGeom>
              <a:avLst/>
              <a:gdLst>
                <a:gd name="T0" fmla="*/ 284 w 719"/>
                <a:gd name="T1" fmla="*/ 92 h 337"/>
                <a:gd name="T2" fmla="*/ 246 w 719"/>
                <a:gd name="T3" fmla="*/ 54 h 337"/>
                <a:gd name="T4" fmla="*/ 140 w 719"/>
                <a:gd name="T5" fmla="*/ 161 h 337"/>
                <a:gd name="T6" fmla="*/ 177 w 719"/>
                <a:gd name="T7" fmla="*/ 198 h 337"/>
                <a:gd name="T8" fmla="*/ 284 w 719"/>
                <a:gd name="T9" fmla="*/ 92 h 337"/>
                <a:gd name="T10" fmla="*/ 284 w 719"/>
                <a:gd name="T11" fmla="*/ 92 h 337"/>
                <a:gd name="T12" fmla="*/ 91 w 719"/>
                <a:gd name="T13" fmla="*/ 285 h 337"/>
                <a:gd name="T14" fmla="*/ 53 w 719"/>
                <a:gd name="T15" fmla="*/ 248 h 337"/>
                <a:gd name="T16" fmla="*/ 0 w 719"/>
                <a:gd name="T17" fmla="*/ 299 h 337"/>
                <a:gd name="T18" fmla="*/ 38 w 719"/>
                <a:gd name="T19" fmla="*/ 337 h 337"/>
                <a:gd name="T20" fmla="*/ 91 w 719"/>
                <a:gd name="T21" fmla="*/ 285 h 337"/>
                <a:gd name="T22" fmla="*/ 91 w 719"/>
                <a:gd name="T23" fmla="*/ 285 h 337"/>
                <a:gd name="T24" fmla="*/ 643 w 719"/>
                <a:gd name="T25" fmla="*/ 54 h 337"/>
                <a:gd name="T26" fmla="*/ 643 w 719"/>
                <a:gd name="T27" fmla="*/ 1 h 337"/>
                <a:gd name="T28" fmla="*/ 719 w 719"/>
                <a:gd name="T29" fmla="*/ 1 h 337"/>
                <a:gd name="T30" fmla="*/ 719 w 719"/>
                <a:gd name="T31" fmla="*/ 54 h 337"/>
                <a:gd name="T32" fmla="*/ 643 w 719"/>
                <a:gd name="T33" fmla="*/ 54 h 337"/>
                <a:gd name="T34" fmla="*/ 643 w 719"/>
                <a:gd name="T35" fmla="*/ 54 h 337"/>
                <a:gd name="T36" fmla="*/ 519 w 719"/>
                <a:gd name="T37" fmla="*/ 53 h 337"/>
                <a:gd name="T38" fmla="*/ 519 w 719"/>
                <a:gd name="T39" fmla="*/ 0 h 337"/>
                <a:gd name="T40" fmla="*/ 369 w 719"/>
                <a:gd name="T41" fmla="*/ 0 h 337"/>
                <a:gd name="T42" fmla="*/ 369 w 719"/>
                <a:gd name="T43" fmla="*/ 53 h 337"/>
                <a:gd name="T44" fmla="*/ 519 w 719"/>
                <a:gd name="T45" fmla="*/ 53 h 337"/>
                <a:gd name="T46" fmla="*/ 519 w 719"/>
                <a:gd name="T47" fmla="*/ 5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9" h="337">
                  <a:moveTo>
                    <a:pt x="284" y="92"/>
                  </a:moveTo>
                  <a:lnTo>
                    <a:pt x="246" y="54"/>
                  </a:lnTo>
                  <a:lnTo>
                    <a:pt x="140" y="161"/>
                  </a:lnTo>
                  <a:lnTo>
                    <a:pt x="177" y="198"/>
                  </a:lnTo>
                  <a:lnTo>
                    <a:pt x="284" y="92"/>
                  </a:lnTo>
                  <a:lnTo>
                    <a:pt x="284" y="92"/>
                  </a:lnTo>
                  <a:close/>
                  <a:moveTo>
                    <a:pt x="91" y="285"/>
                  </a:moveTo>
                  <a:lnTo>
                    <a:pt x="53" y="248"/>
                  </a:lnTo>
                  <a:lnTo>
                    <a:pt x="0" y="299"/>
                  </a:lnTo>
                  <a:lnTo>
                    <a:pt x="38" y="337"/>
                  </a:lnTo>
                  <a:lnTo>
                    <a:pt x="91" y="285"/>
                  </a:lnTo>
                  <a:lnTo>
                    <a:pt x="91" y="285"/>
                  </a:lnTo>
                  <a:close/>
                  <a:moveTo>
                    <a:pt x="643" y="54"/>
                  </a:moveTo>
                  <a:lnTo>
                    <a:pt x="643" y="1"/>
                  </a:lnTo>
                  <a:lnTo>
                    <a:pt x="719" y="1"/>
                  </a:lnTo>
                  <a:lnTo>
                    <a:pt x="719" y="54"/>
                  </a:lnTo>
                  <a:lnTo>
                    <a:pt x="643" y="54"/>
                  </a:lnTo>
                  <a:lnTo>
                    <a:pt x="643" y="54"/>
                  </a:lnTo>
                  <a:close/>
                  <a:moveTo>
                    <a:pt x="519" y="53"/>
                  </a:moveTo>
                  <a:lnTo>
                    <a:pt x="519" y="0"/>
                  </a:lnTo>
                  <a:lnTo>
                    <a:pt x="369" y="0"/>
                  </a:lnTo>
                  <a:lnTo>
                    <a:pt x="369" y="53"/>
                  </a:lnTo>
                  <a:lnTo>
                    <a:pt x="519" y="53"/>
                  </a:lnTo>
                  <a:lnTo>
                    <a:pt x="519" y="5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0"/>
            <p:cNvSpPr>
              <a:spLocks noEditPoints="1"/>
            </p:cNvSpPr>
            <p:nvPr/>
          </p:nvSpPr>
          <p:spPr bwMode="auto">
            <a:xfrm>
              <a:off x="192" y="2695"/>
              <a:ext cx="893" cy="757"/>
            </a:xfrm>
            <a:custGeom>
              <a:avLst/>
              <a:gdLst>
                <a:gd name="T0" fmla="*/ 893 w 893"/>
                <a:gd name="T1" fmla="*/ 526 h 757"/>
                <a:gd name="T2" fmla="*/ 893 w 893"/>
                <a:gd name="T3" fmla="*/ 547 h 757"/>
                <a:gd name="T4" fmla="*/ 598 w 893"/>
                <a:gd name="T5" fmla="*/ 547 h 757"/>
                <a:gd name="T6" fmla="*/ 386 w 893"/>
                <a:gd name="T7" fmla="*/ 757 h 757"/>
                <a:gd name="T8" fmla="*/ 372 w 893"/>
                <a:gd name="T9" fmla="*/ 743 h 757"/>
                <a:gd name="T10" fmla="*/ 588 w 893"/>
                <a:gd name="T11" fmla="*/ 526 h 757"/>
                <a:gd name="T12" fmla="*/ 893 w 893"/>
                <a:gd name="T13" fmla="*/ 526 h 757"/>
                <a:gd name="T14" fmla="*/ 371 w 893"/>
                <a:gd name="T15" fmla="*/ 0 h 757"/>
                <a:gd name="T16" fmla="*/ 0 w 893"/>
                <a:gd name="T17" fmla="*/ 371 h 757"/>
                <a:gd name="T18" fmla="*/ 15 w 893"/>
                <a:gd name="T19" fmla="*/ 385 h 757"/>
                <a:gd name="T20" fmla="*/ 380 w 893"/>
                <a:gd name="T21" fmla="*/ 21 h 757"/>
                <a:gd name="T22" fmla="*/ 893 w 893"/>
                <a:gd name="T23" fmla="*/ 21 h 757"/>
                <a:gd name="T24" fmla="*/ 893 w 893"/>
                <a:gd name="T25" fmla="*/ 0 h 757"/>
                <a:gd name="T26" fmla="*/ 371 w 893"/>
                <a:gd name="T27"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3" h="757">
                  <a:moveTo>
                    <a:pt x="893" y="526"/>
                  </a:moveTo>
                  <a:lnTo>
                    <a:pt x="893" y="547"/>
                  </a:lnTo>
                  <a:lnTo>
                    <a:pt x="598" y="547"/>
                  </a:lnTo>
                  <a:lnTo>
                    <a:pt x="386" y="757"/>
                  </a:lnTo>
                  <a:lnTo>
                    <a:pt x="372" y="743"/>
                  </a:lnTo>
                  <a:lnTo>
                    <a:pt x="588" y="526"/>
                  </a:lnTo>
                  <a:lnTo>
                    <a:pt x="893" y="526"/>
                  </a:lnTo>
                  <a:close/>
                  <a:moveTo>
                    <a:pt x="371" y="0"/>
                  </a:moveTo>
                  <a:lnTo>
                    <a:pt x="0" y="371"/>
                  </a:lnTo>
                  <a:lnTo>
                    <a:pt x="15" y="385"/>
                  </a:lnTo>
                  <a:lnTo>
                    <a:pt x="380" y="21"/>
                  </a:lnTo>
                  <a:lnTo>
                    <a:pt x="893" y="21"/>
                  </a:lnTo>
                  <a:lnTo>
                    <a:pt x="893" y="0"/>
                  </a:lnTo>
                  <a:lnTo>
                    <a:pt x="371"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3" name="Group 65"/>
          <p:cNvGrpSpPr>
            <a:grpSpLocks noChangeAspect="1"/>
          </p:cNvGrpSpPr>
          <p:nvPr/>
        </p:nvGrpSpPr>
        <p:grpSpPr bwMode="auto">
          <a:xfrm rot="5400000" flipH="1">
            <a:off x="7370885" y="3482885"/>
            <a:ext cx="905543" cy="2678784"/>
            <a:chOff x="1719" y="107"/>
            <a:chExt cx="647" cy="1907"/>
          </a:xfrm>
        </p:grpSpPr>
        <p:sp>
          <p:nvSpPr>
            <p:cNvPr id="144" name="Rectangle 66"/>
            <p:cNvSpPr>
              <a:spLocks noChangeArrowheads="1"/>
            </p:cNvSpPr>
            <p:nvPr/>
          </p:nvSpPr>
          <p:spPr bwMode="auto">
            <a:xfrm>
              <a:off x="1719" y="107"/>
              <a:ext cx="647" cy="1907"/>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67"/>
            <p:cNvSpPr>
              <a:spLocks/>
            </p:cNvSpPr>
            <p:nvPr/>
          </p:nvSpPr>
          <p:spPr bwMode="auto">
            <a:xfrm>
              <a:off x="1719" y="107"/>
              <a:ext cx="30" cy="1907"/>
            </a:xfrm>
            <a:custGeom>
              <a:avLst/>
              <a:gdLst>
                <a:gd name="T0" fmla="*/ 0 w 23"/>
                <a:gd name="T1" fmla="*/ 0 h 1468"/>
                <a:gd name="T2" fmla="*/ 23 w 23"/>
                <a:gd name="T3" fmla="*/ 0 h 1468"/>
                <a:gd name="T4" fmla="*/ 23 w 23"/>
                <a:gd name="T5" fmla="*/ 23 h 1468"/>
                <a:gd name="T6" fmla="*/ 23 w 23"/>
                <a:gd name="T7" fmla="*/ 1468 h 1468"/>
                <a:gd name="T8" fmla="*/ 0 w 23"/>
                <a:gd name="T9" fmla="*/ 1468 h 1468"/>
                <a:gd name="T10" fmla="*/ 0 w 23"/>
                <a:gd name="T11" fmla="*/ 0 h 1468"/>
              </a:gdLst>
              <a:ahLst/>
              <a:cxnLst>
                <a:cxn ang="0">
                  <a:pos x="T0" y="T1"/>
                </a:cxn>
                <a:cxn ang="0">
                  <a:pos x="T2" y="T3"/>
                </a:cxn>
                <a:cxn ang="0">
                  <a:pos x="T4" y="T5"/>
                </a:cxn>
                <a:cxn ang="0">
                  <a:pos x="T6" y="T7"/>
                </a:cxn>
                <a:cxn ang="0">
                  <a:pos x="T8" y="T9"/>
                </a:cxn>
                <a:cxn ang="0">
                  <a:pos x="T10" y="T11"/>
                </a:cxn>
              </a:cxnLst>
              <a:rect l="0" t="0" r="r" b="b"/>
              <a:pathLst>
                <a:path w="23" h="1468">
                  <a:moveTo>
                    <a:pt x="0" y="0"/>
                  </a:moveTo>
                  <a:cubicBezTo>
                    <a:pt x="0" y="0"/>
                    <a:pt x="17" y="0"/>
                    <a:pt x="23" y="0"/>
                  </a:cubicBezTo>
                  <a:cubicBezTo>
                    <a:pt x="23" y="6"/>
                    <a:pt x="23" y="10"/>
                    <a:pt x="23" y="23"/>
                  </a:cubicBezTo>
                  <a:cubicBezTo>
                    <a:pt x="23" y="1468"/>
                    <a:pt x="23" y="1468"/>
                    <a:pt x="23" y="1468"/>
                  </a:cubicBezTo>
                  <a:cubicBezTo>
                    <a:pt x="0" y="1468"/>
                    <a:pt x="0" y="1468"/>
                    <a:pt x="0" y="146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68"/>
            <p:cNvSpPr>
              <a:spLocks/>
            </p:cNvSpPr>
            <p:nvPr/>
          </p:nvSpPr>
          <p:spPr bwMode="auto">
            <a:xfrm>
              <a:off x="2336" y="107"/>
              <a:ext cx="30" cy="1907"/>
            </a:xfrm>
            <a:custGeom>
              <a:avLst/>
              <a:gdLst>
                <a:gd name="T0" fmla="*/ 23 w 23"/>
                <a:gd name="T1" fmla="*/ 1445 h 1468"/>
                <a:gd name="T2" fmla="*/ 23 w 23"/>
                <a:gd name="T3" fmla="*/ 0 h 1468"/>
                <a:gd name="T4" fmla="*/ 0 w 23"/>
                <a:gd name="T5" fmla="*/ 0 h 1468"/>
                <a:gd name="T6" fmla="*/ 0 w 23"/>
                <a:gd name="T7" fmla="*/ 23 h 1468"/>
                <a:gd name="T8" fmla="*/ 0 w 23"/>
                <a:gd name="T9" fmla="*/ 1445 h 1468"/>
                <a:gd name="T10" fmla="*/ 0 w 23"/>
                <a:gd name="T11" fmla="*/ 1468 h 1468"/>
                <a:gd name="T12" fmla="*/ 23 w 23"/>
                <a:gd name="T13" fmla="*/ 1468 h 1468"/>
              </a:gdLst>
              <a:ahLst/>
              <a:cxnLst>
                <a:cxn ang="0">
                  <a:pos x="T0" y="T1"/>
                </a:cxn>
                <a:cxn ang="0">
                  <a:pos x="T2" y="T3"/>
                </a:cxn>
                <a:cxn ang="0">
                  <a:pos x="T4" y="T5"/>
                </a:cxn>
                <a:cxn ang="0">
                  <a:pos x="T6" y="T7"/>
                </a:cxn>
                <a:cxn ang="0">
                  <a:pos x="T8" y="T9"/>
                </a:cxn>
                <a:cxn ang="0">
                  <a:pos x="T10" y="T11"/>
                </a:cxn>
                <a:cxn ang="0">
                  <a:pos x="T12" y="T13"/>
                </a:cxn>
              </a:cxnLst>
              <a:rect l="0" t="0" r="r" b="b"/>
              <a:pathLst>
                <a:path w="23" h="1468">
                  <a:moveTo>
                    <a:pt x="23" y="1445"/>
                  </a:moveTo>
                  <a:cubicBezTo>
                    <a:pt x="23" y="0"/>
                    <a:pt x="23" y="0"/>
                    <a:pt x="23" y="0"/>
                  </a:cubicBezTo>
                  <a:cubicBezTo>
                    <a:pt x="0" y="0"/>
                    <a:pt x="0" y="0"/>
                    <a:pt x="0" y="0"/>
                  </a:cubicBezTo>
                  <a:cubicBezTo>
                    <a:pt x="0" y="8"/>
                    <a:pt x="0" y="23"/>
                    <a:pt x="0" y="23"/>
                  </a:cubicBezTo>
                  <a:cubicBezTo>
                    <a:pt x="0" y="1445"/>
                    <a:pt x="0" y="1445"/>
                    <a:pt x="0" y="1445"/>
                  </a:cubicBezTo>
                  <a:cubicBezTo>
                    <a:pt x="0" y="1468"/>
                    <a:pt x="0" y="1468"/>
                    <a:pt x="0" y="1468"/>
                  </a:cubicBezTo>
                  <a:cubicBezTo>
                    <a:pt x="23" y="1468"/>
                    <a:pt x="23" y="1468"/>
                    <a:pt x="23" y="146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69"/>
            <p:cNvSpPr>
              <a:spLocks noEditPoints="1"/>
            </p:cNvSpPr>
            <p:nvPr/>
          </p:nvSpPr>
          <p:spPr bwMode="auto">
            <a:xfrm>
              <a:off x="2020" y="107"/>
              <a:ext cx="53" cy="1907"/>
            </a:xfrm>
            <a:custGeom>
              <a:avLst/>
              <a:gdLst>
                <a:gd name="T0" fmla="*/ 53 w 53"/>
                <a:gd name="T1" fmla="*/ 77 h 1907"/>
                <a:gd name="T2" fmla="*/ 0 w 53"/>
                <a:gd name="T3" fmla="*/ 77 h 1907"/>
                <a:gd name="T4" fmla="*/ 0 w 53"/>
                <a:gd name="T5" fmla="*/ 0 h 1907"/>
                <a:gd name="T6" fmla="*/ 53 w 53"/>
                <a:gd name="T7" fmla="*/ 0 h 1907"/>
                <a:gd name="T8" fmla="*/ 53 w 53"/>
                <a:gd name="T9" fmla="*/ 77 h 1907"/>
                <a:gd name="T10" fmla="*/ 53 w 53"/>
                <a:gd name="T11" fmla="*/ 77 h 1907"/>
                <a:gd name="T12" fmla="*/ 53 w 53"/>
                <a:gd name="T13" fmla="*/ 199 h 1907"/>
                <a:gd name="T14" fmla="*/ 0 w 53"/>
                <a:gd name="T15" fmla="*/ 199 h 1907"/>
                <a:gd name="T16" fmla="*/ 0 w 53"/>
                <a:gd name="T17" fmla="*/ 350 h 1907"/>
                <a:gd name="T18" fmla="*/ 53 w 53"/>
                <a:gd name="T19" fmla="*/ 350 h 1907"/>
                <a:gd name="T20" fmla="*/ 53 w 53"/>
                <a:gd name="T21" fmla="*/ 199 h 1907"/>
                <a:gd name="T22" fmla="*/ 53 w 53"/>
                <a:gd name="T23" fmla="*/ 199 h 1907"/>
                <a:gd name="T24" fmla="*/ 53 w 53"/>
                <a:gd name="T25" fmla="*/ 473 h 1907"/>
                <a:gd name="T26" fmla="*/ 0 w 53"/>
                <a:gd name="T27" fmla="*/ 473 h 1907"/>
                <a:gd name="T28" fmla="*/ 0 w 53"/>
                <a:gd name="T29" fmla="*/ 622 h 1907"/>
                <a:gd name="T30" fmla="*/ 53 w 53"/>
                <a:gd name="T31" fmla="*/ 622 h 1907"/>
                <a:gd name="T32" fmla="*/ 53 w 53"/>
                <a:gd name="T33" fmla="*/ 473 h 1907"/>
                <a:gd name="T34" fmla="*/ 53 w 53"/>
                <a:gd name="T35" fmla="*/ 473 h 1907"/>
                <a:gd name="T36" fmla="*/ 53 w 53"/>
                <a:gd name="T37" fmla="*/ 746 h 1907"/>
                <a:gd name="T38" fmla="*/ 0 w 53"/>
                <a:gd name="T39" fmla="*/ 746 h 1907"/>
                <a:gd name="T40" fmla="*/ 0 w 53"/>
                <a:gd name="T41" fmla="*/ 896 h 1907"/>
                <a:gd name="T42" fmla="*/ 53 w 53"/>
                <a:gd name="T43" fmla="*/ 896 h 1907"/>
                <a:gd name="T44" fmla="*/ 53 w 53"/>
                <a:gd name="T45" fmla="*/ 746 h 1907"/>
                <a:gd name="T46" fmla="*/ 53 w 53"/>
                <a:gd name="T47" fmla="*/ 746 h 1907"/>
                <a:gd name="T48" fmla="*/ 53 w 53"/>
                <a:gd name="T49" fmla="*/ 1018 h 1907"/>
                <a:gd name="T50" fmla="*/ 0 w 53"/>
                <a:gd name="T51" fmla="*/ 1018 h 1907"/>
                <a:gd name="T52" fmla="*/ 0 w 53"/>
                <a:gd name="T53" fmla="*/ 1169 h 1907"/>
                <a:gd name="T54" fmla="*/ 53 w 53"/>
                <a:gd name="T55" fmla="*/ 1169 h 1907"/>
                <a:gd name="T56" fmla="*/ 53 w 53"/>
                <a:gd name="T57" fmla="*/ 1018 h 1907"/>
                <a:gd name="T58" fmla="*/ 53 w 53"/>
                <a:gd name="T59" fmla="*/ 1018 h 1907"/>
                <a:gd name="T60" fmla="*/ 53 w 53"/>
                <a:gd name="T61" fmla="*/ 1292 h 1907"/>
                <a:gd name="T62" fmla="*/ 0 w 53"/>
                <a:gd name="T63" fmla="*/ 1292 h 1907"/>
                <a:gd name="T64" fmla="*/ 0 w 53"/>
                <a:gd name="T65" fmla="*/ 1442 h 1907"/>
                <a:gd name="T66" fmla="*/ 53 w 53"/>
                <a:gd name="T67" fmla="*/ 1442 h 1907"/>
                <a:gd name="T68" fmla="*/ 53 w 53"/>
                <a:gd name="T69" fmla="*/ 1292 h 1907"/>
                <a:gd name="T70" fmla="*/ 53 w 53"/>
                <a:gd name="T71" fmla="*/ 1292 h 1907"/>
                <a:gd name="T72" fmla="*/ 53 w 53"/>
                <a:gd name="T73" fmla="*/ 1565 h 1907"/>
                <a:gd name="T74" fmla="*/ 0 w 53"/>
                <a:gd name="T75" fmla="*/ 1565 h 1907"/>
                <a:gd name="T76" fmla="*/ 0 w 53"/>
                <a:gd name="T77" fmla="*/ 1716 h 1907"/>
                <a:gd name="T78" fmla="*/ 53 w 53"/>
                <a:gd name="T79" fmla="*/ 1716 h 1907"/>
                <a:gd name="T80" fmla="*/ 53 w 53"/>
                <a:gd name="T81" fmla="*/ 1565 h 1907"/>
                <a:gd name="T82" fmla="*/ 53 w 53"/>
                <a:gd name="T83" fmla="*/ 1565 h 1907"/>
                <a:gd name="T84" fmla="*/ 53 w 53"/>
                <a:gd name="T85" fmla="*/ 1833 h 1907"/>
                <a:gd name="T86" fmla="*/ 0 w 53"/>
                <a:gd name="T87" fmla="*/ 1833 h 1907"/>
                <a:gd name="T88" fmla="*/ 0 w 53"/>
                <a:gd name="T89" fmla="*/ 1907 h 1907"/>
                <a:gd name="T90" fmla="*/ 53 w 53"/>
                <a:gd name="T91" fmla="*/ 1907 h 1907"/>
                <a:gd name="T92" fmla="*/ 53 w 53"/>
                <a:gd name="T93" fmla="*/ 1833 h 1907"/>
                <a:gd name="T94" fmla="*/ 53 w 53"/>
                <a:gd name="T95" fmla="*/ 1833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1907">
                  <a:moveTo>
                    <a:pt x="53" y="77"/>
                  </a:moveTo>
                  <a:lnTo>
                    <a:pt x="0" y="77"/>
                  </a:lnTo>
                  <a:lnTo>
                    <a:pt x="0" y="0"/>
                  </a:lnTo>
                  <a:lnTo>
                    <a:pt x="53" y="0"/>
                  </a:lnTo>
                  <a:lnTo>
                    <a:pt x="53" y="77"/>
                  </a:lnTo>
                  <a:lnTo>
                    <a:pt x="53" y="77"/>
                  </a:lnTo>
                  <a:close/>
                  <a:moveTo>
                    <a:pt x="53" y="199"/>
                  </a:moveTo>
                  <a:lnTo>
                    <a:pt x="0" y="199"/>
                  </a:lnTo>
                  <a:lnTo>
                    <a:pt x="0" y="350"/>
                  </a:lnTo>
                  <a:lnTo>
                    <a:pt x="53" y="350"/>
                  </a:lnTo>
                  <a:lnTo>
                    <a:pt x="53" y="199"/>
                  </a:lnTo>
                  <a:lnTo>
                    <a:pt x="53" y="199"/>
                  </a:lnTo>
                  <a:close/>
                  <a:moveTo>
                    <a:pt x="53" y="473"/>
                  </a:moveTo>
                  <a:lnTo>
                    <a:pt x="0" y="473"/>
                  </a:lnTo>
                  <a:lnTo>
                    <a:pt x="0" y="622"/>
                  </a:lnTo>
                  <a:lnTo>
                    <a:pt x="53" y="622"/>
                  </a:lnTo>
                  <a:lnTo>
                    <a:pt x="53" y="473"/>
                  </a:lnTo>
                  <a:lnTo>
                    <a:pt x="53" y="473"/>
                  </a:lnTo>
                  <a:close/>
                  <a:moveTo>
                    <a:pt x="53" y="746"/>
                  </a:moveTo>
                  <a:lnTo>
                    <a:pt x="0" y="746"/>
                  </a:lnTo>
                  <a:lnTo>
                    <a:pt x="0" y="896"/>
                  </a:lnTo>
                  <a:lnTo>
                    <a:pt x="53" y="896"/>
                  </a:lnTo>
                  <a:lnTo>
                    <a:pt x="53" y="746"/>
                  </a:lnTo>
                  <a:lnTo>
                    <a:pt x="53" y="746"/>
                  </a:lnTo>
                  <a:close/>
                  <a:moveTo>
                    <a:pt x="53" y="1018"/>
                  </a:moveTo>
                  <a:lnTo>
                    <a:pt x="0" y="1018"/>
                  </a:lnTo>
                  <a:lnTo>
                    <a:pt x="0" y="1169"/>
                  </a:lnTo>
                  <a:lnTo>
                    <a:pt x="53" y="1169"/>
                  </a:lnTo>
                  <a:lnTo>
                    <a:pt x="53" y="1018"/>
                  </a:lnTo>
                  <a:lnTo>
                    <a:pt x="53" y="1018"/>
                  </a:lnTo>
                  <a:close/>
                  <a:moveTo>
                    <a:pt x="53" y="1292"/>
                  </a:moveTo>
                  <a:lnTo>
                    <a:pt x="0" y="1292"/>
                  </a:lnTo>
                  <a:lnTo>
                    <a:pt x="0" y="1442"/>
                  </a:lnTo>
                  <a:lnTo>
                    <a:pt x="53" y="1442"/>
                  </a:lnTo>
                  <a:lnTo>
                    <a:pt x="53" y="1292"/>
                  </a:lnTo>
                  <a:lnTo>
                    <a:pt x="53" y="1292"/>
                  </a:lnTo>
                  <a:close/>
                  <a:moveTo>
                    <a:pt x="53" y="1565"/>
                  </a:moveTo>
                  <a:lnTo>
                    <a:pt x="0" y="1565"/>
                  </a:lnTo>
                  <a:lnTo>
                    <a:pt x="0" y="1716"/>
                  </a:lnTo>
                  <a:lnTo>
                    <a:pt x="53" y="1716"/>
                  </a:lnTo>
                  <a:lnTo>
                    <a:pt x="53" y="1565"/>
                  </a:lnTo>
                  <a:lnTo>
                    <a:pt x="53" y="1565"/>
                  </a:lnTo>
                  <a:close/>
                  <a:moveTo>
                    <a:pt x="53" y="1833"/>
                  </a:moveTo>
                  <a:lnTo>
                    <a:pt x="0" y="1833"/>
                  </a:lnTo>
                  <a:lnTo>
                    <a:pt x="0" y="1907"/>
                  </a:lnTo>
                  <a:lnTo>
                    <a:pt x="53" y="1907"/>
                  </a:lnTo>
                  <a:lnTo>
                    <a:pt x="53" y="1833"/>
                  </a:lnTo>
                  <a:lnTo>
                    <a:pt x="53" y="183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0"/>
            <p:cNvSpPr>
              <a:spLocks/>
            </p:cNvSpPr>
            <p:nvPr/>
          </p:nvSpPr>
          <p:spPr bwMode="auto">
            <a:xfrm>
              <a:off x="2297" y="107"/>
              <a:ext cx="21" cy="1907"/>
            </a:xfrm>
            <a:custGeom>
              <a:avLst/>
              <a:gdLst>
                <a:gd name="T0" fmla="*/ 21 w 21"/>
                <a:gd name="T1" fmla="*/ 1907 h 1907"/>
                <a:gd name="T2" fmla="*/ 0 w 21"/>
                <a:gd name="T3" fmla="*/ 1907 h 1907"/>
                <a:gd name="T4" fmla="*/ 0 w 21"/>
                <a:gd name="T5" fmla="*/ 0 h 1907"/>
                <a:gd name="T6" fmla="*/ 21 w 21"/>
                <a:gd name="T7" fmla="*/ 0 h 1907"/>
                <a:gd name="T8" fmla="*/ 21 w 21"/>
                <a:gd name="T9" fmla="*/ 1886 h 1907"/>
                <a:gd name="T10" fmla="*/ 21 w 21"/>
                <a:gd name="T11" fmla="*/ 1907 h 1907"/>
              </a:gdLst>
              <a:ahLst/>
              <a:cxnLst>
                <a:cxn ang="0">
                  <a:pos x="T0" y="T1"/>
                </a:cxn>
                <a:cxn ang="0">
                  <a:pos x="T2" y="T3"/>
                </a:cxn>
                <a:cxn ang="0">
                  <a:pos x="T4" y="T5"/>
                </a:cxn>
                <a:cxn ang="0">
                  <a:pos x="T6" y="T7"/>
                </a:cxn>
                <a:cxn ang="0">
                  <a:pos x="T8" y="T9"/>
                </a:cxn>
                <a:cxn ang="0">
                  <a:pos x="T10" y="T11"/>
                </a:cxn>
              </a:cxnLst>
              <a:rect l="0" t="0" r="r" b="b"/>
              <a:pathLst>
                <a:path w="21" h="1907">
                  <a:moveTo>
                    <a:pt x="21" y="1907"/>
                  </a:moveTo>
                  <a:lnTo>
                    <a:pt x="0" y="1907"/>
                  </a:lnTo>
                  <a:lnTo>
                    <a:pt x="0" y="0"/>
                  </a:lnTo>
                  <a:lnTo>
                    <a:pt x="21" y="0"/>
                  </a:lnTo>
                  <a:lnTo>
                    <a:pt x="21" y="1886"/>
                  </a:lnTo>
                  <a:lnTo>
                    <a:pt x="21" y="1907"/>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1"/>
            <p:cNvSpPr>
              <a:spLocks/>
            </p:cNvSpPr>
            <p:nvPr/>
          </p:nvSpPr>
          <p:spPr bwMode="auto">
            <a:xfrm>
              <a:off x="1768" y="107"/>
              <a:ext cx="21" cy="1907"/>
            </a:xfrm>
            <a:custGeom>
              <a:avLst/>
              <a:gdLst>
                <a:gd name="T0" fmla="*/ 0 w 21"/>
                <a:gd name="T1" fmla="*/ 0 h 1907"/>
                <a:gd name="T2" fmla="*/ 21 w 21"/>
                <a:gd name="T3" fmla="*/ 0 h 1907"/>
                <a:gd name="T4" fmla="*/ 21 w 21"/>
                <a:gd name="T5" fmla="*/ 1907 h 1907"/>
                <a:gd name="T6" fmla="*/ 0 w 21"/>
                <a:gd name="T7" fmla="*/ 1907 h 1907"/>
                <a:gd name="T8" fmla="*/ 0 w 21"/>
                <a:gd name="T9" fmla="*/ 0 h 1907"/>
                <a:gd name="T10" fmla="*/ 0 w 21"/>
                <a:gd name="T11" fmla="*/ 0 h 1907"/>
              </a:gdLst>
              <a:ahLst/>
              <a:cxnLst>
                <a:cxn ang="0">
                  <a:pos x="T0" y="T1"/>
                </a:cxn>
                <a:cxn ang="0">
                  <a:pos x="T2" y="T3"/>
                </a:cxn>
                <a:cxn ang="0">
                  <a:pos x="T4" y="T5"/>
                </a:cxn>
                <a:cxn ang="0">
                  <a:pos x="T6" y="T7"/>
                </a:cxn>
                <a:cxn ang="0">
                  <a:pos x="T8" y="T9"/>
                </a:cxn>
                <a:cxn ang="0">
                  <a:pos x="T10" y="T11"/>
                </a:cxn>
              </a:cxnLst>
              <a:rect l="0" t="0" r="r" b="b"/>
              <a:pathLst>
                <a:path w="21" h="1907">
                  <a:moveTo>
                    <a:pt x="0" y="0"/>
                  </a:moveTo>
                  <a:lnTo>
                    <a:pt x="21" y="0"/>
                  </a:lnTo>
                  <a:lnTo>
                    <a:pt x="21" y="1907"/>
                  </a:lnTo>
                  <a:lnTo>
                    <a:pt x="0" y="1907"/>
                  </a:lnTo>
                  <a:lnTo>
                    <a:pt x="0" y="0"/>
                  </a:lnTo>
                  <a:lnTo>
                    <a:pt x="0" y="0"/>
                  </a:lnTo>
                  <a:close/>
                </a:path>
              </a:pathLst>
            </a:custGeom>
            <a:solidFill>
              <a:srgbClr val="F15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Highway Sign"/>
          <p:cNvGrpSpPr>
            <a:grpSpLocks noChangeAspect="1"/>
          </p:cNvGrpSpPr>
          <p:nvPr/>
        </p:nvGrpSpPr>
        <p:grpSpPr bwMode="auto">
          <a:xfrm>
            <a:off x="3610165" y="2580854"/>
            <a:ext cx="1861176" cy="1879548"/>
            <a:chOff x="2590" y="289"/>
            <a:chExt cx="1013" cy="1023"/>
          </a:xfrm>
        </p:grpSpPr>
        <p:sp>
          <p:nvSpPr>
            <p:cNvPr id="82" name="AutoShape 8"/>
            <p:cNvSpPr>
              <a:spLocks noChangeAspect="1" noChangeArrowheads="1" noTextEdit="1"/>
            </p:cNvSpPr>
            <p:nvPr/>
          </p:nvSpPr>
          <p:spPr bwMode="auto">
            <a:xfrm>
              <a:off x="2590" y="289"/>
              <a:ext cx="1013"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0"/>
            <p:cNvSpPr>
              <a:spLocks/>
            </p:cNvSpPr>
            <p:nvPr/>
          </p:nvSpPr>
          <p:spPr bwMode="auto">
            <a:xfrm>
              <a:off x="2265" y="289"/>
              <a:ext cx="1667" cy="1023"/>
            </a:xfrm>
            <a:custGeom>
              <a:avLst/>
              <a:gdLst>
                <a:gd name="T0" fmla="*/ 476 w 953"/>
                <a:gd name="T1" fmla="*/ 585 h 585"/>
                <a:gd name="T2" fmla="*/ 696 w 953"/>
                <a:gd name="T3" fmla="*/ 0 h 585"/>
                <a:gd name="T4" fmla="*/ 476 w 953"/>
                <a:gd name="T5" fmla="*/ 0 h 585"/>
                <a:gd name="T6" fmla="*/ 257 w 953"/>
                <a:gd name="T7" fmla="*/ 0 h 585"/>
                <a:gd name="T8" fmla="*/ 476 w 953"/>
                <a:gd name="T9" fmla="*/ 585 h 585"/>
              </a:gdLst>
              <a:ahLst/>
              <a:cxnLst>
                <a:cxn ang="0">
                  <a:pos x="T0" y="T1"/>
                </a:cxn>
                <a:cxn ang="0">
                  <a:pos x="T2" y="T3"/>
                </a:cxn>
                <a:cxn ang="0">
                  <a:pos x="T4" y="T5"/>
                </a:cxn>
                <a:cxn ang="0">
                  <a:pos x="T6" y="T7"/>
                </a:cxn>
                <a:cxn ang="0">
                  <a:pos x="T8" y="T9"/>
                </a:cxn>
              </a:cxnLst>
              <a:rect l="0" t="0" r="r" b="b"/>
              <a:pathLst>
                <a:path w="953" h="585">
                  <a:moveTo>
                    <a:pt x="476" y="585"/>
                  </a:moveTo>
                  <a:cubicBezTo>
                    <a:pt x="953" y="415"/>
                    <a:pt x="696" y="0"/>
                    <a:pt x="696" y="0"/>
                  </a:cubicBezTo>
                  <a:cubicBezTo>
                    <a:pt x="619" y="53"/>
                    <a:pt x="476" y="0"/>
                    <a:pt x="476" y="0"/>
                  </a:cubicBezTo>
                  <a:cubicBezTo>
                    <a:pt x="476" y="0"/>
                    <a:pt x="333" y="53"/>
                    <a:pt x="257" y="0"/>
                  </a:cubicBezTo>
                  <a:cubicBezTo>
                    <a:pt x="257" y="0"/>
                    <a:pt x="0" y="415"/>
                    <a:pt x="476" y="585"/>
                  </a:cubicBezTo>
                </a:path>
              </a:pathLst>
            </a:custGeom>
            <a:gradFill>
              <a:gsLst>
                <a:gs pos="99000">
                  <a:schemeClr val="bg1">
                    <a:lumMod val="85000"/>
                  </a:schemeClr>
                </a:gs>
                <a:gs pos="35000">
                  <a:schemeClr val="bg1">
                    <a:lumMod val="95000"/>
                  </a:schemeClr>
                </a:gs>
              </a:gsLst>
              <a:lin ang="5400000" scaled="0"/>
            </a:gradFill>
            <a:ln>
              <a:noFill/>
            </a:ln>
            <a:effectLst>
              <a:outerShdw blurRad="38100" dist="63500" dir="36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p:cNvSpPr>
              <a:spLocks noEditPoints="1"/>
            </p:cNvSpPr>
            <p:nvPr/>
          </p:nvSpPr>
          <p:spPr bwMode="auto">
            <a:xfrm>
              <a:off x="2326" y="326"/>
              <a:ext cx="1543" cy="948"/>
            </a:xfrm>
            <a:custGeom>
              <a:avLst/>
              <a:gdLst>
                <a:gd name="T0" fmla="*/ 649 w 882"/>
                <a:gd name="T1" fmla="*/ 1 h 542"/>
                <a:gd name="T2" fmla="*/ 441 w 882"/>
                <a:gd name="T3" fmla="*/ 0 h 542"/>
                <a:gd name="T4" fmla="*/ 234 w 882"/>
                <a:gd name="T5" fmla="*/ 1 h 542"/>
                <a:gd name="T6" fmla="*/ 441 w 882"/>
                <a:gd name="T7" fmla="*/ 542 h 542"/>
                <a:gd name="T8" fmla="*/ 649 w 882"/>
                <a:gd name="T9" fmla="*/ 1 h 542"/>
                <a:gd name="T10" fmla="*/ 244 w 882"/>
                <a:gd name="T11" fmla="*/ 23 h 542"/>
                <a:gd name="T12" fmla="*/ 441 w 882"/>
                <a:gd name="T13" fmla="*/ 16 h 542"/>
                <a:gd name="T14" fmla="*/ 639 w 882"/>
                <a:gd name="T15" fmla="*/ 23 h 542"/>
                <a:gd name="T16" fmla="*/ 680 w 882"/>
                <a:gd name="T17" fmla="*/ 123 h 542"/>
                <a:gd name="T18" fmla="*/ 202 w 882"/>
                <a:gd name="T19" fmla="*/ 123 h 542"/>
                <a:gd name="T20" fmla="*/ 244 w 882"/>
                <a:gd name="T21" fmla="*/ 23 h 542"/>
                <a:gd name="T22" fmla="*/ 441 w 882"/>
                <a:gd name="T23" fmla="*/ 526 h 542"/>
                <a:gd name="T24" fmla="*/ 199 w 882"/>
                <a:gd name="T25" fmla="*/ 137 h 542"/>
                <a:gd name="T26" fmla="*/ 683 w 882"/>
                <a:gd name="T27" fmla="*/ 137 h 542"/>
                <a:gd name="T28" fmla="*/ 441 w 882"/>
                <a:gd name="T29" fmla="*/ 526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2" h="542">
                  <a:moveTo>
                    <a:pt x="649" y="1"/>
                  </a:moveTo>
                  <a:cubicBezTo>
                    <a:pt x="578" y="50"/>
                    <a:pt x="441" y="0"/>
                    <a:pt x="441" y="0"/>
                  </a:cubicBezTo>
                  <a:cubicBezTo>
                    <a:pt x="441" y="0"/>
                    <a:pt x="305" y="50"/>
                    <a:pt x="234" y="1"/>
                  </a:cubicBezTo>
                  <a:cubicBezTo>
                    <a:pt x="234" y="1"/>
                    <a:pt x="0" y="385"/>
                    <a:pt x="441" y="542"/>
                  </a:cubicBezTo>
                  <a:cubicBezTo>
                    <a:pt x="882" y="385"/>
                    <a:pt x="649" y="1"/>
                    <a:pt x="649" y="1"/>
                  </a:cubicBezTo>
                  <a:moveTo>
                    <a:pt x="244" y="23"/>
                  </a:moveTo>
                  <a:cubicBezTo>
                    <a:pt x="311" y="69"/>
                    <a:pt x="441" y="16"/>
                    <a:pt x="441" y="16"/>
                  </a:cubicBezTo>
                  <a:cubicBezTo>
                    <a:pt x="441" y="16"/>
                    <a:pt x="572" y="69"/>
                    <a:pt x="639" y="23"/>
                  </a:cubicBezTo>
                  <a:cubicBezTo>
                    <a:pt x="639" y="23"/>
                    <a:pt x="663" y="60"/>
                    <a:pt x="680" y="123"/>
                  </a:cubicBezTo>
                  <a:cubicBezTo>
                    <a:pt x="202" y="123"/>
                    <a:pt x="202" y="123"/>
                    <a:pt x="202" y="123"/>
                  </a:cubicBezTo>
                  <a:cubicBezTo>
                    <a:pt x="219" y="60"/>
                    <a:pt x="244" y="23"/>
                    <a:pt x="244" y="23"/>
                  </a:cubicBezTo>
                  <a:moveTo>
                    <a:pt x="441" y="526"/>
                  </a:moveTo>
                  <a:cubicBezTo>
                    <a:pt x="180" y="433"/>
                    <a:pt x="172" y="256"/>
                    <a:pt x="199" y="137"/>
                  </a:cubicBezTo>
                  <a:cubicBezTo>
                    <a:pt x="683" y="137"/>
                    <a:pt x="683" y="137"/>
                    <a:pt x="683" y="137"/>
                  </a:cubicBezTo>
                  <a:cubicBezTo>
                    <a:pt x="711" y="256"/>
                    <a:pt x="703" y="433"/>
                    <a:pt x="441" y="526"/>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2"/>
            <p:cNvSpPr>
              <a:spLocks/>
            </p:cNvSpPr>
            <p:nvPr/>
          </p:nvSpPr>
          <p:spPr bwMode="auto">
            <a:xfrm>
              <a:off x="3078" y="1200"/>
              <a:ext cx="39" cy="35"/>
            </a:xfrm>
            <a:custGeom>
              <a:avLst/>
              <a:gdLst>
                <a:gd name="T0" fmla="*/ 11 w 22"/>
                <a:gd name="T1" fmla="*/ 0 h 20"/>
                <a:gd name="T2" fmla="*/ 9 w 22"/>
                <a:gd name="T3" fmla="*/ 0 h 20"/>
                <a:gd name="T4" fmla="*/ 2 w 22"/>
                <a:gd name="T5" fmla="*/ 12 h 20"/>
                <a:gd name="T6" fmla="*/ 11 w 22"/>
                <a:gd name="T7" fmla="*/ 20 h 20"/>
                <a:gd name="T8" fmla="*/ 14 w 22"/>
                <a:gd name="T9" fmla="*/ 20 h 20"/>
                <a:gd name="T10" fmla="*/ 21 w 22"/>
                <a:gd name="T11" fmla="*/ 7 h 20"/>
                <a:gd name="T12" fmla="*/ 11 w 22"/>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11" y="0"/>
                  </a:moveTo>
                  <a:cubicBezTo>
                    <a:pt x="10" y="0"/>
                    <a:pt x="10" y="0"/>
                    <a:pt x="9" y="0"/>
                  </a:cubicBezTo>
                  <a:cubicBezTo>
                    <a:pt x="3" y="2"/>
                    <a:pt x="0" y="7"/>
                    <a:pt x="2" y="12"/>
                  </a:cubicBezTo>
                  <a:cubicBezTo>
                    <a:pt x="3" y="17"/>
                    <a:pt x="7" y="20"/>
                    <a:pt x="11" y="20"/>
                  </a:cubicBezTo>
                  <a:cubicBezTo>
                    <a:pt x="12" y="20"/>
                    <a:pt x="13" y="20"/>
                    <a:pt x="14" y="20"/>
                  </a:cubicBezTo>
                  <a:cubicBezTo>
                    <a:pt x="19" y="18"/>
                    <a:pt x="22" y="13"/>
                    <a:pt x="21" y="7"/>
                  </a:cubicBezTo>
                  <a:cubicBezTo>
                    <a:pt x="20" y="3"/>
                    <a:pt x="16" y="0"/>
                    <a:pt x="11"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3"/>
            <p:cNvSpPr>
              <a:spLocks/>
            </p:cNvSpPr>
            <p:nvPr/>
          </p:nvSpPr>
          <p:spPr bwMode="auto">
            <a:xfrm>
              <a:off x="2709" y="476"/>
              <a:ext cx="40" cy="35"/>
            </a:xfrm>
            <a:custGeom>
              <a:avLst/>
              <a:gdLst>
                <a:gd name="T0" fmla="*/ 11 w 23"/>
                <a:gd name="T1" fmla="*/ 0 h 20"/>
                <a:gd name="T2" fmla="*/ 8 w 23"/>
                <a:gd name="T3" fmla="*/ 1 h 20"/>
                <a:gd name="T4" fmla="*/ 2 w 23"/>
                <a:gd name="T5" fmla="*/ 14 h 20"/>
                <a:gd name="T6" fmla="*/ 11 w 23"/>
                <a:gd name="T7" fmla="*/ 20 h 20"/>
                <a:gd name="T8" fmla="*/ 15 w 23"/>
                <a:gd name="T9" fmla="*/ 19 h 20"/>
                <a:gd name="T10" fmla="*/ 21 w 23"/>
                <a:gd name="T11" fmla="*/ 7 h 20"/>
                <a:gd name="T12" fmla="*/ 11 w 2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3" h="20">
                  <a:moveTo>
                    <a:pt x="11" y="0"/>
                  </a:moveTo>
                  <a:cubicBezTo>
                    <a:pt x="10" y="0"/>
                    <a:pt x="9" y="0"/>
                    <a:pt x="8" y="1"/>
                  </a:cubicBezTo>
                  <a:cubicBezTo>
                    <a:pt x="3" y="3"/>
                    <a:pt x="0" y="8"/>
                    <a:pt x="2" y="14"/>
                  </a:cubicBezTo>
                  <a:cubicBezTo>
                    <a:pt x="4" y="18"/>
                    <a:pt x="7" y="20"/>
                    <a:pt x="11" y="20"/>
                  </a:cubicBezTo>
                  <a:cubicBezTo>
                    <a:pt x="13" y="20"/>
                    <a:pt x="14" y="20"/>
                    <a:pt x="15" y="19"/>
                  </a:cubicBezTo>
                  <a:cubicBezTo>
                    <a:pt x="20" y="17"/>
                    <a:pt x="23" y="12"/>
                    <a:pt x="21" y="7"/>
                  </a:cubicBezTo>
                  <a:cubicBezTo>
                    <a:pt x="19" y="3"/>
                    <a:pt x="15" y="0"/>
                    <a:pt x="11"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
            <p:cNvSpPr>
              <a:spLocks/>
            </p:cNvSpPr>
            <p:nvPr/>
          </p:nvSpPr>
          <p:spPr bwMode="auto">
            <a:xfrm>
              <a:off x="3447" y="476"/>
              <a:ext cx="37" cy="35"/>
            </a:xfrm>
            <a:custGeom>
              <a:avLst/>
              <a:gdLst>
                <a:gd name="T0" fmla="*/ 11 w 21"/>
                <a:gd name="T1" fmla="*/ 0 h 20"/>
                <a:gd name="T2" fmla="*/ 9 w 21"/>
                <a:gd name="T3" fmla="*/ 0 h 20"/>
                <a:gd name="T4" fmla="*/ 1 w 21"/>
                <a:gd name="T5" fmla="*/ 12 h 20"/>
                <a:gd name="T6" fmla="*/ 11 w 21"/>
                <a:gd name="T7" fmla="*/ 20 h 20"/>
                <a:gd name="T8" fmla="*/ 12 w 21"/>
                <a:gd name="T9" fmla="*/ 20 h 20"/>
                <a:gd name="T10" fmla="*/ 20 w 21"/>
                <a:gd name="T11" fmla="*/ 8 h 20"/>
                <a:gd name="T12" fmla="*/ 11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1" y="0"/>
                  </a:moveTo>
                  <a:cubicBezTo>
                    <a:pt x="10" y="0"/>
                    <a:pt x="9" y="0"/>
                    <a:pt x="9" y="0"/>
                  </a:cubicBezTo>
                  <a:cubicBezTo>
                    <a:pt x="3" y="1"/>
                    <a:pt x="0" y="6"/>
                    <a:pt x="1" y="12"/>
                  </a:cubicBezTo>
                  <a:cubicBezTo>
                    <a:pt x="2" y="17"/>
                    <a:pt x="6" y="20"/>
                    <a:pt x="11" y="20"/>
                  </a:cubicBezTo>
                  <a:cubicBezTo>
                    <a:pt x="11" y="20"/>
                    <a:pt x="12" y="20"/>
                    <a:pt x="12" y="20"/>
                  </a:cubicBezTo>
                  <a:cubicBezTo>
                    <a:pt x="18" y="19"/>
                    <a:pt x="21" y="14"/>
                    <a:pt x="20" y="8"/>
                  </a:cubicBezTo>
                  <a:cubicBezTo>
                    <a:pt x="20" y="4"/>
                    <a:pt x="15" y="0"/>
                    <a:pt x="11"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7" name="TextBox 96"/>
          <p:cNvSpPr txBox="1"/>
          <p:nvPr/>
        </p:nvSpPr>
        <p:spPr>
          <a:xfrm>
            <a:off x="3830489" y="3101797"/>
            <a:ext cx="1445186" cy="923330"/>
          </a:xfrm>
          <a:prstGeom prst="rect">
            <a:avLst/>
          </a:prstGeom>
          <a:noFill/>
        </p:spPr>
        <p:txBody>
          <a:bodyPr wrap="square" rtlCol="0">
            <a:spAutoFit/>
          </a:bodyPr>
          <a:lstStyle/>
          <a:p>
            <a:pPr algn="ctr"/>
            <a:r>
              <a:rPr lang="en-US" sz="5400" dirty="0" smtClean="0">
                <a:latin typeface="Arial Black" panose="020B0A04020102020204" pitchFamily="34" charset="0"/>
              </a:rPr>
              <a:t>IEP</a:t>
            </a:r>
            <a:endParaRPr lang="en-US" sz="5400" dirty="0">
              <a:latin typeface="Arial Black" panose="020B0A04020102020204" pitchFamily="34" charset="0"/>
            </a:endParaRPr>
          </a:p>
        </p:txBody>
      </p:sp>
      <p:grpSp>
        <p:nvGrpSpPr>
          <p:cNvPr id="117" name="Straight Arrow Sign"/>
          <p:cNvGrpSpPr/>
          <p:nvPr/>
        </p:nvGrpSpPr>
        <p:grpSpPr>
          <a:xfrm>
            <a:off x="2970729" y="2383504"/>
            <a:ext cx="658176" cy="657533"/>
            <a:chOff x="5550907" y="1155308"/>
            <a:chExt cx="2344049" cy="2341758"/>
          </a:xfrm>
        </p:grpSpPr>
        <p:grpSp>
          <p:nvGrpSpPr>
            <p:cNvPr id="150" name="Group 149"/>
            <p:cNvGrpSpPr/>
            <p:nvPr/>
          </p:nvGrpSpPr>
          <p:grpSpPr>
            <a:xfrm>
              <a:off x="5550907" y="1155308"/>
              <a:ext cx="2344049" cy="2341758"/>
              <a:chOff x="8010710" y="4679892"/>
              <a:chExt cx="1929080" cy="1927196"/>
            </a:xfrm>
          </p:grpSpPr>
          <p:sp>
            <p:nvSpPr>
              <p:cNvPr id="152" name="Freeform 166"/>
              <p:cNvSpPr>
                <a:spLocks/>
              </p:cNvSpPr>
              <p:nvPr/>
            </p:nvSpPr>
            <p:spPr bwMode="auto">
              <a:xfrm>
                <a:off x="8010710" y="4679892"/>
                <a:ext cx="1929080" cy="1927196"/>
              </a:xfrm>
              <a:custGeom>
                <a:avLst/>
                <a:gdLst>
                  <a:gd name="T0" fmla="*/ 849 w 864"/>
                  <a:gd name="T1" fmla="*/ 405 h 863"/>
                  <a:gd name="T2" fmla="*/ 849 w 864"/>
                  <a:gd name="T3" fmla="*/ 458 h 863"/>
                  <a:gd name="T4" fmla="*/ 459 w 864"/>
                  <a:gd name="T5" fmla="*/ 849 h 863"/>
                  <a:gd name="T6" fmla="*/ 405 w 864"/>
                  <a:gd name="T7" fmla="*/ 849 h 863"/>
                  <a:gd name="T8" fmla="*/ 15 w 864"/>
                  <a:gd name="T9" fmla="*/ 458 h 863"/>
                  <a:gd name="T10" fmla="*/ 15 w 864"/>
                  <a:gd name="T11" fmla="*/ 405 h 863"/>
                  <a:gd name="T12" fmla="*/ 405 w 864"/>
                  <a:gd name="T13" fmla="*/ 14 h 863"/>
                  <a:gd name="T14" fmla="*/ 459 w 864"/>
                  <a:gd name="T15" fmla="*/ 14 h 863"/>
                  <a:gd name="T16" fmla="*/ 849 w 864"/>
                  <a:gd name="T17" fmla="*/ 405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4" h="863">
                    <a:moveTo>
                      <a:pt x="849" y="405"/>
                    </a:moveTo>
                    <a:cubicBezTo>
                      <a:pt x="864" y="419"/>
                      <a:pt x="864" y="443"/>
                      <a:pt x="849" y="458"/>
                    </a:cubicBezTo>
                    <a:cubicBezTo>
                      <a:pt x="459" y="849"/>
                      <a:pt x="459" y="849"/>
                      <a:pt x="459" y="849"/>
                    </a:cubicBezTo>
                    <a:cubicBezTo>
                      <a:pt x="444" y="863"/>
                      <a:pt x="420" y="863"/>
                      <a:pt x="405" y="849"/>
                    </a:cubicBezTo>
                    <a:cubicBezTo>
                      <a:pt x="15" y="458"/>
                      <a:pt x="15" y="458"/>
                      <a:pt x="15" y="458"/>
                    </a:cubicBezTo>
                    <a:cubicBezTo>
                      <a:pt x="0" y="443"/>
                      <a:pt x="0" y="419"/>
                      <a:pt x="15" y="405"/>
                    </a:cubicBezTo>
                    <a:cubicBezTo>
                      <a:pt x="405" y="14"/>
                      <a:pt x="405" y="14"/>
                      <a:pt x="405" y="14"/>
                    </a:cubicBezTo>
                    <a:cubicBezTo>
                      <a:pt x="420" y="0"/>
                      <a:pt x="444" y="0"/>
                      <a:pt x="459" y="14"/>
                    </a:cubicBezTo>
                    <a:cubicBezTo>
                      <a:pt x="849" y="405"/>
                      <a:pt x="849" y="405"/>
                      <a:pt x="849" y="405"/>
                    </a:cubicBezTo>
                  </a:path>
                </a:pathLst>
              </a:custGeom>
              <a:gradFill>
                <a:gsLst>
                  <a:gs pos="99000">
                    <a:srgbClr val="EB9D0F"/>
                  </a:gs>
                  <a:gs pos="0">
                    <a:srgbClr val="FEC526"/>
                  </a:gs>
                </a:gsLst>
                <a:lin ang="5400000" scaled="0"/>
              </a:gradFill>
              <a:ln>
                <a:noFill/>
              </a:ln>
              <a:effectLst>
                <a:outerShdw blurRad="38100" dist="50800" dir="36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67"/>
              <p:cNvSpPr>
                <a:spLocks noEditPoints="1"/>
              </p:cNvSpPr>
              <p:nvPr/>
            </p:nvSpPr>
            <p:spPr bwMode="auto">
              <a:xfrm>
                <a:off x="8102078" y="4769376"/>
                <a:ext cx="1746345" cy="1748229"/>
              </a:xfrm>
              <a:custGeom>
                <a:avLst/>
                <a:gdLst>
                  <a:gd name="T0" fmla="*/ 769 w 782"/>
                  <a:gd name="T1" fmla="*/ 367 h 783"/>
                  <a:gd name="T2" fmla="*/ 416 w 782"/>
                  <a:gd name="T3" fmla="*/ 14 h 783"/>
                  <a:gd name="T4" fmla="*/ 367 w 782"/>
                  <a:gd name="T5" fmla="*/ 14 h 783"/>
                  <a:gd name="T6" fmla="*/ 14 w 782"/>
                  <a:gd name="T7" fmla="*/ 367 h 783"/>
                  <a:gd name="T8" fmla="*/ 14 w 782"/>
                  <a:gd name="T9" fmla="*/ 416 h 783"/>
                  <a:gd name="T10" fmla="*/ 367 w 782"/>
                  <a:gd name="T11" fmla="*/ 769 h 783"/>
                  <a:gd name="T12" fmla="*/ 416 w 782"/>
                  <a:gd name="T13" fmla="*/ 769 h 783"/>
                  <a:gd name="T14" fmla="*/ 769 w 782"/>
                  <a:gd name="T15" fmla="*/ 416 h 783"/>
                  <a:gd name="T16" fmla="*/ 769 w 782"/>
                  <a:gd name="T17" fmla="*/ 367 h 783"/>
                  <a:gd name="T18" fmla="*/ 751 w 782"/>
                  <a:gd name="T19" fmla="*/ 415 h 783"/>
                  <a:gd name="T20" fmla="*/ 414 w 782"/>
                  <a:gd name="T21" fmla="*/ 751 h 783"/>
                  <a:gd name="T22" fmla="*/ 368 w 782"/>
                  <a:gd name="T23" fmla="*/ 751 h 783"/>
                  <a:gd name="T24" fmla="*/ 32 w 782"/>
                  <a:gd name="T25" fmla="*/ 415 h 783"/>
                  <a:gd name="T26" fmla="*/ 32 w 782"/>
                  <a:gd name="T27" fmla="*/ 368 h 783"/>
                  <a:gd name="T28" fmla="*/ 368 w 782"/>
                  <a:gd name="T29" fmla="*/ 32 h 783"/>
                  <a:gd name="T30" fmla="*/ 414 w 782"/>
                  <a:gd name="T31" fmla="*/ 32 h 783"/>
                  <a:gd name="T32" fmla="*/ 751 w 782"/>
                  <a:gd name="T33" fmla="*/ 368 h 783"/>
                  <a:gd name="T34" fmla="*/ 751 w 782"/>
                  <a:gd name="T35" fmla="*/ 415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2" h="783">
                    <a:moveTo>
                      <a:pt x="769" y="367"/>
                    </a:moveTo>
                    <a:cubicBezTo>
                      <a:pt x="416" y="14"/>
                      <a:pt x="416" y="14"/>
                      <a:pt x="416" y="14"/>
                    </a:cubicBezTo>
                    <a:cubicBezTo>
                      <a:pt x="402" y="0"/>
                      <a:pt x="380" y="0"/>
                      <a:pt x="367" y="14"/>
                    </a:cubicBezTo>
                    <a:cubicBezTo>
                      <a:pt x="14" y="367"/>
                      <a:pt x="14" y="367"/>
                      <a:pt x="14" y="367"/>
                    </a:cubicBezTo>
                    <a:cubicBezTo>
                      <a:pt x="0" y="381"/>
                      <a:pt x="0" y="402"/>
                      <a:pt x="14" y="416"/>
                    </a:cubicBezTo>
                    <a:cubicBezTo>
                      <a:pt x="367" y="769"/>
                      <a:pt x="367" y="769"/>
                      <a:pt x="367" y="769"/>
                    </a:cubicBezTo>
                    <a:cubicBezTo>
                      <a:pt x="380" y="783"/>
                      <a:pt x="402" y="783"/>
                      <a:pt x="416" y="769"/>
                    </a:cubicBezTo>
                    <a:cubicBezTo>
                      <a:pt x="769" y="416"/>
                      <a:pt x="769" y="416"/>
                      <a:pt x="769" y="416"/>
                    </a:cubicBezTo>
                    <a:cubicBezTo>
                      <a:pt x="782" y="402"/>
                      <a:pt x="782" y="381"/>
                      <a:pt x="769" y="367"/>
                    </a:cubicBezTo>
                    <a:close/>
                    <a:moveTo>
                      <a:pt x="751" y="415"/>
                    </a:moveTo>
                    <a:cubicBezTo>
                      <a:pt x="414" y="751"/>
                      <a:pt x="414" y="751"/>
                      <a:pt x="414" y="751"/>
                    </a:cubicBezTo>
                    <a:cubicBezTo>
                      <a:pt x="402" y="763"/>
                      <a:pt x="381" y="763"/>
                      <a:pt x="368" y="751"/>
                    </a:cubicBezTo>
                    <a:cubicBezTo>
                      <a:pt x="32" y="415"/>
                      <a:pt x="32" y="415"/>
                      <a:pt x="32" y="415"/>
                    </a:cubicBezTo>
                    <a:cubicBezTo>
                      <a:pt x="19" y="402"/>
                      <a:pt x="19" y="381"/>
                      <a:pt x="32" y="368"/>
                    </a:cubicBezTo>
                    <a:cubicBezTo>
                      <a:pt x="368" y="32"/>
                      <a:pt x="368" y="32"/>
                      <a:pt x="368" y="32"/>
                    </a:cubicBezTo>
                    <a:cubicBezTo>
                      <a:pt x="381" y="19"/>
                      <a:pt x="402" y="19"/>
                      <a:pt x="414" y="32"/>
                    </a:cubicBezTo>
                    <a:cubicBezTo>
                      <a:pt x="751" y="368"/>
                      <a:pt x="751" y="368"/>
                      <a:pt x="751" y="368"/>
                    </a:cubicBezTo>
                    <a:cubicBezTo>
                      <a:pt x="763" y="381"/>
                      <a:pt x="763" y="402"/>
                      <a:pt x="751" y="415"/>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68"/>
              <p:cNvSpPr>
                <a:spLocks/>
              </p:cNvSpPr>
              <p:nvPr/>
            </p:nvSpPr>
            <p:spPr bwMode="auto">
              <a:xfrm>
                <a:off x="8944166" y="4704382"/>
                <a:ext cx="60284" cy="53690"/>
              </a:xfrm>
              <a:custGeom>
                <a:avLst/>
                <a:gdLst>
                  <a:gd name="T0" fmla="*/ 13 w 27"/>
                  <a:gd name="T1" fmla="*/ 0 h 24"/>
                  <a:gd name="T2" fmla="*/ 3 w 27"/>
                  <a:gd name="T3" fmla="*/ 6 h 24"/>
                  <a:gd name="T4" fmla="*/ 8 w 27"/>
                  <a:gd name="T5" fmla="*/ 22 h 24"/>
                  <a:gd name="T6" fmla="*/ 13 w 27"/>
                  <a:gd name="T7" fmla="*/ 24 h 24"/>
                  <a:gd name="T8" fmla="*/ 24 w 27"/>
                  <a:gd name="T9" fmla="*/ 18 h 24"/>
                  <a:gd name="T10" fmla="*/ 19 w 27"/>
                  <a:gd name="T11" fmla="*/ 2 h 24"/>
                  <a:gd name="T12" fmla="*/ 13 w 2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13" y="0"/>
                    </a:moveTo>
                    <a:cubicBezTo>
                      <a:pt x="9" y="0"/>
                      <a:pt x="5" y="3"/>
                      <a:pt x="3" y="6"/>
                    </a:cubicBezTo>
                    <a:cubicBezTo>
                      <a:pt x="0" y="12"/>
                      <a:pt x="2" y="19"/>
                      <a:pt x="8" y="22"/>
                    </a:cubicBezTo>
                    <a:cubicBezTo>
                      <a:pt x="9" y="23"/>
                      <a:pt x="11" y="24"/>
                      <a:pt x="13" y="24"/>
                    </a:cubicBezTo>
                    <a:cubicBezTo>
                      <a:pt x="17" y="24"/>
                      <a:pt x="21" y="21"/>
                      <a:pt x="24" y="18"/>
                    </a:cubicBezTo>
                    <a:cubicBezTo>
                      <a:pt x="27" y="12"/>
                      <a:pt x="25" y="5"/>
                      <a:pt x="19" y="2"/>
                    </a:cubicBezTo>
                    <a:cubicBezTo>
                      <a:pt x="17" y="1"/>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69"/>
              <p:cNvSpPr>
                <a:spLocks/>
              </p:cNvSpPr>
              <p:nvPr/>
            </p:nvSpPr>
            <p:spPr bwMode="auto">
              <a:xfrm>
                <a:off x="8944166" y="6540211"/>
                <a:ext cx="60284" cy="50864"/>
              </a:xfrm>
              <a:custGeom>
                <a:avLst/>
                <a:gdLst>
                  <a:gd name="T0" fmla="*/ 13 w 27"/>
                  <a:gd name="T1" fmla="*/ 0 h 23"/>
                  <a:gd name="T2" fmla="*/ 3 w 27"/>
                  <a:gd name="T3" fmla="*/ 6 h 23"/>
                  <a:gd name="T4" fmla="*/ 8 w 27"/>
                  <a:gd name="T5" fmla="*/ 22 h 23"/>
                  <a:gd name="T6" fmla="*/ 13 w 27"/>
                  <a:gd name="T7" fmla="*/ 23 h 23"/>
                  <a:gd name="T8" fmla="*/ 24 w 27"/>
                  <a:gd name="T9" fmla="*/ 17 h 23"/>
                  <a:gd name="T10" fmla="*/ 19 w 27"/>
                  <a:gd name="T11" fmla="*/ 1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9" y="0"/>
                      <a:pt x="5" y="2"/>
                      <a:pt x="3" y="6"/>
                    </a:cubicBezTo>
                    <a:cubicBezTo>
                      <a:pt x="0" y="12"/>
                      <a:pt x="2" y="19"/>
                      <a:pt x="8" y="22"/>
                    </a:cubicBezTo>
                    <a:cubicBezTo>
                      <a:pt x="10" y="23"/>
                      <a:pt x="12" y="23"/>
                      <a:pt x="13" y="23"/>
                    </a:cubicBezTo>
                    <a:cubicBezTo>
                      <a:pt x="18" y="23"/>
                      <a:pt x="22" y="21"/>
                      <a:pt x="24" y="17"/>
                    </a:cubicBezTo>
                    <a:cubicBezTo>
                      <a:pt x="27" y="11"/>
                      <a:pt x="24" y="4"/>
                      <a:pt x="19" y="1"/>
                    </a:cubicBezTo>
                    <a:cubicBezTo>
                      <a:pt x="17" y="0"/>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70"/>
              <p:cNvSpPr>
                <a:spLocks/>
              </p:cNvSpPr>
              <p:nvPr/>
            </p:nvSpPr>
            <p:spPr bwMode="auto">
              <a:xfrm>
                <a:off x="8028607" y="5619942"/>
                <a:ext cx="58400" cy="50864"/>
              </a:xfrm>
              <a:custGeom>
                <a:avLst/>
                <a:gdLst>
                  <a:gd name="T0" fmla="*/ 13 w 26"/>
                  <a:gd name="T1" fmla="*/ 0 h 23"/>
                  <a:gd name="T2" fmla="*/ 4 w 26"/>
                  <a:gd name="T3" fmla="*/ 4 h 23"/>
                  <a:gd name="T4" fmla="*/ 6 w 26"/>
                  <a:gd name="T5" fmla="*/ 20 h 23"/>
                  <a:gd name="T6" fmla="*/ 13 w 26"/>
                  <a:gd name="T7" fmla="*/ 23 h 23"/>
                  <a:gd name="T8" fmla="*/ 22 w 26"/>
                  <a:gd name="T9" fmla="*/ 19 h 23"/>
                  <a:gd name="T10" fmla="*/ 20 w 26"/>
                  <a:gd name="T11" fmla="*/ 2 h 23"/>
                  <a:gd name="T12" fmla="*/ 13 w 2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13" y="0"/>
                    </a:moveTo>
                    <a:cubicBezTo>
                      <a:pt x="9" y="0"/>
                      <a:pt x="6" y="1"/>
                      <a:pt x="4" y="4"/>
                    </a:cubicBezTo>
                    <a:cubicBezTo>
                      <a:pt x="0" y="9"/>
                      <a:pt x="0" y="16"/>
                      <a:pt x="6" y="20"/>
                    </a:cubicBezTo>
                    <a:cubicBezTo>
                      <a:pt x="8" y="22"/>
                      <a:pt x="10" y="23"/>
                      <a:pt x="13" y="23"/>
                    </a:cubicBezTo>
                    <a:cubicBezTo>
                      <a:pt x="16" y="23"/>
                      <a:pt x="20" y="22"/>
                      <a:pt x="22" y="19"/>
                    </a:cubicBezTo>
                    <a:cubicBezTo>
                      <a:pt x="26" y="14"/>
                      <a:pt x="25" y="6"/>
                      <a:pt x="20" y="2"/>
                    </a:cubicBezTo>
                    <a:cubicBezTo>
                      <a:pt x="18" y="1"/>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71"/>
              <p:cNvSpPr>
                <a:spLocks/>
              </p:cNvSpPr>
              <p:nvPr/>
            </p:nvSpPr>
            <p:spPr bwMode="auto">
              <a:xfrm>
                <a:off x="9864435" y="5619942"/>
                <a:ext cx="60284" cy="50864"/>
              </a:xfrm>
              <a:custGeom>
                <a:avLst/>
                <a:gdLst>
                  <a:gd name="T0" fmla="*/ 13 w 27"/>
                  <a:gd name="T1" fmla="*/ 0 h 23"/>
                  <a:gd name="T2" fmla="*/ 2 w 27"/>
                  <a:gd name="T3" fmla="*/ 8 h 23"/>
                  <a:gd name="T4" fmla="*/ 10 w 27"/>
                  <a:gd name="T5" fmla="*/ 22 h 23"/>
                  <a:gd name="T6" fmla="*/ 13 w 27"/>
                  <a:gd name="T7" fmla="*/ 23 h 23"/>
                  <a:gd name="T8" fmla="*/ 25 w 27"/>
                  <a:gd name="T9" fmla="*/ 15 h 23"/>
                  <a:gd name="T10" fmla="*/ 17 w 27"/>
                  <a:gd name="T11" fmla="*/ 0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8" y="0"/>
                      <a:pt x="4" y="3"/>
                      <a:pt x="2" y="8"/>
                    </a:cubicBezTo>
                    <a:cubicBezTo>
                      <a:pt x="0" y="14"/>
                      <a:pt x="4" y="21"/>
                      <a:pt x="10" y="22"/>
                    </a:cubicBezTo>
                    <a:cubicBezTo>
                      <a:pt x="11" y="23"/>
                      <a:pt x="12" y="23"/>
                      <a:pt x="13" y="23"/>
                    </a:cubicBezTo>
                    <a:cubicBezTo>
                      <a:pt x="18" y="23"/>
                      <a:pt x="23" y="20"/>
                      <a:pt x="25" y="15"/>
                    </a:cubicBezTo>
                    <a:cubicBezTo>
                      <a:pt x="27" y="9"/>
                      <a:pt x="23" y="2"/>
                      <a:pt x="17" y="0"/>
                    </a:cubicBezTo>
                    <a:cubicBezTo>
                      <a:pt x="16" y="0"/>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1" name="Freeform 7"/>
            <p:cNvSpPr>
              <a:spLocks/>
            </p:cNvSpPr>
            <p:nvPr/>
          </p:nvSpPr>
          <p:spPr bwMode="auto">
            <a:xfrm rot="2700000">
              <a:off x="6092279" y="2010841"/>
              <a:ext cx="1279573" cy="557141"/>
            </a:xfrm>
            <a:custGeom>
              <a:avLst/>
              <a:gdLst>
                <a:gd name="T0" fmla="*/ 2532 w 2532"/>
                <a:gd name="T1" fmla="*/ 452 h 875"/>
                <a:gd name="T2" fmla="*/ 1734 w 2532"/>
                <a:gd name="T3" fmla="*/ 0 h 875"/>
                <a:gd name="T4" fmla="*/ 1734 w 2532"/>
                <a:gd name="T5" fmla="*/ 295 h 875"/>
                <a:gd name="T6" fmla="*/ 0 w 2532"/>
                <a:gd name="T7" fmla="*/ 295 h 875"/>
                <a:gd name="T8" fmla="*/ 0 w 2532"/>
                <a:gd name="T9" fmla="*/ 608 h 875"/>
                <a:gd name="T10" fmla="*/ 1734 w 2532"/>
                <a:gd name="T11" fmla="*/ 608 h 875"/>
                <a:gd name="T12" fmla="*/ 1734 w 2532"/>
                <a:gd name="T13" fmla="*/ 875 h 875"/>
                <a:gd name="T14" fmla="*/ 2532 w 2532"/>
                <a:gd name="T15" fmla="*/ 452 h 875"/>
                <a:gd name="connsiteX0" fmla="*/ 10000 w 10000"/>
                <a:gd name="connsiteY0" fmla="*/ 5166 h 10000"/>
                <a:gd name="connsiteX1" fmla="*/ 6848 w 10000"/>
                <a:gd name="connsiteY1" fmla="*/ 0 h 10000"/>
                <a:gd name="connsiteX2" fmla="*/ 6848 w 10000"/>
                <a:gd name="connsiteY2" fmla="*/ 3371 h 10000"/>
                <a:gd name="connsiteX3" fmla="*/ 2051 w 10000"/>
                <a:gd name="connsiteY3" fmla="*/ 3371 h 10000"/>
                <a:gd name="connsiteX4" fmla="*/ 0 w 10000"/>
                <a:gd name="connsiteY4" fmla="*/ 6949 h 10000"/>
                <a:gd name="connsiteX5" fmla="*/ 6848 w 10000"/>
                <a:gd name="connsiteY5" fmla="*/ 6949 h 10000"/>
                <a:gd name="connsiteX6" fmla="*/ 6848 w 10000"/>
                <a:gd name="connsiteY6" fmla="*/ 10000 h 10000"/>
                <a:gd name="connsiteX7" fmla="*/ 10000 w 10000"/>
                <a:gd name="connsiteY7" fmla="*/ 5166 h 10000"/>
                <a:gd name="connsiteX0" fmla="*/ 8154 w 8154"/>
                <a:gd name="connsiteY0" fmla="*/ 5166 h 10000"/>
                <a:gd name="connsiteX1" fmla="*/ 5002 w 8154"/>
                <a:gd name="connsiteY1" fmla="*/ 0 h 10000"/>
                <a:gd name="connsiteX2" fmla="*/ 5002 w 8154"/>
                <a:gd name="connsiteY2" fmla="*/ 3371 h 10000"/>
                <a:gd name="connsiteX3" fmla="*/ 205 w 8154"/>
                <a:gd name="connsiteY3" fmla="*/ 3371 h 10000"/>
                <a:gd name="connsiteX4" fmla="*/ 0 w 8154"/>
                <a:gd name="connsiteY4" fmla="*/ 6949 h 10000"/>
                <a:gd name="connsiteX5" fmla="*/ 5002 w 8154"/>
                <a:gd name="connsiteY5" fmla="*/ 6949 h 10000"/>
                <a:gd name="connsiteX6" fmla="*/ 5002 w 8154"/>
                <a:gd name="connsiteY6" fmla="*/ 10000 h 10000"/>
                <a:gd name="connsiteX7" fmla="*/ 8154 w 8154"/>
                <a:gd name="connsiteY7" fmla="*/ 5166 h 10000"/>
                <a:gd name="connsiteX0" fmla="*/ 9806 w 9806"/>
                <a:gd name="connsiteY0" fmla="*/ 5166 h 10000"/>
                <a:gd name="connsiteX1" fmla="*/ 5940 w 9806"/>
                <a:gd name="connsiteY1" fmla="*/ 0 h 10000"/>
                <a:gd name="connsiteX2" fmla="*/ 5940 w 9806"/>
                <a:gd name="connsiteY2" fmla="*/ 3371 h 10000"/>
                <a:gd name="connsiteX3" fmla="*/ 57 w 9806"/>
                <a:gd name="connsiteY3" fmla="*/ 3371 h 10000"/>
                <a:gd name="connsiteX4" fmla="*/ 0 w 9806"/>
                <a:gd name="connsiteY4" fmla="*/ 6907 h 10000"/>
                <a:gd name="connsiteX5" fmla="*/ 5940 w 9806"/>
                <a:gd name="connsiteY5" fmla="*/ 6949 h 10000"/>
                <a:gd name="connsiteX6" fmla="*/ 5940 w 9806"/>
                <a:gd name="connsiteY6" fmla="*/ 10000 h 10000"/>
                <a:gd name="connsiteX7" fmla="*/ 9806 w 9806"/>
                <a:gd name="connsiteY7" fmla="*/ 5166 h 10000"/>
                <a:gd name="connsiteX0" fmla="*/ 10000 w 10000"/>
                <a:gd name="connsiteY0" fmla="*/ 5166 h 10000"/>
                <a:gd name="connsiteX1" fmla="*/ 6058 w 10000"/>
                <a:gd name="connsiteY1" fmla="*/ 0 h 10000"/>
                <a:gd name="connsiteX2" fmla="*/ 6058 w 10000"/>
                <a:gd name="connsiteY2" fmla="*/ 3371 h 10000"/>
                <a:gd name="connsiteX3" fmla="*/ 58 w 10000"/>
                <a:gd name="connsiteY3" fmla="*/ 3371 h 10000"/>
                <a:gd name="connsiteX4" fmla="*/ 0 w 10000"/>
                <a:gd name="connsiteY4" fmla="*/ 6907 h 10000"/>
                <a:gd name="connsiteX5" fmla="*/ 6058 w 10000"/>
                <a:gd name="connsiteY5" fmla="*/ 6949 h 10000"/>
                <a:gd name="connsiteX6" fmla="*/ 6058 w 10000"/>
                <a:gd name="connsiteY6" fmla="*/ 10000 h 10000"/>
                <a:gd name="connsiteX7" fmla="*/ 10000 w 10000"/>
                <a:gd name="connsiteY7" fmla="*/ 5166 h 10000"/>
                <a:gd name="connsiteX0" fmla="*/ 9975 w 9975"/>
                <a:gd name="connsiteY0" fmla="*/ 5166 h 10000"/>
                <a:gd name="connsiteX1" fmla="*/ 6033 w 9975"/>
                <a:gd name="connsiteY1" fmla="*/ 0 h 10000"/>
                <a:gd name="connsiteX2" fmla="*/ 6033 w 9975"/>
                <a:gd name="connsiteY2" fmla="*/ 3371 h 10000"/>
                <a:gd name="connsiteX3" fmla="*/ 33 w 9975"/>
                <a:gd name="connsiteY3" fmla="*/ 3371 h 10000"/>
                <a:gd name="connsiteX4" fmla="*/ 47 w 9975"/>
                <a:gd name="connsiteY4" fmla="*/ 6907 h 10000"/>
                <a:gd name="connsiteX5" fmla="*/ 6033 w 9975"/>
                <a:gd name="connsiteY5" fmla="*/ 6949 h 10000"/>
                <a:gd name="connsiteX6" fmla="*/ 6033 w 9975"/>
                <a:gd name="connsiteY6" fmla="*/ 10000 h 10000"/>
                <a:gd name="connsiteX7" fmla="*/ 9975 w 9975"/>
                <a:gd name="connsiteY7" fmla="*/ 5166 h 10000"/>
                <a:gd name="connsiteX0" fmla="*/ 10000 w 10000"/>
                <a:gd name="connsiteY0" fmla="*/ 5166 h 10000"/>
                <a:gd name="connsiteX1" fmla="*/ 6048 w 10000"/>
                <a:gd name="connsiteY1" fmla="*/ 0 h 10000"/>
                <a:gd name="connsiteX2" fmla="*/ 6048 w 10000"/>
                <a:gd name="connsiteY2" fmla="*/ 3371 h 10000"/>
                <a:gd name="connsiteX3" fmla="*/ 33 w 10000"/>
                <a:gd name="connsiteY3" fmla="*/ 3371 h 10000"/>
                <a:gd name="connsiteX4" fmla="*/ 47 w 10000"/>
                <a:gd name="connsiteY4" fmla="*/ 6907 h 10000"/>
                <a:gd name="connsiteX5" fmla="*/ 6048 w 10000"/>
                <a:gd name="connsiteY5" fmla="*/ 6949 h 10000"/>
                <a:gd name="connsiteX6" fmla="*/ 6048 w 10000"/>
                <a:gd name="connsiteY6" fmla="*/ 10000 h 10000"/>
                <a:gd name="connsiteX7" fmla="*/ 10000 w 10000"/>
                <a:gd name="connsiteY7" fmla="*/ 5166 h 10000"/>
                <a:gd name="connsiteX0" fmla="*/ 10002 w 10002"/>
                <a:gd name="connsiteY0" fmla="*/ 5166 h 10000"/>
                <a:gd name="connsiteX1" fmla="*/ 6050 w 10002"/>
                <a:gd name="connsiteY1" fmla="*/ 0 h 10000"/>
                <a:gd name="connsiteX2" fmla="*/ 6050 w 10002"/>
                <a:gd name="connsiteY2" fmla="*/ 3371 h 10000"/>
                <a:gd name="connsiteX3" fmla="*/ 35 w 10002"/>
                <a:gd name="connsiteY3" fmla="*/ 3371 h 10000"/>
                <a:gd name="connsiteX4" fmla="*/ 31 w 10002"/>
                <a:gd name="connsiteY4" fmla="*/ 6907 h 10000"/>
                <a:gd name="connsiteX5" fmla="*/ 6050 w 10002"/>
                <a:gd name="connsiteY5" fmla="*/ 6949 h 10000"/>
                <a:gd name="connsiteX6" fmla="*/ 6050 w 10002"/>
                <a:gd name="connsiteY6" fmla="*/ 10000 h 10000"/>
                <a:gd name="connsiteX7" fmla="*/ 10002 w 10002"/>
                <a:gd name="connsiteY7" fmla="*/ 5166 h 10000"/>
                <a:gd name="connsiteX0" fmla="*/ 10002 w 10002"/>
                <a:gd name="connsiteY0" fmla="*/ 5166 h 10000"/>
                <a:gd name="connsiteX1" fmla="*/ 6050 w 10002"/>
                <a:gd name="connsiteY1" fmla="*/ 0 h 10000"/>
                <a:gd name="connsiteX2" fmla="*/ 6050 w 10002"/>
                <a:gd name="connsiteY2" fmla="*/ 3371 h 10000"/>
                <a:gd name="connsiteX3" fmla="*/ 35 w 10002"/>
                <a:gd name="connsiteY3" fmla="*/ 3371 h 10000"/>
                <a:gd name="connsiteX4" fmla="*/ 31 w 10002"/>
                <a:gd name="connsiteY4" fmla="*/ 6907 h 10000"/>
                <a:gd name="connsiteX5" fmla="*/ 6050 w 10002"/>
                <a:gd name="connsiteY5" fmla="*/ 6949 h 10000"/>
                <a:gd name="connsiteX6" fmla="*/ 6050 w 10002"/>
                <a:gd name="connsiteY6" fmla="*/ 10000 h 10000"/>
                <a:gd name="connsiteX7" fmla="*/ 10002 w 10002"/>
                <a:gd name="connsiteY7" fmla="*/ 5166 h 10000"/>
                <a:gd name="connsiteX0" fmla="*/ 9971 w 9971"/>
                <a:gd name="connsiteY0" fmla="*/ 5166 h 10000"/>
                <a:gd name="connsiteX1" fmla="*/ 6019 w 9971"/>
                <a:gd name="connsiteY1" fmla="*/ 0 h 10000"/>
                <a:gd name="connsiteX2" fmla="*/ 6019 w 9971"/>
                <a:gd name="connsiteY2" fmla="*/ 3371 h 10000"/>
                <a:gd name="connsiteX3" fmla="*/ 4 w 9971"/>
                <a:gd name="connsiteY3" fmla="*/ 3371 h 10000"/>
                <a:gd name="connsiteX4" fmla="*/ 0 w 9971"/>
                <a:gd name="connsiteY4" fmla="*/ 6907 h 10000"/>
                <a:gd name="connsiteX5" fmla="*/ 6019 w 9971"/>
                <a:gd name="connsiteY5" fmla="*/ 6949 h 10000"/>
                <a:gd name="connsiteX6" fmla="*/ 6019 w 9971"/>
                <a:gd name="connsiteY6" fmla="*/ 10000 h 10000"/>
                <a:gd name="connsiteX7" fmla="*/ 9971 w 9971"/>
                <a:gd name="connsiteY7" fmla="*/ 5166 h 10000"/>
                <a:gd name="connsiteX0" fmla="*/ 10000 w 10000"/>
                <a:gd name="connsiteY0" fmla="*/ 5166 h 10000"/>
                <a:gd name="connsiteX1" fmla="*/ 6037 w 10000"/>
                <a:gd name="connsiteY1" fmla="*/ 0 h 10000"/>
                <a:gd name="connsiteX2" fmla="*/ 6037 w 10000"/>
                <a:gd name="connsiteY2" fmla="*/ 3371 h 10000"/>
                <a:gd name="connsiteX3" fmla="*/ 4 w 10000"/>
                <a:gd name="connsiteY3" fmla="*/ 3371 h 10000"/>
                <a:gd name="connsiteX4" fmla="*/ 0 w 10000"/>
                <a:gd name="connsiteY4" fmla="*/ 6907 h 10000"/>
                <a:gd name="connsiteX5" fmla="*/ 6037 w 10000"/>
                <a:gd name="connsiteY5" fmla="*/ 6949 h 10000"/>
                <a:gd name="connsiteX6" fmla="*/ 6037 w 10000"/>
                <a:gd name="connsiteY6" fmla="*/ 10000 h 10000"/>
                <a:gd name="connsiteX7" fmla="*/ 10000 w 10000"/>
                <a:gd name="connsiteY7" fmla="*/ 5166 h 10000"/>
                <a:gd name="connsiteX0" fmla="*/ 10000 w 10000"/>
                <a:gd name="connsiteY0" fmla="*/ 5166 h 10000"/>
                <a:gd name="connsiteX1" fmla="*/ 6037 w 10000"/>
                <a:gd name="connsiteY1" fmla="*/ 0 h 10000"/>
                <a:gd name="connsiteX2" fmla="*/ 6037 w 10000"/>
                <a:gd name="connsiteY2" fmla="*/ 3371 h 10000"/>
                <a:gd name="connsiteX3" fmla="*/ 4 w 10000"/>
                <a:gd name="connsiteY3" fmla="*/ 3371 h 10000"/>
                <a:gd name="connsiteX4" fmla="*/ 0 w 10000"/>
                <a:gd name="connsiteY4" fmla="*/ 6907 h 10000"/>
                <a:gd name="connsiteX5" fmla="*/ 6037 w 10000"/>
                <a:gd name="connsiteY5" fmla="*/ 6949 h 10000"/>
                <a:gd name="connsiteX6" fmla="*/ 6037 w 10000"/>
                <a:gd name="connsiteY6" fmla="*/ 10000 h 10000"/>
                <a:gd name="connsiteX7" fmla="*/ 10000 w 10000"/>
                <a:gd name="connsiteY7" fmla="*/ 5166 h 10000"/>
                <a:gd name="connsiteX0" fmla="*/ 10000 w 10000"/>
                <a:gd name="connsiteY0" fmla="*/ 5166 h 10000"/>
                <a:gd name="connsiteX1" fmla="*/ 6037 w 10000"/>
                <a:gd name="connsiteY1" fmla="*/ 0 h 10000"/>
                <a:gd name="connsiteX2" fmla="*/ 6037 w 10000"/>
                <a:gd name="connsiteY2" fmla="*/ 3371 h 10000"/>
                <a:gd name="connsiteX3" fmla="*/ 4 w 10000"/>
                <a:gd name="connsiteY3" fmla="*/ 3371 h 10000"/>
                <a:gd name="connsiteX4" fmla="*/ 0 w 10000"/>
                <a:gd name="connsiteY4" fmla="*/ 6907 h 10000"/>
                <a:gd name="connsiteX5" fmla="*/ 6037 w 10000"/>
                <a:gd name="connsiteY5" fmla="*/ 6949 h 10000"/>
                <a:gd name="connsiteX6" fmla="*/ 6037 w 10000"/>
                <a:gd name="connsiteY6" fmla="*/ 10000 h 10000"/>
                <a:gd name="connsiteX7" fmla="*/ 10000 w 10000"/>
                <a:gd name="connsiteY7" fmla="*/ 5166 h 10000"/>
                <a:gd name="connsiteX0" fmla="*/ 9996 w 9996"/>
                <a:gd name="connsiteY0" fmla="*/ 5166 h 10000"/>
                <a:gd name="connsiteX1" fmla="*/ 6033 w 9996"/>
                <a:gd name="connsiteY1" fmla="*/ 0 h 10000"/>
                <a:gd name="connsiteX2" fmla="*/ 6033 w 9996"/>
                <a:gd name="connsiteY2" fmla="*/ 3371 h 10000"/>
                <a:gd name="connsiteX3" fmla="*/ 0 w 9996"/>
                <a:gd name="connsiteY3" fmla="*/ 3371 h 10000"/>
                <a:gd name="connsiteX4" fmla="*/ 28 w 9996"/>
                <a:gd name="connsiteY4" fmla="*/ 6944 h 10000"/>
                <a:gd name="connsiteX5" fmla="*/ 6033 w 9996"/>
                <a:gd name="connsiteY5" fmla="*/ 6949 h 10000"/>
                <a:gd name="connsiteX6" fmla="*/ 6033 w 9996"/>
                <a:gd name="connsiteY6" fmla="*/ 10000 h 10000"/>
                <a:gd name="connsiteX7" fmla="*/ 9996 w 9996"/>
                <a:gd name="connsiteY7" fmla="*/ 5166 h 10000"/>
                <a:gd name="connsiteX0" fmla="*/ 10000 w 10000"/>
                <a:gd name="connsiteY0" fmla="*/ 5166 h 10000"/>
                <a:gd name="connsiteX1" fmla="*/ 6035 w 10000"/>
                <a:gd name="connsiteY1" fmla="*/ 0 h 10000"/>
                <a:gd name="connsiteX2" fmla="*/ 6035 w 10000"/>
                <a:gd name="connsiteY2" fmla="*/ 3371 h 10000"/>
                <a:gd name="connsiteX3" fmla="*/ 0 w 10000"/>
                <a:gd name="connsiteY3" fmla="*/ 3371 h 10000"/>
                <a:gd name="connsiteX4" fmla="*/ 28 w 10000"/>
                <a:gd name="connsiteY4" fmla="*/ 6944 h 10000"/>
                <a:gd name="connsiteX5" fmla="*/ 6035 w 10000"/>
                <a:gd name="connsiteY5" fmla="*/ 6949 h 10000"/>
                <a:gd name="connsiteX6" fmla="*/ 6035 w 10000"/>
                <a:gd name="connsiteY6" fmla="*/ 10000 h 10000"/>
                <a:gd name="connsiteX7" fmla="*/ 10000 w 10000"/>
                <a:gd name="connsiteY7" fmla="*/ 5166 h 10000"/>
                <a:gd name="connsiteX0" fmla="*/ 10000 w 10000"/>
                <a:gd name="connsiteY0" fmla="*/ 5166 h 10000"/>
                <a:gd name="connsiteX1" fmla="*/ 6035 w 10000"/>
                <a:gd name="connsiteY1" fmla="*/ 0 h 10000"/>
                <a:gd name="connsiteX2" fmla="*/ 6035 w 10000"/>
                <a:gd name="connsiteY2" fmla="*/ 3371 h 10000"/>
                <a:gd name="connsiteX3" fmla="*/ 0 w 10000"/>
                <a:gd name="connsiteY3" fmla="*/ 3371 h 10000"/>
                <a:gd name="connsiteX4" fmla="*/ 28 w 10000"/>
                <a:gd name="connsiteY4" fmla="*/ 6944 h 10000"/>
                <a:gd name="connsiteX5" fmla="*/ 6035 w 10000"/>
                <a:gd name="connsiteY5" fmla="*/ 6949 h 10000"/>
                <a:gd name="connsiteX6" fmla="*/ 6035 w 10000"/>
                <a:gd name="connsiteY6" fmla="*/ 10000 h 10000"/>
                <a:gd name="connsiteX7" fmla="*/ 10000 w 10000"/>
                <a:gd name="connsiteY7" fmla="*/ 5166 h 10000"/>
                <a:gd name="connsiteX0" fmla="*/ 9984 w 9984"/>
                <a:gd name="connsiteY0" fmla="*/ 5166 h 10000"/>
                <a:gd name="connsiteX1" fmla="*/ 6019 w 9984"/>
                <a:gd name="connsiteY1" fmla="*/ 0 h 10000"/>
                <a:gd name="connsiteX2" fmla="*/ 6019 w 9984"/>
                <a:gd name="connsiteY2" fmla="*/ 3371 h 10000"/>
                <a:gd name="connsiteX3" fmla="*/ 0 w 9984"/>
                <a:gd name="connsiteY3" fmla="*/ 3371 h 10000"/>
                <a:gd name="connsiteX4" fmla="*/ 12 w 9984"/>
                <a:gd name="connsiteY4" fmla="*/ 6944 h 10000"/>
                <a:gd name="connsiteX5" fmla="*/ 6019 w 9984"/>
                <a:gd name="connsiteY5" fmla="*/ 6949 h 10000"/>
                <a:gd name="connsiteX6" fmla="*/ 6019 w 9984"/>
                <a:gd name="connsiteY6" fmla="*/ 10000 h 10000"/>
                <a:gd name="connsiteX7" fmla="*/ 9984 w 9984"/>
                <a:gd name="connsiteY7" fmla="*/ 51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4" h="10000">
                  <a:moveTo>
                    <a:pt x="9984" y="5166"/>
                  </a:moveTo>
                  <a:lnTo>
                    <a:pt x="6019" y="0"/>
                  </a:lnTo>
                  <a:lnTo>
                    <a:pt x="6019" y="3371"/>
                  </a:lnTo>
                  <a:lnTo>
                    <a:pt x="0" y="3371"/>
                  </a:lnTo>
                  <a:cubicBezTo>
                    <a:pt x="11" y="4861"/>
                    <a:pt x="9" y="5701"/>
                    <a:pt x="12" y="6944"/>
                  </a:cubicBezTo>
                  <a:lnTo>
                    <a:pt x="6019" y="6949"/>
                  </a:lnTo>
                  <a:lnTo>
                    <a:pt x="6019" y="10000"/>
                  </a:lnTo>
                  <a:lnTo>
                    <a:pt x="9984" y="51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8" name="Straight Arrow Sign"/>
          <p:cNvGrpSpPr/>
          <p:nvPr/>
        </p:nvGrpSpPr>
        <p:grpSpPr>
          <a:xfrm rot="5400000">
            <a:off x="5515171" y="2378681"/>
            <a:ext cx="658176" cy="657533"/>
            <a:chOff x="5550907" y="1155308"/>
            <a:chExt cx="2344049" cy="2341758"/>
          </a:xfrm>
        </p:grpSpPr>
        <p:grpSp>
          <p:nvGrpSpPr>
            <p:cNvPr id="159" name="Group 158"/>
            <p:cNvGrpSpPr/>
            <p:nvPr/>
          </p:nvGrpSpPr>
          <p:grpSpPr>
            <a:xfrm>
              <a:off x="5550907" y="1155308"/>
              <a:ext cx="2344049" cy="2341758"/>
              <a:chOff x="8010710" y="4679892"/>
              <a:chExt cx="1929080" cy="1927196"/>
            </a:xfrm>
          </p:grpSpPr>
          <p:sp>
            <p:nvSpPr>
              <p:cNvPr id="161" name="Freeform 166"/>
              <p:cNvSpPr>
                <a:spLocks/>
              </p:cNvSpPr>
              <p:nvPr/>
            </p:nvSpPr>
            <p:spPr bwMode="auto">
              <a:xfrm>
                <a:off x="8010710" y="4679892"/>
                <a:ext cx="1929080" cy="1927196"/>
              </a:xfrm>
              <a:custGeom>
                <a:avLst/>
                <a:gdLst>
                  <a:gd name="T0" fmla="*/ 849 w 864"/>
                  <a:gd name="T1" fmla="*/ 405 h 863"/>
                  <a:gd name="T2" fmla="*/ 849 w 864"/>
                  <a:gd name="T3" fmla="*/ 458 h 863"/>
                  <a:gd name="T4" fmla="*/ 459 w 864"/>
                  <a:gd name="T5" fmla="*/ 849 h 863"/>
                  <a:gd name="T6" fmla="*/ 405 w 864"/>
                  <a:gd name="T7" fmla="*/ 849 h 863"/>
                  <a:gd name="T8" fmla="*/ 15 w 864"/>
                  <a:gd name="T9" fmla="*/ 458 h 863"/>
                  <a:gd name="T10" fmla="*/ 15 w 864"/>
                  <a:gd name="T11" fmla="*/ 405 h 863"/>
                  <a:gd name="T12" fmla="*/ 405 w 864"/>
                  <a:gd name="T13" fmla="*/ 14 h 863"/>
                  <a:gd name="T14" fmla="*/ 459 w 864"/>
                  <a:gd name="T15" fmla="*/ 14 h 863"/>
                  <a:gd name="T16" fmla="*/ 849 w 864"/>
                  <a:gd name="T17" fmla="*/ 405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4" h="863">
                    <a:moveTo>
                      <a:pt x="849" y="405"/>
                    </a:moveTo>
                    <a:cubicBezTo>
                      <a:pt x="864" y="419"/>
                      <a:pt x="864" y="443"/>
                      <a:pt x="849" y="458"/>
                    </a:cubicBezTo>
                    <a:cubicBezTo>
                      <a:pt x="459" y="849"/>
                      <a:pt x="459" y="849"/>
                      <a:pt x="459" y="849"/>
                    </a:cubicBezTo>
                    <a:cubicBezTo>
                      <a:pt x="444" y="863"/>
                      <a:pt x="420" y="863"/>
                      <a:pt x="405" y="849"/>
                    </a:cubicBezTo>
                    <a:cubicBezTo>
                      <a:pt x="15" y="458"/>
                      <a:pt x="15" y="458"/>
                      <a:pt x="15" y="458"/>
                    </a:cubicBezTo>
                    <a:cubicBezTo>
                      <a:pt x="0" y="443"/>
                      <a:pt x="0" y="419"/>
                      <a:pt x="15" y="405"/>
                    </a:cubicBezTo>
                    <a:cubicBezTo>
                      <a:pt x="405" y="14"/>
                      <a:pt x="405" y="14"/>
                      <a:pt x="405" y="14"/>
                    </a:cubicBezTo>
                    <a:cubicBezTo>
                      <a:pt x="420" y="0"/>
                      <a:pt x="444" y="0"/>
                      <a:pt x="459" y="14"/>
                    </a:cubicBezTo>
                    <a:cubicBezTo>
                      <a:pt x="849" y="405"/>
                      <a:pt x="849" y="405"/>
                      <a:pt x="849" y="405"/>
                    </a:cubicBezTo>
                  </a:path>
                </a:pathLst>
              </a:custGeom>
              <a:gradFill>
                <a:gsLst>
                  <a:gs pos="99000">
                    <a:srgbClr val="EB9D0F"/>
                  </a:gs>
                  <a:gs pos="0">
                    <a:srgbClr val="FEC526"/>
                  </a:gs>
                </a:gsLst>
                <a:lin ang="5400000" scaled="0"/>
              </a:gradFill>
              <a:ln>
                <a:noFill/>
              </a:ln>
              <a:effectLst>
                <a:outerShdw blurRad="38100" dist="50800" dir="36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7"/>
              <p:cNvSpPr>
                <a:spLocks noEditPoints="1"/>
              </p:cNvSpPr>
              <p:nvPr/>
            </p:nvSpPr>
            <p:spPr bwMode="auto">
              <a:xfrm>
                <a:off x="8102078" y="4769376"/>
                <a:ext cx="1746345" cy="1748229"/>
              </a:xfrm>
              <a:custGeom>
                <a:avLst/>
                <a:gdLst>
                  <a:gd name="T0" fmla="*/ 769 w 782"/>
                  <a:gd name="T1" fmla="*/ 367 h 783"/>
                  <a:gd name="T2" fmla="*/ 416 w 782"/>
                  <a:gd name="T3" fmla="*/ 14 h 783"/>
                  <a:gd name="T4" fmla="*/ 367 w 782"/>
                  <a:gd name="T5" fmla="*/ 14 h 783"/>
                  <a:gd name="T6" fmla="*/ 14 w 782"/>
                  <a:gd name="T7" fmla="*/ 367 h 783"/>
                  <a:gd name="T8" fmla="*/ 14 w 782"/>
                  <a:gd name="T9" fmla="*/ 416 h 783"/>
                  <a:gd name="T10" fmla="*/ 367 w 782"/>
                  <a:gd name="T11" fmla="*/ 769 h 783"/>
                  <a:gd name="T12" fmla="*/ 416 w 782"/>
                  <a:gd name="T13" fmla="*/ 769 h 783"/>
                  <a:gd name="T14" fmla="*/ 769 w 782"/>
                  <a:gd name="T15" fmla="*/ 416 h 783"/>
                  <a:gd name="T16" fmla="*/ 769 w 782"/>
                  <a:gd name="T17" fmla="*/ 367 h 783"/>
                  <a:gd name="T18" fmla="*/ 751 w 782"/>
                  <a:gd name="T19" fmla="*/ 415 h 783"/>
                  <a:gd name="T20" fmla="*/ 414 w 782"/>
                  <a:gd name="T21" fmla="*/ 751 h 783"/>
                  <a:gd name="T22" fmla="*/ 368 w 782"/>
                  <a:gd name="T23" fmla="*/ 751 h 783"/>
                  <a:gd name="T24" fmla="*/ 32 w 782"/>
                  <a:gd name="T25" fmla="*/ 415 h 783"/>
                  <a:gd name="T26" fmla="*/ 32 w 782"/>
                  <a:gd name="T27" fmla="*/ 368 h 783"/>
                  <a:gd name="T28" fmla="*/ 368 w 782"/>
                  <a:gd name="T29" fmla="*/ 32 h 783"/>
                  <a:gd name="T30" fmla="*/ 414 w 782"/>
                  <a:gd name="T31" fmla="*/ 32 h 783"/>
                  <a:gd name="T32" fmla="*/ 751 w 782"/>
                  <a:gd name="T33" fmla="*/ 368 h 783"/>
                  <a:gd name="T34" fmla="*/ 751 w 782"/>
                  <a:gd name="T35" fmla="*/ 415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2" h="783">
                    <a:moveTo>
                      <a:pt x="769" y="367"/>
                    </a:moveTo>
                    <a:cubicBezTo>
                      <a:pt x="416" y="14"/>
                      <a:pt x="416" y="14"/>
                      <a:pt x="416" y="14"/>
                    </a:cubicBezTo>
                    <a:cubicBezTo>
                      <a:pt x="402" y="0"/>
                      <a:pt x="380" y="0"/>
                      <a:pt x="367" y="14"/>
                    </a:cubicBezTo>
                    <a:cubicBezTo>
                      <a:pt x="14" y="367"/>
                      <a:pt x="14" y="367"/>
                      <a:pt x="14" y="367"/>
                    </a:cubicBezTo>
                    <a:cubicBezTo>
                      <a:pt x="0" y="381"/>
                      <a:pt x="0" y="402"/>
                      <a:pt x="14" y="416"/>
                    </a:cubicBezTo>
                    <a:cubicBezTo>
                      <a:pt x="367" y="769"/>
                      <a:pt x="367" y="769"/>
                      <a:pt x="367" y="769"/>
                    </a:cubicBezTo>
                    <a:cubicBezTo>
                      <a:pt x="380" y="783"/>
                      <a:pt x="402" y="783"/>
                      <a:pt x="416" y="769"/>
                    </a:cubicBezTo>
                    <a:cubicBezTo>
                      <a:pt x="769" y="416"/>
                      <a:pt x="769" y="416"/>
                      <a:pt x="769" y="416"/>
                    </a:cubicBezTo>
                    <a:cubicBezTo>
                      <a:pt x="782" y="402"/>
                      <a:pt x="782" y="381"/>
                      <a:pt x="769" y="367"/>
                    </a:cubicBezTo>
                    <a:close/>
                    <a:moveTo>
                      <a:pt x="751" y="415"/>
                    </a:moveTo>
                    <a:cubicBezTo>
                      <a:pt x="414" y="751"/>
                      <a:pt x="414" y="751"/>
                      <a:pt x="414" y="751"/>
                    </a:cubicBezTo>
                    <a:cubicBezTo>
                      <a:pt x="402" y="763"/>
                      <a:pt x="381" y="763"/>
                      <a:pt x="368" y="751"/>
                    </a:cubicBezTo>
                    <a:cubicBezTo>
                      <a:pt x="32" y="415"/>
                      <a:pt x="32" y="415"/>
                      <a:pt x="32" y="415"/>
                    </a:cubicBezTo>
                    <a:cubicBezTo>
                      <a:pt x="19" y="402"/>
                      <a:pt x="19" y="381"/>
                      <a:pt x="32" y="368"/>
                    </a:cubicBezTo>
                    <a:cubicBezTo>
                      <a:pt x="368" y="32"/>
                      <a:pt x="368" y="32"/>
                      <a:pt x="368" y="32"/>
                    </a:cubicBezTo>
                    <a:cubicBezTo>
                      <a:pt x="381" y="19"/>
                      <a:pt x="402" y="19"/>
                      <a:pt x="414" y="32"/>
                    </a:cubicBezTo>
                    <a:cubicBezTo>
                      <a:pt x="751" y="368"/>
                      <a:pt x="751" y="368"/>
                      <a:pt x="751" y="368"/>
                    </a:cubicBezTo>
                    <a:cubicBezTo>
                      <a:pt x="763" y="381"/>
                      <a:pt x="763" y="402"/>
                      <a:pt x="751" y="415"/>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8"/>
              <p:cNvSpPr>
                <a:spLocks/>
              </p:cNvSpPr>
              <p:nvPr/>
            </p:nvSpPr>
            <p:spPr bwMode="auto">
              <a:xfrm>
                <a:off x="8944166" y="4704382"/>
                <a:ext cx="60284" cy="53690"/>
              </a:xfrm>
              <a:custGeom>
                <a:avLst/>
                <a:gdLst>
                  <a:gd name="T0" fmla="*/ 13 w 27"/>
                  <a:gd name="T1" fmla="*/ 0 h 24"/>
                  <a:gd name="T2" fmla="*/ 3 w 27"/>
                  <a:gd name="T3" fmla="*/ 6 h 24"/>
                  <a:gd name="T4" fmla="*/ 8 w 27"/>
                  <a:gd name="T5" fmla="*/ 22 h 24"/>
                  <a:gd name="T6" fmla="*/ 13 w 27"/>
                  <a:gd name="T7" fmla="*/ 24 h 24"/>
                  <a:gd name="T8" fmla="*/ 24 w 27"/>
                  <a:gd name="T9" fmla="*/ 18 h 24"/>
                  <a:gd name="T10" fmla="*/ 19 w 27"/>
                  <a:gd name="T11" fmla="*/ 2 h 24"/>
                  <a:gd name="T12" fmla="*/ 13 w 2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13" y="0"/>
                    </a:moveTo>
                    <a:cubicBezTo>
                      <a:pt x="9" y="0"/>
                      <a:pt x="5" y="3"/>
                      <a:pt x="3" y="6"/>
                    </a:cubicBezTo>
                    <a:cubicBezTo>
                      <a:pt x="0" y="12"/>
                      <a:pt x="2" y="19"/>
                      <a:pt x="8" y="22"/>
                    </a:cubicBezTo>
                    <a:cubicBezTo>
                      <a:pt x="9" y="23"/>
                      <a:pt x="11" y="24"/>
                      <a:pt x="13" y="24"/>
                    </a:cubicBezTo>
                    <a:cubicBezTo>
                      <a:pt x="17" y="24"/>
                      <a:pt x="21" y="21"/>
                      <a:pt x="24" y="18"/>
                    </a:cubicBezTo>
                    <a:cubicBezTo>
                      <a:pt x="27" y="12"/>
                      <a:pt x="25" y="5"/>
                      <a:pt x="19" y="2"/>
                    </a:cubicBezTo>
                    <a:cubicBezTo>
                      <a:pt x="17" y="1"/>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9"/>
              <p:cNvSpPr>
                <a:spLocks/>
              </p:cNvSpPr>
              <p:nvPr/>
            </p:nvSpPr>
            <p:spPr bwMode="auto">
              <a:xfrm>
                <a:off x="8944166" y="6540211"/>
                <a:ext cx="60284" cy="50864"/>
              </a:xfrm>
              <a:custGeom>
                <a:avLst/>
                <a:gdLst>
                  <a:gd name="T0" fmla="*/ 13 w 27"/>
                  <a:gd name="T1" fmla="*/ 0 h 23"/>
                  <a:gd name="T2" fmla="*/ 3 w 27"/>
                  <a:gd name="T3" fmla="*/ 6 h 23"/>
                  <a:gd name="T4" fmla="*/ 8 w 27"/>
                  <a:gd name="T5" fmla="*/ 22 h 23"/>
                  <a:gd name="T6" fmla="*/ 13 w 27"/>
                  <a:gd name="T7" fmla="*/ 23 h 23"/>
                  <a:gd name="T8" fmla="*/ 24 w 27"/>
                  <a:gd name="T9" fmla="*/ 17 h 23"/>
                  <a:gd name="T10" fmla="*/ 19 w 27"/>
                  <a:gd name="T11" fmla="*/ 1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9" y="0"/>
                      <a:pt x="5" y="2"/>
                      <a:pt x="3" y="6"/>
                    </a:cubicBezTo>
                    <a:cubicBezTo>
                      <a:pt x="0" y="12"/>
                      <a:pt x="2" y="19"/>
                      <a:pt x="8" y="22"/>
                    </a:cubicBezTo>
                    <a:cubicBezTo>
                      <a:pt x="10" y="23"/>
                      <a:pt x="12" y="23"/>
                      <a:pt x="13" y="23"/>
                    </a:cubicBezTo>
                    <a:cubicBezTo>
                      <a:pt x="18" y="23"/>
                      <a:pt x="22" y="21"/>
                      <a:pt x="24" y="17"/>
                    </a:cubicBezTo>
                    <a:cubicBezTo>
                      <a:pt x="27" y="11"/>
                      <a:pt x="24" y="4"/>
                      <a:pt x="19" y="1"/>
                    </a:cubicBezTo>
                    <a:cubicBezTo>
                      <a:pt x="17" y="0"/>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70"/>
              <p:cNvSpPr>
                <a:spLocks/>
              </p:cNvSpPr>
              <p:nvPr/>
            </p:nvSpPr>
            <p:spPr bwMode="auto">
              <a:xfrm>
                <a:off x="8028607" y="5619942"/>
                <a:ext cx="58400" cy="50864"/>
              </a:xfrm>
              <a:custGeom>
                <a:avLst/>
                <a:gdLst>
                  <a:gd name="T0" fmla="*/ 13 w 26"/>
                  <a:gd name="T1" fmla="*/ 0 h 23"/>
                  <a:gd name="T2" fmla="*/ 4 w 26"/>
                  <a:gd name="T3" fmla="*/ 4 h 23"/>
                  <a:gd name="T4" fmla="*/ 6 w 26"/>
                  <a:gd name="T5" fmla="*/ 20 h 23"/>
                  <a:gd name="T6" fmla="*/ 13 w 26"/>
                  <a:gd name="T7" fmla="*/ 23 h 23"/>
                  <a:gd name="T8" fmla="*/ 22 w 26"/>
                  <a:gd name="T9" fmla="*/ 19 h 23"/>
                  <a:gd name="T10" fmla="*/ 20 w 26"/>
                  <a:gd name="T11" fmla="*/ 2 h 23"/>
                  <a:gd name="T12" fmla="*/ 13 w 2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13" y="0"/>
                    </a:moveTo>
                    <a:cubicBezTo>
                      <a:pt x="9" y="0"/>
                      <a:pt x="6" y="1"/>
                      <a:pt x="4" y="4"/>
                    </a:cubicBezTo>
                    <a:cubicBezTo>
                      <a:pt x="0" y="9"/>
                      <a:pt x="0" y="16"/>
                      <a:pt x="6" y="20"/>
                    </a:cubicBezTo>
                    <a:cubicBezTo>
                      <a:pt x="8" y="22"/>
                      <a:pt x="10" y="23"/>
                      <a:pt x="13" y="23"/>
                    </a:cubicBezTo>
                    <a:cubicBezTo>
                      <a:pt x="16" y="23"/>
                      <a:pt x="20" y="22"/>
                      <a:pt x="22" y="19"/>
                    </a:cubicBezTo>
                    <a:cubicBezTo>
                      <a:pt x="26" y="14"/>
                      <a:pt x="25" y="6"/>
                      <a:pt x="20" y="2"/>
                    </a:cubicBezTo>
                    <a:cubicBezTo>
                      <a:pt x="18" y="1"/>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71"/>
              <p:cNvSpPr>
                <a:spLocks/>
              </p:cNvSpPr>
              <p:nvPr/>
            </p:nvSpPr>
            <p:spPr bwMode="auto">
              <a:xfrm>
                <a:off x="9864435" y="5619942"/>
                <a:ext cx="60284" cy="50864"/>
              </a:xfrm>
              <a:custGeom>
                <a:avLst/>
                <a:gdLst>
                  <a:gd name="T0" fmla="*/ 13 w 27"/>
                  <a:gd name="T1" fmla="*/ 0 h 23"/>
                  <a:gd name="T2" fmla="*/ 2 w 27"/>
                  <a:gd name="T3" fmla="*/ 8 h 23"/>
                  <a:gd name="T4" fmla="*/ 10 w 27"/>
                  <a:gd name="T5" fmla="*/ 22 h 23"/>
                  <a:gd name="T6" fmla="*/ 13 w 27"/>
                  <a:gd name="T7" fmla="*/ 23 h 23"/>
                  <a:gd name="T8" fmla="*/ 25 w 27"/>
                  <a:gd name="T9" fmla="*/ 15 h 23"/>
                  <a:gd name="T10" fmla="*/ 17 w 27"/>
                  <a:gd name="T11" fmla="*/ 0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8" y="0"/>
                      <a:pt x="4" y="3"/>
                      <a:pt x="2" y="8"/>
                    </a:cubicBezTo>
                    <a:cubicBezTo>
                      <a:pt x="0" y="14"/>
                      <a:pt x="4" y="21"/>
                      <a:pt x="10" y="22"/>
                    </a:cubicBezTo>
                    <a:cubicBezTo>
                      <a:pt x="11" y="23"/>
                      <a:pt x="12" y="23"/>
                      <a:pt x="13" y="23"/>
                    </a:cubicBezTo>
                    <a:cubicBezTo>
                      <a:pt x="18" y="23"/>
                      <a:pt x="23" y="20"/>
                      <a:pt x="25" y="15"/>
                    </a:cubicBezTo>
                    <a:cubicBezTo>
                      <a:pt x="27" y="9"/>
                      <a:pt x="23" y="2"/>
                      <a:pt x="17" y="0"/>
                    </a:cubicBezTo>
                    <a:cubicBezTo>
                      <a:pt x="16" y="0"/>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0" name="Freeform 7"/>
            <p:cNvSpPr>
              <a:spLocks/>
            </p:cNvSpPr>
            <p:nvPr/>
          </p:nvSpPr>
          <p:spPr bwMode="auto">
            <a:xfrm rot="2700000">
              <a:off x="6092279" y="2010841"/>
              <a:ext cx="1279573" cy="557141"/>
            </a:xfrm>
            <a:custGeom>
              <a:avLst/>
              <a:gdLst>
                <a:gd name="T0" fmla="*/ 2532 w 2532"/>
                <a:gd name="T1" fmla="*/ 452 h 875"/>
                <a:gd name="T2" fmla="*/ 1734 w 2532"/>
                <a:gd name="T3" fmla="*/ 0 h 875"/>
                <a:gd name="T4" fmla="*/ 1734 w 2532"/>
                <a:gd name="T5" fmla="*/ 295 h 875"/>
                <a:gd name="T6" fmla="*/ 0 w 2532"/>
                <a:gd name="T7" fmla="*/ 295 h 875"/>
                <a:gd name="T8" fmla="*/ 0 w 2532"/>
                <a:gd name="T9" fmla="*/ 608 h 875"/>
                <a:gd name="T10" fmla="*/ 1734 w 2532"/>
                <a:gd name="T11" fmla="*/ 608 h 875"/>
                <a:gd name="T12" fmla="*/ 1734 w 2532"/>
                <a:gd name="T13" fmla="*/ 875 h 875"/>
                <a:gd name="T14" fmla="*/ 2532 w 2532"/>
                <a:gd name="T15" fmla="*/ 452 h 875"/>
                <a:gd name="connsiteX0" fmla="*/ 10000 w 10000"/>
                <a:gd name="connsiteY0" fmla="*/ 5166 h 10000"/>
                <a:gd name="connsiteX1" fmla="*/ 6848 w 10000"/>
                <a:gd name="connsiteY1" fmla="*/ 0 h 10000"/>
                <a:gd name="connsiteX2" fmla="*/ 6848 w 10000"/>
                <a:gd name="connsiteY2" fmla="*/ 3371 h 10000"/>
                <a:gd name="connsiteX3" fmla="*/ 2051 w 10000"/>
                <a:gd name="connsiteY3" fmla="*/ 3371 h 10000"/>
                <a:gd name="connsiteX4" fmla="*/ 0 w 10000"/>
                <a:gd name="connsiteY4" fmla="*/ 6949 h 10000"/>
                <a:gd name="connsiteX5" fmla="*/ 6848 w 10000"/>
                <a:gd name="connsiteY5" fmla="*/ 6949 h 10000"/>
                <a:gd name="connsiteX6" fmla="*/ 6848 w 10000"/>
                <a:gd name="connsiteY6" fmla="*/ 10000 h 10000"/>
                <a:gd name="connsiteX7" fmla="*/ 10000 w 10000"/>
                <a:gd name="connsiteY7" fmla="*/ 5166 h 10000"/>
                <a:gd name="connsiteX0" fmla="*/ 8154 w 8154"/>
                <a:gd name="connsiteY0" fmla="*/ 5166 h 10000"/>
                <a:gd name="connsiteX1" fmla="*/ 5002 w 8154"/>
                <a:gd name="connsiteY1" fmla="*/ 0 h 10000"/>
                <a:gd name="connsiteX2" fmla="*/ 5002 w 8154"/>
                <a:gd name="connsiteY2" fmla="*/ 3371 h 10000"/>
                <a:gd name="connsiteX3" fmla="*/ 205 w 8154"/>
                <a:gd name="connsiteY3" fmla="*/ 3371 h 10000"/>
                <a:gd name="connsiteX4" fmla="*/ 0 w 8154"/>
                <a:gd name="connsiteY4" fmla="*/ 6949 h 10000"/>
                <a:gd name="connsiteX5" fmla="*/ 5002 w 8154"/>
                <a:gd name="connsiteY5" fmla="*/ 6949 h 10000"/>
                <a:gd name="connsiteX6" fmla="*/ 5002 w 8154"/>
                <a:gd name="connsiteY6" fmla="*/ 10000 h 10000"/>
                <a:gd name="connsiteX7" fmla="*/ 8154 w 8154"/>
                <a:gd name="connsiteY7" fmla="*/ 5166 h 10000"/>
                <a:gd name="connsiteX0" fmla="*/ 9806 w 9806"/>
                <a:gd name="connsiteY0" fmla="*/ 5166 h 10000"/>
                <a:gd name="connsiteX1" fmla="*/ 5940 w 9806"/>
                <a:gd name="connsiteY1" fmla="*/ 0 h 10000"/>
                <a:gd name="connsiteX2" fmla="*/ 5940 w 9806"/>
                <a:gd name="connsiteY2" fmla="*/ 3371 h 10000"/>
                <a:gd name="connsiteX3" fmla="*/ 57 w 9806"/>
                <a:gd name="connsiteY3" fmla="*/ 3371 h 10000"/>
                <a:gd name="connsiteX4" fmla="*/ 0 w 9806"/>
                <a:gd name="connsiteY4" fmla="*/ 6907 h 10000"/>
                <a:gd name="connsiteX5" fmla="*/ 5940 w 9806"/>
                <a:gd name="connsiteY5" fmla="*/ 6949 h 10000"/>
                <a:gd name="connsiteX6" fmla="*/ 5940 w 9806"/>
                <a:gd name="connsiteY6" fmla="*/ 10000 h 10000"/>
                <a:gd name="connsiteX7" fmla="*/ 9806 w 9806"/>
                <a:gd name="connsiteY7" fmla="*/ 5166 h 10000"/>
                <a:gd name="connsiteX0" fmla="*/ 10000 w 10000"/>
                <a:gd name="connsiteY0" fmla="*/ 5166 h 10000"/>
                <a:gd name="connsiteX1" fmla="*/ 6058 w 10000"/>
                <a:gd name="connsiteY1" fmla="*/ 0 h 10000"/>
                <a:gd name="connsiteX2" fmla="*/ 6058 w 10000"/>
                <a:gd name="connsiteY2" fmla="*/ 3371 h 10000"/>
                <a:gd name="connsiteX3" fmla="*/ 58 w 10000"/>
                <a:gd name="connsiteY3" fmla="*/ 3371 h 10000"/>
                <a:gd name="connsiteX4" fmla="*/ 0 w 10000"/>
                <a:gd name="connsiteY4" fmla="*/ 6907 h 10000"/>
                <a:gd name="connsiteX5" fmla="*/ 6058 w 10000"/>
                <a:gd name="connsiteY5" fmla="*/ 6949 h 10000"/>
                <a:gd name="connsiteX6" fmla="*/ 6058 w 10000"/>
                <a:gd name="connsiteY6" fmla="*/ 10000 h 10000"/>
                <a:gd name="connsiteX7" fmla="*/ 10000 w 10000"/>
                <a:gd name="connsiteY7" fmla="*/ 5166 h 10000"/>
                <a:gd name="connsiteX0" fmla="*/ 9975 w 9975"/>
                <a:gd name="connsiteY0" fmla="*/ 5166 h 10000"/>
                <a:gd name="connsiteX1" fmla="*/ 6033 w 9975"/>
                <a:gd name="connsiteY1" fmla="*/ 0 h 10000"/>
                <a:gd name="connsiteX2" fmla="*/ 6033 w 9975"/>
                <a:gd name="connsiteY2" fmla="*/ 3371 h 10000"/>
                <a:gd name="connsiteX3" fmla="*/ 33 w 9975"/>
                <a:gd name="connsiteY3" fmla="*/ 3371 h 10000"/>
                <a:gd name="connsiteX4" fmla="*/ 47 w 9975"/>
                <a:gd name="connsiteY4" fmla="*/ 6907 h 10000"/>
                <a:gd name="connsiteX5" fmla="*/ 6033 w 9975"/>
                <a:gd name="connsiteY5" fmla="*/ 6949 h 10000"/>
                <a:gd name="connsiteX6" fmla="*/ 6033 w 9975"/>
                <a:gd name="connsiteY6" fmla="*/ 10000 h 10000"/>
                <a:gd name="connsiteX7" fmla="*/ 9975 w 9975"/>
                <a:gd name="connsiteY7" fmla="*/ 5166 h 10000"/>
                <a:gd name="connsiteX0" fmla="*/ 10000 w 10000"/>
                <a:gd name="connsiteY0" fmla="*/ 5166 h 10000"/>
                <a:gd name="connsiteX1" fmla="*/ 6048 w 10000"/>
                <a:gd name="connsiteY1" fmla="*/ 0 h 10000"/>
                <a:gd name="connsiteX2" fmla="*/ 6048 w 10000"/>
                <a:gd name="connsiteY2" fmla="*/ 3371 h 10000"/>
                <a:gd name="connsiteX3" fmla="*/ 33 w 10000"/>
                <a:gd name="connsiteY3" fmla="*/ 3371 h 10000"/>
                <a:gd name="connsiteX4" fmla="*/ 47 w 10000"/>
                <a:gd name="connsiteY4" fmla="*/ 6907 h 10000"/>
                <a:gd name="connsiteX5" fmla="*/ 6048 w 10000"/>
                <a:gd name="connsiteY5" fmla="*/ 6949 h 10000"/>
                <a:gd name="connsiteX6" fmla="*/ 6048 w 10000"/>
                <a:gd name="connsiteY6" fmla="*/ 10000 h 10000"/>
                <a:gd name="connsiteX7" fmla="*/ 10000 w 10000"/>
                <a:gd name="connsiteY7" fmla="*/ 5166 h 10000"/>
                <a:gd name="connsiteX0" fmla="*/ 10002 w 10002"/>
                <a:gd name="connsiteY0" fmla="*/ 5166 h 10000"/>
                <a:gd name="connsiteX1" fmla="*/ 6050 w 10002"/>
                <a:gd name="connsiteY1" fmla="*/ 0 h 10000"/>
                <a:gd name="connsiteX2" fmla="*/ 6050 w 10002"/>
                <a:gd name="connsiteY2" fmla="*/ 3371 h 10000"/>
                <a:gd name="connsiteX3" fmla="*/ 35 w 10002"/>
                <a:gd name="connsiteY3" fmla="*/ 3371 h 10000"/>
                <a:gd name="connsiteX4" fmla="*/ 31 w 10002"/>
                <a:gd name="connsiteY4" fmla="*/ 6907 h 10000"/>
                <a:gd name="connsiteX5" fmla="*/ 6050 w 10002"/>
                <a:gd name="connsiteY5" fmla="*/ 6949 h 10000"/>
                <a:gd name="connsiteX6" fmla="*/ 6050 w 10002"/>
                <a:gd name="connsiteY6" fmla="*/ 10000 h 10000"/>
                <a:gd name="connsiteX7" fmla="*/ 10002 w 10002"/>
                <a:gd name="connsiteY7" fmla="*/ 5166 h 10000"/>
                <a:gd name="connsiteX0" fmla="*/ 10002 w 10002"/>
                <a:gd name="connsiteY0" fmla="*/ 5166 h 10000"/>
                <a:gd name="connsiteX1" fmla="*/ 6050 w 10002"/>
                <a:gd name="connsiteY1" fmla="*/ 0 h 10000"/>
                <a:gd name="connsiteX2" fmla="*/ 6050 w 10002"/>
                <a:gd name="connsiteY2" fmla="*/ 3371 h 10000"/>
                <a:gd name="connsiteX3" fmla="*/ 35 w 10002"/>
                <a:gd name="connsiteY3" fmla="*/ 3371 h 10000"/>
                <a:gd name="connsiteX4" fmla="*/ 31 w 10002"/>
                <a:gd name="connsiteY4" fmla="*/ 6907 h 10000"/>
                <a:gd name="connsiteX5" fmla="*/ 6050 w 10002"/>
                <a:gd name="connsiteY5" fmla="*/ 6949 h 10000"/>
                <a:gd name="connsiteX6" fmla="*/ 6050 w 10002"/>
                <a:gd name="connsiteY6" fmla="*/ 10000 h 10000"/>
                <a:gd name="connsiteX7" fmla="*/ 10002 w 10002"/>
                <a:gd name="connsiteY7" fmla="*/ 5166 h 10000"/>
                <a:gd name="connsiteX0" fmla="*/ 9971 w 9971"/>
                <a:gd name="connsiteY0" fmla="*/ 5166 h 10000"/>
                <a:gd name="connsiteX1" fmla="*/ 6019 w 9971"/>
                <a:gd name="connsiteY1" fmla="*/ 0 h 10000"/>
                <a:gd name="connsiteX2" fmla="*/ 6019 w 9971"/>
                <a:gd name="connsiteY2" fmla="*/ 3371 h 10000"/>
                <a:gd name="connsiteX3" fmla="*/ 4 w 9971"/>
                <a:gd name="connsiteY3" fmla="*/ 3371 h 10000"/>
                <a:gd name="connsiteX4" fmla="*/ 0 w 9971"/>
                <a:gd name="connsiteY4" fmla="*/ 6907 h 10000"/>
                <a:gd name="connsiteX5" fmla="*/ 6019 w 9971"/>
                <a:gd name="connsiteY5" fmla="*/ 6949 h 10000"/>
                <a:gd name="connsiteX6" fmla="*/ 6019 w 9971"/>
                <a:gd name="connsiteY6" fmla="*/ 10000 h 10000"/>
                <a:gd name="connsiteX7" fmla="*/ 9971 w 9971"/>
                <a:gd name="connsiteY7" fmla="*/ 5166 h 10000"/>
                <a:gd name="connsiteX0" fmla="*/ 10000 w 10000"/>
                <a:gd name="connsiteY0" fmla="*/ 5166 h 10000"/>
                <a:gd name="connsiteX1" fmla="*/ 6037 w 10000"/>
                <a:gd name="connsiteY1" fmla="*/ 0 h 10000"/>
                <a:gd name="connsiteX2" fmla="*/ 6037 w 10000"/>
                <a:gd name="connsiteY2" fmla="*/ 3371 h 10000"/>
                <a:gd name="connsiteX3" fmla="*/ 4 w 10000"/>
                <a:gd name="connsiteY3" fmla="*/ 3371 h 10000"/>
                <a:gd name="connsiteX4" fmla="*/ 0 w 10000"/>
                <a:gd name="connsiteY4" fmla="*/ 6907 h 10000"/>
                <a:gd name="connsiteX5" fmla="*/ 6037 w 10000"/>
                <a:gd name="connsiteY5" fmla="*/ 6949 h 10000"/>
                <a:gd name="connsiteX6" fmla="*/ 6037 w 10000"/>
                <a:gd name="connsiteY6" fmla="*/ 10000 h 10000"/>
                <a:gd name="connsiteX7" fmla="*/ 10000 w 10000"/>
                <a:gd name="connsiteY7" fmla="*/ 5166 h 10000"/>
                <a:gd name="connsiteX0" fmla="*/ 10000 w 10000"/>
                <a:gd name="connsiteY0" fmla="*/ 5166 h 10000"/>
                <a:gd name="connsiteX1" fmla="*/ 6037 w 10000"/>
                <a:gd name="connsiteY1" fmla="*/ 0 h 10000"/>
                <a:gd name="connsiteX2" fmla="*/ 6037 w 10000"/>
                <a:gd name="connsiteY2" fmla="*/ 3371 h 10000"/>
                <a:gd name="connsiteX3" fmla="*/ 4 w 10000"/>
                <a:gd name="connsiteY3" fmla="*/ 3371 h 10000"/>
                <a:gd name="connsiteX4" fmla="*/ 0 w 10000"/>
                <a:gd name="connsiteY4" fmla="*/ 6907 h 10000"/>
                <a:gd name="connsiteX5" fmla="*/ 6037 w 10000"/>
                <a:gd name="connsiteY5" fmla="*/ 6949 h 10000"/>
                <a:gd name="connsiteX6" fmla="*/ 6037 w 10000"/>
                <a:gd name="connsiteY6" fmla="*/ 10000 h 10000"/>
                <a:gd name="connsiteX7" fmla="*/ 10000 w 10000"/>
                <a:gd name="connsiteY7" fmla="*/ 5166 h 10000"/>
                <a:gd name="connsiteX0" fmla="*/ 10000 w 10000"/>
                <a:gd name="connsiteY0" fmla="*/ 5166 h 10000"/>
                <a:gd name="connsiteX1" fmla="*/ 6037 w 10000"/>
                <a:gd name="connsiteY1" fmla="*/ 0 h 10000"/>
                <a:gd name="connsiteX2" fmla="*/ 6037 w 10000"/>
                <a:gd name="connsiteY2" fmla="*/ 3371 h 10000"/>
                <a:gd name="connsiteX3" fmla="*/ 4 w 10000"/>
                <a:gd name="connsiteY3" fmla="*/ 3371 h 10000"/>
                <a:gd name="connsiteX4" fmla="*/ 0 w 10000"/>
                <a:gd name="connsiteY4" fmla="*/ 6907 h 10000"/>
                <a:gd name="connsiteX5" fmla="*/ 6037 w 10000"/>
                <a:gd name="connsiteY5" fmla="*/ 6949 h 10000"/>
                <a:gd name="connsiteX6" fmla="*/ 6037 w 10000"/>
                <a:gd name="connsiteY6" fmla="*/ 10000 h 10000"/>
                <a:gd name="connsiteX7" fmla="*/ 10000 w 10000"/>
                <a:gd name="connsiteY7" fmla="*/ 5166 h 10000"/>
                <a:gd name="connsiteX0" fmla="*/ 9996 w 9996"/>
                <a:gd name="connsiteY0" fmla="*/ 5166 h 10000"/>
                <a:gd name="connsiteX1" fmla="*/ 6033 w 9996"/>
                <a:gd name="connsiteY1" fmla="*/ 0 h 10000"/>
                <a:gd name="connsiteX2" fmla="*/ 6033 w 9996"/>
                <a:gd name="connsiteY2" fmla="*/ 3371 h 10000"/>
                <a:gd name="connsiteX3" fmla="*/ 0 w 9996"/>
                <a:gd name="connsiteY3" fmla="*/ 3371 h 10000"/>
                <a:gd name="connsiteX4" fmla="*/ 28 w 9996"/>
                <a:gd name="connsiteY4" fmla="*/ 6944 h 10000"/>
                <a:gd name="connsiteX5" fmla="*/ 6033 w 9996"/>
                <a:gd name="connsiteY5" fmla="*/ 6949 h 10000"/>
                <a:gd name="connsiteX6" fmla="*/ 6033 w 9996"/>
                <a:gd name="connsiteY6" fmla="*/ 10000 h 10000"/>
                <a:gd name="connsiteX7" fmla="*/ 9996 w 9996"/>
                <a:gd name="connsiteY7" fmla="*/ 5166 h 10000"/>
                <a:gd name="connsiteX0" fmla="*/ 10000 w 10000"/>
                <a:gd name="connsiteY0" fmla="*/ 5166 h 10000"/>
                <a:gd name="connsiteX1" fmla="*/ 6035 w 10000"/>
                <a:gd name="connsiteY1" fmla="*/ 0 h 10000"/>
                <a:gd name="connsiteX2" fmla="*/ 6035 w 10000"/>
                <a:gd name="connsiteY2" fmla="*/ 3371 h 10000"/>
                <a:gd name="connsiteX3" fmla="*/ 0 w 10000"/>
                <a:gd name="connsiteY3" fmla="*/ 3371 h 10000"/>
                <a:gd name="connsiteX4" fmla="*/ 28 w 10000"/>
                <a:gd name="connsiteY4" fmla="*/ 6944 h 10000"/>
                <a:gd name="connsiteX5" fmla="*/ 6035 w 10000"/>
                <a:gd name="connsiteY5" fmla="*/ 6949 h 10000"/>
                <a:gd name="connsiteX6" fmla="*/ 6035 w 10000"/>
                <a:gd name="connsiteY6" fmla="*/ 10000 h 10000"/>
                <a:gd name="connsiteX7" fmla="*/ 10000 w 10000"/>
                <a:gd name="connsiteY7" fmla="*/ 5166 h 10000"/>
                <a:gd name="connsiteX0" fmla="*/ 10000 w 10000"/>
                <a:gd name="connsiteY0" fmla="*/ 5166 h 10000"/>
                <a:gd name="connsiteX1" fmla="*/ 6035 w 10000"/>
                <a:gd name="connsiteY1" fmla="*/ 0 h 10000"/>
                <a:gd name="connsiteX2" fmla="*/ 6035 w 10000"/>
                <a:gd name="connsiteY2" fmla="*/ 3371 h 10000"/>
                <a:gd name="connsiteX3" fmla="*/ 0 w 10000"/>
                <a:gd name="connsiteY3" fmla="*/ 3371 h 10000"/>
                <a:gd name="connsiteX4" fmla="*/ 28 w 10000"/>
                <a:gd name="connsiteY4" fmla="*/ 6944 h 10000"/>
                <a:gd name="connsiteX5" fmla="*/ 6035 w 10000"/>
                <a:gd name="connsiteY5" fmla="*/ 6949 h 10000"/>
                <a:gd name="connsiteX6" fmla="*/ 6035 w 10000"/>
                <a:gd name="connsiteY6" fmla="*/ 10000 h 10000"/>
                <a:gd name="connsiteX7" fmla="*/ 10000 w 10000"/>
                <a:gd name="connsiteY7" fmla="*/ 5166 h 10000"/>
                <a:gd name="connsiteX0" fmla="*/ 9984 w 9984"/>
                <a:gd name="connsiteY0" fmla="*/ 5166 h 10000"/>
                <a:gd name="connsiteX1" fmla="*/ 6019 w 9984"/>
                <a:gd name="connsiteY1" fmla="*/ 0 h 10000"/>
                <a:gd name="connsiteX2" fmla="*/ 6019 w 9984"/>
                <a:gd name="connsiteY2" fmla="*/ 3371 h 10000"/>
                <a:gd name="connsiteX3" fmla="*/ 0 w 9984"/>
                <a:gd name="connsiteY3" fmla="*/ 3371 h 10000"/>
                <a:gd name="connsiteX4" fmla="*/ 12 w 9984"/>
                <a:gd name="connsiteY4" fmla="*/ 6944 h 10000"/>
                <a:gd name="connsiteX5" fmla="*/ 6019 w 9984"/>
                <a:gd name="connsiteY5" fmla="*/ 6949 h 10000"/>
                <a:gd name="connsiteX6" fmla="*/ 6019 w 9984"/>
                <a:gd name="connsiteY6" fmla="*/ 10000 h 10000"/>
                <a:gd name="connsiteX7" fmla="*/ 9984 w 9984"/>
                <a:gd name="connsiteY7" fmla="*/ 51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4" h="10000">
                  <a:moveTo>
                    <a:pt x="9984" y="5166"/>
                  </a:moveTo>
                  <a:lnTo>
                    <a:pt x="6019" y="0"/>
                  </a:lnTo>
                  <a:lnTo>
                    <a:pt x="6019" y="3371"/>
                  </a:lnTo>
                  <a:lnTo>
                    <a:pt x="0" y="3371"/>
                  </a:lnTo>
                  <a:cubicBezTo>
                    <a:pt x="11" y="4861"/>
                    <a:pt x="9" y="5701"/>
                    <a:pt x="12" y="6944"/>
                  </a:cubicBezTo>
                  <a:lnTo>
                    <a:pt x="6019" y="6949"/>
                  </a:lnTo>
                  <a:lnTo>
                    <a:pt x="6019" y="10000"/>
                  </a:lnTo>
                  <a:lnTo>
                    <a:pt x="9984" y="51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4" name="Straight Arrow Sign"/>
          <p:cNvGrpSpPr/>
          <p:nvPr/>
        </p:nvGrpSpPr>
        <p:grpSpPr>
          <a:xfrm rot="10800000">
            <a:off x="5514745" y="3918831"/>
            <a:ext cx="658176" cy="657533"/>
            <a:chOff x="5550907" y="1155308"/>
            <a:chExt cx="2344049" cy="2341758"/>
          </a:xfrm>
        </p:grpSpPr>
        <p:grpSp>
          <p:nvGrpSpPr>
            <p:cNvPr id="175" name="Group 174"/>
            <p:cNvGrpSpPr/>
            <p:nvPr/>
          </p:nvGrpSpPr>
          <p:grpSpPr>
            <a:xfrm>
              <a:off x="5550907" y="1155308"/>
              <a:ext cx="2344049" cy="2341758"/>
              <a:chOff x="8010710" y="4679892"/>
              <a:chExt cx="1929080" cy="1927196"/>
            </a:xfrm>
          </p:grpSpPr>
          <p:sp>
            <p:nvSpPr>
              <p:cNvPr id="177" name="Freeform 166"/>
              <p:cNvSpPr>
                <a:spLocks/>
              </p:cNvSpPr>
              <p:nvPr/>
            </p:nvSpPr>
            <p:spPr bwMode="auto">
              <a:xfrm>
                <a:off x="8010710" y="4679892"/>
                <a:ext cx="1929080" cy="1927196"/>
              </a:xfrm>
              <a:custGeom>
                <a:avLst/>
                <a:gdLst>
                  <a:gd name="T0" fmla="*/ 849 w 864"/>
                  <a:gd name="T1" fmla="*/ 405 h 863"/>
                  <a:gd name="T2" fmla="*/ 849 w 864"/>
                  <a:gd name="T3" fmla="*/ 458 h 863"/>
                  <a:gd name="T4" fmla="*/ 459 w 864"/>
                  <a:gd name="T5" fmla="*/ 849 h 863"/>
                  <a:gd name="T6" fmla="*/ 405 w 864"/>
                  <a:gd name="T7" fmla="*/ 849 h 863"/>
                  <a:gd name="T8" fmla="*/ 15 w 864"/>
                  <a:gd name="T9" fmla="*/ 458 h 863"/>
                  <a:gd name="T10" fmla="*/ 15 w 864"/>
                  <a:gd name="T11" fmla="*/ 405 h 863"/>
                  <a:gd name="T12" fmla="*/ 405 w 864"/>
                  <a:gd name="T13" fmla="*/ 14 h 863"/>
                  <a:gd name="T14" fmla="*/ 459 w 864"/>
                  <a:gd name="T15" fmla="*/ 14 h 863"/>
                  <a:gd name="T16" fmla="*/ 849 w 864"/>
                  <a:gd name="T17" fmla="*/ 405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4" h="863">
                    <a:moveTo>
                      <a:pt x="849" y="405"/>
                    </a:moveTo>
                    <a:cubicBezTo>
                      <a:pt x="864" y="419"/>
                      <a:pt x="864" y="443"/>
                      <a:pt x="849" y="458"/>
                    </a:cubicBezTo>
                    <a:cubicBezTo>
                      <a:pt x="459" y="849"/>
                      <a:pt x="459" y="849"/>
                      <a:pt x="459" y="849"/>
                    </a:cubicBezTo>
                    <a:cubicBezTo>
                      <a:pt x="444" y="863"/>
                      <a:pt x="420" y="863"/>
                      <a:pt x="405" y="849"/>
                    </a:cubicBezTo>
                    <a:cubicBezTo>
                      <a:pt x="15" y="458"/>
                      <a:pt x="15" y="458"/>
                      <a:pt x="15" y="458"/>
                    </a:cubicBezTo>
                    <a:cubicBezTo>
                      <a:pt x="0" y="443"/>
                      <a:pt x="0" y="419"/>
                      <a:pt x="15" y="405"/>
                    </a:cubicBezTo>
                    <a:cubicBezTo>
                      <a:pt x="405" y="14"/>
                      <a:pt x="405" y="14"/>
                      <a:pt x="405" y="14"/>
                    </a:cubicBezTo>
                    <a:cubicBezTo>
                      <a:pt x="420" y="0"/>
                      <a:pt x="444" y="0"/>
                      <a:pt x="459" y="14"/>
                    </a:cubicBezTo>
                    <a:cubicBezTo>
                      <a:pt x="849" y="405"/>
                      <a:pt x="849" y="405"/>
                      <a:pt x="849" y="405"/>
                    </a:cubicBezTo>
                  </a:path>
                </a:pathLst>
              </a:custGeom>
              <a:gradFill>
                <a:gsLst>
                  <a:gs pos="99000">
                    <a:srgbClr val="EB9D0F"/>
                  </a:gs>
                  <a:gs pos="0">
                    <a:srgbClr val="FEC526"/>
                  </a:gs>
                </a:gsLst>
                <a:lin ang="5400000" scaled="0"/>
              </a:gradFill>
              <a:ln>
                <a:noFill/>
              </a:ln>
              <a:effectLst>
                <a:outerShdw blurRad="38100" dist="50800" dir="36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7"/>
              <p:cNvSpPr>
                <a:spLocks noEditPoints="1"/>
              </p:cNvSpPr>
              <p:nvPr/>
            </p:nvSpPr>
            <p:spPr bwMode="auto">
              <a:xfrm>
                <a:off x="8102078" y="4769376"/>
                <a:ext cx="1746345" cy="1748229"/>
              </a:xfrm>
              <a:custGeom>
                <a:avLst/>
                <a:gdLst>
                  <a:gd name="T0" fmla="*/ 769 w 782"/>
                  <a:gd name="T1" fmla="*/ 367 h 783"/>
                  <a:gd name="T2" fmla="*/ 416 w 782"/>
                  <a:gd name="T3" fmla="*/ 14 h 783"/>
                  <a:gd name="T4" fmla="*/ 367 w 782"/>
                  <a:gd name="T5" fmla="*/ 14 h 783"/>
                  <a:gd name="T6" fmla="*/ 14 w 782"/>
                  <a:gd name="T7" fmla="*/ 367 h 783"/>
                  <a:gd name="T8" fmla="*/ 14 w 782"/>
                  <a:gd name="T9" fmla="*/ 416 h 783"/>
                  <a:gd name="T10" fmla="*/ 367 w 782"/>
                  <a:gd name="T11" fmla="*/ 769 h 783"/>
                  <a:gd name="T12" fmla="*/ 416 w 782"/>
                  <a:gd name="T13" fmla="*/ 769 h 783"/>
                  <a:gd name="T14" fmla="*/ 769 w 782"/>
                  <a:gd name="T15" fmla="*/ 416 h 783"/>
                  <a:gd name="T16" fmla="*/ 769 w 782"/>
                  <a:gd name="T17" fmla="*/ 367 h 783"/>
                  <a:gd name="T18" fmla="*/ 751 w 782"/>
                  <a:gd name="T19" fmla="*/ 415 h 783"/>
                  <a:gd name="T20" fmla="*/ 414 w 782"/>
                  <a:gd name="T21" fmla="*/ 751 h 783"/>
                  <a:gd name="T22" fmla="*/ 368 w 782"/>
                  <a:gd name="T23" fmla="*/ 751 h 783"/>
                  <a:gd name="T24" fmla="*/ 32 w 782"/>
                  <a:gd name="T25" fmla="*/ 415 h 783"/>
                  <a:gd name="T26" fmla="*/ 32 w 782"/>
                  <a:gd name="T27" fmla="*/ 368 h 783"/>
                  <a:gd name="T28" fmla="*/ 368 w 782"/>
                  <a:gd name="T29" fmla="*/ 32 h 783"/>
                  <a:gd name="T30" fmla="*/ 414 w 782"/>
                  <a:gd name="T31" fmla="*/ 32 h 783"/>
                  <a:gd name="T32" fmla="*/ 751 w 782"/>
                  <a:gd name="T33" fmla="*/ 368 h 783"/>
                  <a:gd name="T34" fmla="*/ 751 w 782"/>
                  <a:gd name="T35" fmla="*/ 415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2" h="783">
                    <a:moveTo>
                      <a:pt x="769" y="367"/>
                    </a:moveTo>
                    <a:cubicBezTo>
                      <a:pt x="416" y="14"/>
                      <a:pt x="416" y="14"/>
                      <a:pt x="416" y="14"/>
                    </a:cubicBezTo>
                    <a:cubicBezTo>
                      <a:pt x="402" y="0"/>
                      <a:pt x="380" y="0"/>
                      <a:pt x="367" y="14"/>
                    </a:cubicBezTo>
                    <a:cubicBezTo>
                      <a:pt x="14" y="367"/>
                      <a:pt x="14" y="367"/>
                      <a:pt x="14" y="367"/>
                    </a:cubicBezTo>
                    <a:cubicBezTo>
                      <a:pt x="0" y="381"/>
                      <a:pt x="0" y="402"/>
                      <a:pt x="14" y="416"/>
                    </a:cubicBezTo>
                    <a:cubicBezTo>
                      <a:pt x="367" y="769"/>
                      <a:pt x="367" y="769"/>
                      <a:pt x="367" y="769"/>
                    </a:cubicBezTo>
                    <a:cubicBezTo>
                      <a:pt x="380" y="783"/>
                      <a:pt x="402" y="783"/>
                      <a:pt x="416" y="769"/>
                    </a:cubicBezTo>
                    <a:cubicBezTo>
                      <a:pt x="769" y="416"/>
                      <a:pt x="769" y="416"/>
                      <a:pt x="769" y="416"/>
                    </a:cubicBezTo>
                    <a:cubicBezTo>
                      <a:pt x="782" y="402"/>
                      <a:pt x="782" y="381"/>
                      <a:pt x="769" y="367"/>
                    </a:cubicBezTo>
                    <a:close/>
                    <a:moveTo>
                      <a:pt x="751" y="415"/>
                    </a:moveTo>
                    <a:cubicBezTo>
                      <a:pt x="414" y="751"/>
                      <a:pt x="414" y="751"/>
                      <a:pt x="414" y="751"/>
                    </a:cubicBezTo>
                    <a:cubicBezTo>
                      <a:pt x="402" y="763"/>
                      <a:pt x="381" y="763"/>
                      <a:pt x="368" y="751"/>
                    </a:cubicBezTo>
                    <a:cubicBezTo>
                      <a:pt x="32" y="415"/>
                      <a:pt x="32" y="415"/>
                      <a:pt x="32" y="415"/>
                    </a:cubicBezTo>
                    <a:cubicBezTo>
                      <a:pt x="19" y="402"/>
                      <a:pt x="19" y="381"/>
                      <a:pt x="32" y="368"/>
                    </a:cubicBezTo>
                    <a:cubicBezTo>
                      <a:pt x="368" y="32"/>
                      <a:pt x="368" y="32"/>
                      <a:pt x="368" y="32"/>
                    </a:cubicBezTo>
                    <a:cubicBezTo>
                      <a:pt x="381" y="19"/>
                      <a:pt x="402" y="19"/>
                      <a:pt x="414" y="32"/>
                    </a:cubicBezTo>
                    <a:cubicBezTo>
                      <a:pt x="751" y="368"/>
                      <a:pt x="751" y="368"/>
                      <a:pt x="751" y="368"/>
                    </a:cubicBezTo>
                    <a:cubicBezTo>
                      <a:pt x="763" y="381"/>
                      <a:pt x="763" y="402"/>
                      <a:pt x="751" y="415"/>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68"/>
              <p:cNvSpPr>
                <a:spLocks/>
              </p:cNvSpPr>
              <p:nvPr/>
            </p:nvSpPr>
            <p:spPr bwMode="auto">
              <a:xfrm>
                <a:off x="8944166" y="4704382"/>
                <a:ext cx="60284" cy="53690"/>
              </a:xfrm>
              <a:custGeom>
                <a:avLst/>
                <a:gdLst>
                  <a:gd name="T0" fmla="*/ 13 w 27"/>
                  <a:gd name="T1" fmla="*/ 0 h 24"/>
                  <a:gd name="T2" fmla="*/ 3 w 27"/>
                  <a:gd name="T3" fmla="*/ 6 h 24"/>
                  <a:gd name="T4" fmla="*/ 8 w 27"/>
                  <a:gd name="T5" fmla="*/ 22 h 24"/>
                  <a:gd name="T6" fmla="*/ 13 w 27"/>
                  <a:gd name="T7" fmla="*/ 24 h 24"/>
                  <a:gd name="T8" fmla="*/ 24 w 27"/>
                  <a:gd name="T9" fmla="*/ 18 h 24"/>
                  <a:gd name="T10" fmla="*/ 19 w 27"/>
                  <a:gd name="T11" fmla="*/ 2 h 24"/>
                  <a:gd name="T12" fmla="*/ 13 w 2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13" y="0"/>
                    </a:moveTo>
                    <a:cubicBezTo>
                      <a:pt x="9" y="0"/>
                      <a:pt x="5" y="3"/>
                      <a:pt x="3" y="6"/>
                    </a:cubicBezTo>
                    <a:cubicBezTo>
                      <a:pt x="0" y="12"/>
                      <a:pt x="2" y="19"/>
                      <a:pt x="8" y="22"/>
                    </a:cubicBezTo>
                    <a:cubicBezTo>
                      <a:pt x="9" y="23"/>
                      <a:pt x="11" y="24"/>
                      <a:pt x="13" y="24"/>
                    </a:cubicBezTo>
                    <a:cubicBezTo>
                      <a:pt x="17" y="24"/>
                      <a:pt x="21" y="21"/>
                      <a:pt x="24" y="18"/>
                    </a:cubicBezTo>
                    <a:cubicBezTo>
                      <a:pt x="27" y="12"/>
                      <a:pt x="25" y="5"/>
                      <a:pt x="19" y="2"/>
                    </a:cubicBezTo>
                    <a:cubicBezTo>
                      <a:pt x="17" y="1"/>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69"/>
              <p:cNvSpPr>
                <a:spLocks/>
              </p:cNvSpPr>
              <p:nvPr/>
            </p:nvSpPr>
            <p:spPr bwMode="auto">
              <a:xfrm>
                <a:off x="8944166" y="6540211"/>
                <a:ext cx="60284" cy="50864"/>
              </a:xfrm>
              <a:custGeom>
                <a:avLst/>
                <a:gdLst>
                  <a:gd name="T0" fmla="*/ 13 w 27"/>
                  <a:gd name="T1" fmla="*/ 0 h 23"/>
                  <a:gd name="T2" fmla="*/ 3 w 27"/>
                  <a:gd name="T3" fmla="*/ 6 h 23"/>
                  <a:gd name="T4" fmla="*/ 8 w 27"/>
                  <a:gd name="T5" fmla="*/ 22 h 23"/>
                  <a:gd name="T6" fmla="*/ 13 w 27"/>
                  <a:gd name="T7" fmla="*/ 23 h 23"/>
                  <a:gd name="T8" fmla="*/ 24 w 27"/>
                  <a:gd name="T9" fmla="*/ 17 h 23"/>
                  <a:gd name="T10" fmla="*/ 19 w 27"/>
                  <a:gd name="T11" fmla="*/ 1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9" y="0"/>
                      <a:pt x="5" y="2"/>
                      <a:pt x="3" y="6"/>
                    </a:cubicBezTo>
                    <a:cubicBezTo>
                      <a:pt x="0" y="12"/>
                      <a:pt x="2" y="19"/>
                      <a:pt x="8" y="22"/>
                    </a:cubicBezTo>
                    <a:cubicBezTo>
                      <a:pt x="10" y="23"/>
                      <a:pt x="12" y="23"/>
                      <a:pt x="13" y="23"/>
                    </a:cubicBezTo>
                    <a:cubicBezTo>
                      <a:pt x="18" y="23"/>
                      <a:pt x="22" y="21"/>
                      <a:pt x="24" y="17"/>
                    </a:cubicBezTo>
                    <a:cubicBezTo>
                      <a:pt x="27" y="11"/>
                      <a:pt x="24" y="4"/>
                      <a:pt x="19" y="1"/>
                    </a:cubicBezTo>
                    <a:cubicBezTo>
                      <a:pt x="17" y="0"/>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0"/>
              <p:cNvSpPr>
                <a:spLocks/>
              </p:cNvSpPr>
              <p:nvPr/>
            </p:nvSpPr>
            <p:spPr bwMode="auto">
              <a:xfrm>
                <a:off x="8028607" y="5619942"/>
                <a:ext cx="58400" cy="50864"/>
              </a:xfrm>
              <a:custGeom>
                <a:avLst/>
                <a:gdLst>
                  <a:gd name="T0" fmla="*/ 13 w 26"/>
                  <a:gd name="T1" fmla="*/ 0 h 23"/>
                  <a:gd name="T2" fmla="*/ 4 w 26"/>
                  <a:gd name="T3" fmla="*/ 4 h 23"/>
                  <a:gd name="T4" fmla="*/ 6 w 26"/>
                  <a:gd name="T5" fmla="*/ 20 h 23"/>
                  <a:gd name="T6" fmla="*/ 13 w 26"/>
                  <a:gd name="T7" fmla="*/ 23 h 23"/>
                  <a:gd name="T8" fmla="*/ 22 w 26"/>
                  <a:gd name="T9" fmla="*/ 19 h 23"/>
                  <a:gd name="T10" fmla="*/ 20 w 26"/>
                  <a:gd name="T11" fmla="*/ 2 h 23"/>
                  <a:gd name="T12" fmla="*/ 13 w 2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13" y="0"/>
                    </a:moveTo>
                    <a:cubicBezTo>
                      <a:pt x="9" y="0"/>
                      <a:pt x="6" y="1"/>
                      <a:pt x="4" y="4"/>
                    </a:cubicBezTo>
                    <a:cubicBezTo>
                      <a:pt x="0" y="9"/>
                      <a:pt x="0" y="16"/>
                      <a:pt x="6" y="20"/>
                    </a:cubicBezTo>
                    <a:cubicBezTo>
                      <a:pt x="8" y="22"/>
                      <a:pt x="10" y="23"/>
                      <a:pt x="13" y="23"/>
                    </a:cubicBezTo>
                    <a:cubicBezTo>
                      <a:pt x="16" y="23"/>
                      <a:pt x="20" y="22"/>
                      <a:pt x="22" y="19"/>
                    </a:cubicBezTo>
                    <a:cubicBezTo>
                      <a:pt x="26" y="14"/>
                      <a:pt x="25" y="6"/>
                      <a:pt x="20" y="2"/>
                    </a:cubicBezTo>
                    <a:cubicBezTo>
                      <a:pt x="18" y="1"/>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1"/>
              <p:cNvSpPr>
                <a:spLocks/>
              </p:cNvSpPr>
              <p:nvPr/>
            </p:nvSpPr>
            <p:spPr bwMode="auto">
              <a:xfrm>
                <a:off x="9864435" y="5619942"/>
                <a:ext cx="60284" cy="50864"/>
              </a:xfrm>
              <a:custGeom>
                <a:avLst/>
                <a:gdLst>
                  <a:gd name="T0" fmla="*/ 13 w 27"/>
                  <a:gd name="T1" fmla="*/ 0 h 23"/>
                  <a:gd name="T2" fmla="*/ 2 w 27"/>
                  <a:gd name="T3" fmla="*/ 8 h 23"/>
                  <a:gd name="T4" fmla="*/ 10 w 27"/>
                  <a:gd name="T5" fmla="*/ 22 h 23"/>
                  <a:gd name="T6" fmla="*/ 13 w 27"/>
                  <a:gd name="T7" fmla="*/ 23 h 23"/>
                  <a:gd name="T8" fmla="*/ 25 w 27"/>
                  <a:gd name="T9" fmla="*/ 15 h 23"/>
                  <a:gd name="T10" fmla="*/ 17 w 27"/>
                  <a:gd name="T11" fmla="*/ 0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8" y="0"/>
                      <a:pt x="4" y="3"/>
                      <a:pt x="2" y="8"/>
                    </a:cubicBezTo>
                    <a:cubicBezTo>
                      <a:pt x="0" y="14"/>
                      <a:pt x="4" y="21"/>
                      <a:pt x="10" y="22"/>
                    </a:cubicBezTo>
                    <a:cubicBezTo>
                      <a:pt x="11" y="23"/>
                      <a:pt x="12" y="23"/>
                      <a:pt x="13" y="23"/>
                    </a:cubicBezTo>
                    <a:cubicBezTo>
                      <a:pt x="18" y="23"/>
                      <a:pt x="23" y="20"/>
                      <a:pt x="25" y="15"/>
                    </a:cubicBezTo>
                    <a:cubicBezTo>
                      <a:pt x="27" y="9"/>
                      <a:pt x="23" y="2"/>
                      <a:pt x="17" y="0"/>
                    </a:cubicBezTo>
                    <a:cubicBezTo>
                      <a:pt x="16" y="0"/>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6" name="Freeform 7"/>
            <p:cNvSpPr>
              <a:spLocks/>
            </p:cNvSpPr>
            <p:nvPr/>
          </p:nvSpPr>
          <p:spPr bwMode="auto">
            <a:xfrm rot="2700000">
              <a:off x="6092279" y="2010841"/>
              <a:ext cx="1279573" cy="557141"/>
            </a:xfrm>
            <a:custGeom>
              <a:avLst/>
              <a:gdLst>
                <a:gd name="T0" fmla="*/ 2532 w 2532"/>
                <a:gd name="T1" fmla="*/ 452 h 875"/>
                <a:gd name="T2" fmla="*/ 1734 w 2532"/>
                <a:gd name="T3" fmla="*/ 0 h 875"/>
                <a:gd name="T4" fmla="*/ 1734 w 2532"/>
                <a:gd name="T5" fmla="*/ 295 h 875"/>
                <a:gd name="T6" fmla="*/ 0 w 2532"/>
                <a:gd name="T7" fmla="*/ 295 h 875"/>
                <a:gd name="T8" fmla="*/ 0 w 2532"/>
                <a:gd name="T9" fmla="*/ 608 h 875"/>
                <a:gd name="T10" fmla="*/ 1734 w 2532"/>
                <a:gd name="T11" fmla="*/ 608 h 875"/>
                <a:gd name="T12" fmla="*/ 1734 w 2532"/>
                <a:gd name="T13" fmla="*/ 875 h 875"/>
                <a:gd name="T14" fmla="*/ 2532 w 2532"/>
                <a:gd name="T15" fmla="*/ 452 h 875"/>
                <a:gd name="connsiteX0" fmla="*/ 10000 w 10000"/>
                <a:gd name="connsiteY0" fmla="*/ 5166 h 10000"/>
                <a:gd name="connsiteX1" fmla="*/ 6848 w 10000"/>
                <a:gd name="connsiteY1" fmla="*/ 0 h 10000"/>
                <a:gd name="connsiteX2" fmla="*/ 6848 w 10000"/>
                <a:gd name="connsiteY2" fmla="*/ 3371 h 10000"/>
                <a:gd name="connsiteX3" fmla="*/ 2051 w 10000"/>
                <a:gd name="connsiteY3" fmla="*/ 3371 h 10000"/>
                <a:gd name="connsiteX4" fmla="*/ 0 w 10000"/>
                <a:gd name="connsiteY4" fmla="*/ 6949 h 10000"/>
                <a:gd name="connsiteX5" fmla="*/ 6848 w 10000"/>
                <a:gd name="connsiteY5" fmla="*/ 6949 h 10000"/>
                <a:gd name="connsiteX6" fmla="*/ 6848 w 10000"/>
                <a:gd name="connsiteY6" fmla="*/ 10000 h 10000"/>
                <a:gd name="connsiteX7" fmla="*/ 10000 w 10000"/>
                <a:gd name="connsiteY7" fmla="*/ 5166 h 10000"/>
                <a:gd name="connsiteX0" fmla="*/ 8154 w 8154"/>
                <a:gd name="connsiteY0" fmla="*/ 5166 h 10000"/>
                <a:gd name="connsiteX1" fmla="*/ 5002 w 8154"/>
                <a:gd name="connsiteY1" fmla="*/ 0 h 10000"/>
                <a:gd name="connsiteX2" fmla="*/ 5002 w 8154"/>
                <a:gd name="connsiteY2" fmla="*/ 3371 h 10000"/>
                <a:gd name="connsiteX3" fmla="*/ 205 w 8154"/>
                <a:gd name="connsiteY3" fmla="*/ 3371 h 10000"/>
                <a:gd name="connsiteX4" fmla="*/ 0 w 8154"/>
                <a:gd name="connsiteY4" fmla="*/ 6949 h 10000"/>
                <a:gd name="connsiteX5" fmla="*/ 5002 w 8154"/>
                <a:gd name="connsiteY5" fmla="*/ 6949 h 10000"/>
                <a:gd name="connsiteX6" fmla="*/ 5002 w 8154"/>
                <a:gd name="connsiteY6" fmla="*/ 10000 h 10000"/>
                <a:gd name="connsiteX7" fmla="*/ 8154 w 8154"/>
                <a:gd name="connsiteY7" fmla="*/ 5166 h 10000"/>
                <a:gd name="connsiteX0" fmla="*/ 9806 w 9806"/>
                <a:gd name="connsiteY0" fmla="*/ 5166 h 10000"/>
                <a:gd name="connsiteX1" fmla="*/ 5940 w 9806"/>
                <a:gd name="connsiteY1" fmla="*/ 0 h 10000"/>
                <a:gd name="connsiteX2" fmla="*/ 5940 w 9806"/>
                <a:gd name="connsiteY2" fmla="*/ 3371 h 10000"/>
                <a:gd name="connsiteX3" fmla="*/ 57 w 9806"/>
                <a:gd name="connsiteY3" fmla="*/ 3371 h 10000"/>
                <a:gd name="connsiteX4" fmla="*/ 0 w 9806"/>
                <a:gd name="connsiteY4" fmla="*/ 6907 h 10000"/>
                <a:gd name="connsiteX5" fmla="*/ 5940 w 9806"/>
                <a:gd name="connsiteY5" fmla="*/ 6949 h 10000"/>
                <a:gd name="connsiteX6" fmla="*/ 5940 w 9806"/>
                <a:gd name="connsiteY6" fmla="*/ 10000 h 10000"/>
                <a:gd name="connsiteX7" fmla="*/ 9806 w 9806"/>
                <a:gd name="connsiteY7" fmla="*/ 5166 h 10000"/>
                <a:gd name="connsiteX0" fmla="*/ 10000 w 10000"/>
                <a:gd name="connsiteY0" fmla="*/ 5166 h 10000"/>
                <a:gd name="connsiteX1" fmla="*/ 6058 w 10000"/>
                <a:gd name="connsiteY1" fmla="*/ 0 h 10000"/>
                <a:gd name="connsiteX2" fmla="*/ 6058 w 10000"/>
                <a:gd name="connsiteY2" fmla="*/ 3371 h 10000"/>
                <a:gd name="connsiteX3" fmla="*/ 58 w 10000"/>
                <a:gd name="connsiteY3" fmla="*/ 3371 h 10000"/>
                <a:gd name="connsiteX4" fmla="*/ 0 w 10000"/>
                <a:gd name="connsiteY4" fmla="*/ 6907 h 10000"/>
                <a:gd name="connsiteX5" fmla="*/ 6058 w 10000"/>
                <a:gd name="connsiteY5" fmla="*/ 6949 h 10000"/>
                <a:gd name="connsiteX6" fmla="*/ 6058 w 10000"/>
                <a:gd name="connsiteY6" fmla="*/ 10000 h 10000"/>
                <a:gd name="connsiteX7" fmla="*/ 10000 w 10000"/>
                <a:gd name="connsiteY7" fmla="*/ 5166 h 10000"/>
                <a:gd name="connsiteX0" fmla="*/ 9975 w 9975"/>
                <a:gd name="connsiteY0" fmla="*/ 5166 h 10000"/>
                <a:gd name="connsiteX1" fmla="*/ 6033 w 9975"/>
                <a:gd name="connsiteY1" fmla="*/ 0 h 10000"/>
                <a:gd name="connsiteX2" fmla="*/ 6033 w 9975"/>
                <a:gd name="connsiteY2" fmla="*/ 3371 h 10000"/>
                <a:gd name="connsiteX3" fmla="*/ 33 w 9975"/>
                <a:gd name="connsiteY3" fmla="*/ 3371 h 10000"/>
                <a:gd name="connsiteX4" fmla="*/ 47 w 9975"/>
                <a:gd name="connsiteY4" fmla="*/ 6907 h 10000"/>
                <a:gd name="connsiteX5" fmla="*/ 6033 w 9975"/>
                <a:gd name="connsiteY5" fmla="*/ 6949 h 10000"/>
                <a:gd name="connsiteX6" fmla="*/ 6033 w 9975"/>
                <a:gd name="connsiteY6" fmla="*/ 10000 h 10000"/>
                <a:gd name="connsiteX7" fmla="*/ 9975 w 9975"/>
                <a:gd name="connsiteY7" fmla="*/ 5166 h 10000"/>
                <a:gd name="connsiteX0" fmla="*/ 10000 w 10000"/>
                <a:gd name="connsiteY0" fmla="*/ 5166 h 10000"/>
                <a:gd name="connsiteX1" fmla="*/ 6048 w 10000"/>
                <a:gd name="connsiteY1" fmla="*/ 0 h 10000"/>
                <a:gd name="connsiteX2" fmla="*/ 6048 w 10000"/>
                <a:gd name="connsiteY2" fmla="*/ 3371 h 10000"/>
                <a:gd name="connsiteX3" fmla="*/ 33 w 10000"/>
                <a:gd name="connsiteY3" fmla="*/ 3371 h 10000"/>
                <a:gd name="connsiteX4" fmla="*/ 47 w 10000"/>
                <a:gd name="connsiteY4" fmla="*/ 6907 h 10000"/>
                <a:gd name="connsiteX5" fmla="*/ 6048 w 10000"/>
                <a:gd name="connsiteY5" fmla="*/ 6949 h 10000"/>
                <a:gd name="connsiteX6" fmla="*/ 6048 w 10000"/>
                <a:gd name="connsiteY6" fmla="*/ 10000 h 10000"/>
                <a:gd name="connsiteX7" fmla="*/ 10000 w 10000"/>
                <a:gd name="connsiteY7" fmla="*/ 5166 h 10000"/>
                <a:gd name="connsiteX0" fmla="*/ 10002 w 10002"/>
                <a:gd name="connsiteY0" fmla="*/ 5166 h 10000"/>
                <a:gd name="connsiteX1" fmla="*/ 6050 w 10002"/>
                <a:gd name="connsiteY1" fmla="*/ 0 h 10000"/>
                <a:gd name="connsiteX2" fmla="*/ 6050 w 10002"/>
                <a:gd name="connsiteY2" fmla="*/ 3371 h 10000"/>
                <a:gd name="connsiteX3" fmla="*/ 35 w 10002"/>
                <a:gd name="connsiteY3" fmla="*/ 3371 h 10000"/>
                <a:gd name="connsiteX4" fmla="*/ 31 w 10002"/>
                <a:gd name="connsiteY4" fmla="*/ 6907 h 10000"/>
                <a:gd name="connsiteX5" fmla="*/ 6050 w 10002"/>
                <a:gd name="connsiteY5" fmla="*/ 6949 h 10000"/>
                <a:gd name="connsiteX6" fmla="*/ 6050 w 10002"/>
                <a:gd name="connsiteY6" fmla="*/ 10000 h 10000"/>
                <a:gd name="connsiteX7" fmla="*/ 10002 w 10002"/>
                <a:gd name="connsiteY7" fmla="*/ 5166 h 10000"/>
                <a:gd name="connsiteX0" fmla="*/ 10002 w 10002"/>
                <a:gd name="connsiteY0" fmla="*/ 5166 h 10000"/>
                <a:gd name="connsiteX1" fmla="*/ 6050 w 10002"/>
                <a:gd name="connsiteY1" fmla="*/ 0 h 10000"/>
                <a:gd name="connsiteX2" fmla="*/ 6050 w 10002"/>
                <a:gd name="connsiteY2" fmla="*/ 3371 h 10000"/>
                <a:gd name="connsiteX3" fmla="*/ 35 w 10002"/>
                <a:gd name="connsiteY3" fmla="*/ 3371 h 10000"/>
                <a:gd name="connsiteX4" fmla="*/ 31 w 10002"/>
                <a:gd name="connsiteY4" fmla="*/ 6907 h 10000"/>
                <a:gd name="connsiteX5" fmla="*/ 6050 w 10002"/>
                <a:gd name="connsiteY5" fmla="*/ 6949 h 10000"/>
                <a:gd name="connsiteX6" fmla="*/ 6050 w 10002"/>
                <a:gd name="connsiteY6" fmla="*/ 10000 h 10000"/>
                <a:gd name="connsiteX7" fmla="*/ 10002 w 10002"/>
                <a:gd name="connsiteY7" fmla="*/ 5166 h 10000"/>
                <a:gd name="connsiteX0" fmla="*/ 9971 w 9971"/>
                <a:gd name="connsiteY0" fmla="*/ 5166 h 10000"/>
                <a:gd name="connsiteX1" fmla="*/ 6019 w 9971"/>
                <a:gd name="connsiteY1" fmla="*/ 0 h 10000"/>
                <a:gd name="connsiteX2" fmla="*/ 6019 w 9971"/>
                <a:gd name="connsiteY2" fmla="*/ 3371 h 10000"/>
                <a:gd name="connsiteX3" fmla="*/ 4 w 9971"/>
                <a:gd name="connsiteY3" fmla="*/ 3371 h 10000"/>
                <a:gd name="connsiteX4" fmla="*/ 0 w 9971"/>
                <a:gd name="connsiteY4" fmla="*/ 6907 h 10000"/>
                <a:gd name="connsiteX5" fmla="*/ 6019 w 9971"/>
                <a:gd name="connsiteY5" fmla="*/ 6949 h 10000"/>
                <a:gd name="connsiteX6" fmla="*/ 6019 w 9971"/>
                <a:gd name="connsiteY6" fmla="*/ 10000 h 10000"/>
                <a:gd name="connsiteX7" fmla="*/ 9971 w 9971"/>
                <a:gd name="connsiteY7" fmla="*/ 5166 h 10000"/>
                <a:gd name="connsiteX0" fmla="*/ 10000 w 10000"/>
                <a:gd name="connsiteY0" fmla="*/ 5166 h 10000"/>
                <a:gd name="connsiteX1" fmla="*/ 6037 w 10000"/>
                <a:gd name="connsiteY1" fmla="*/ 0 h 10000"/>
                <a:gd name="connsiteX2" fmla="*/ 6037 w 10000"/>
                <a:gd name="connsiteY2" fmla="*/ 3371 h 10000"/>
                <a:gd name="connsiteX3" fmla="*/ 4 w 10000"/>
                <a:gd name="connsiteY3" fmla="*/ 3371 h 10000"/>
                <a:gd name="connsiteX4" fmla="*/ 0 w 10000"/>
                <a:gd name="connsiteY4" fmla="*/ 6907 h 10000"/>
                <a:gd name="connsiteX5" fmla="*/ 6037 w 10000"/>
                <a:gd name="connsiteY5" fmla="*/ 6949 h 10000"/>
                <a:gd name="connsiteX6" fmla="*/ 6037 w 10000"/>
                <a:gd name="connsiteY6" fmla="*/ 10000 h 10000"/>
                <a:gd name="connsiteX7" fmla="*/ 10000 w 10000"/>
                <a:gd name="connsiteY7" fmla="*/ 5166 h 10000"/>
                <a:gd name="connsiteX0" fmla="*/ 10000 w 10000"/>
                <a:gd name="connsiteY0" fmla="*/ 5166 h 10000"/>
                <a:gd name="connsiteX1" fmla="*/ 6037 w 10000"/>
                <a:gd name="connsiteY1" fmla="*/ 0 h 10000"/>
                <a:gd name="connsiteX2" fmla="*/ 6037 w 10000"/>
                <a:gd name="connsiteY2" fmla="*/ 3371 h 10000"/>
                <a:gd name="connsiteX3" fmla="*/ 4 w 10000"/>
                <a:gd name="connsiteY3" fmla="*/ 3371 h 10000"/>
                <a:gd name="connsiteX4" fmla="*/ 0 w 10000"/>
                <a:gd name="connsiteY4" fmla="*/ 6907 h 10000"/>
                <a:gd name="connsiteX5" fmla="*/ 6037 w 10000"/>
                <a:gd name="connsiteY5" fmla="*/ 6949 h 10000"/>
                <a:gd name="connsiteX6" fmla="*/ 6037 w 10000"/>
                <a:gd name="connsiteY6" fmla="*/ 10000 h 10000"/>
                <a:gd name="connsiteX7" fmla="*/ 10000 w 10000"/>
                <a:gd name="connsiteY7" fmla="*/ 5166 h 10000"/>
                <a:gd name="connsiteX0" fmla="*/ 10000 w 10000"/>
                <a:gd name="connsiteY0" fmla="*/ 5166 h 10000"/>
                <a:gd name="connsiteX1" fmla="*/ 6037 w 10000"/>
                <a:gd name="connsiteY1" fmla="*/ 0 h 10000"/>
                <a:gd name="connsiteX2" fmla="*/ 6037 w 10000"/>
                <a:gd name="connsiteY2" fmla="*/ 3371 h 10000"/>
                <a:gd name="connsiteX3" fmla="*/ 4 w 10000"/>
                <a:gd name="connsiteY3" fmla="*/ 3371 h 10000"/>
                <a:gd name="connsiteX4" fmla="*/ 0 w 10000"/>
                <a:gd name="connsiteY4" fmla="*/ 6907 h 10000"/>
                <a:gd name="connsiteX5" fmla="*/ 6037 w 10000"/>
                <a:gd name="connsiteY5" fmla="*/ 6949 h 10000"/>
                <a:gd name="connsiteX6" fmla="*/ 6037 w 10000"/>
                <a:gd name="connsiteY6" fmla="*/ 10000 h 10000"/>
                <a:gd name="connsiteX7" fmla="*/ 10000 w 10000"/>
                <a:gd name="connsiteY7" fmla="*/ 5166 h 10000"/>
                <a:gd name="connsiteX0" fmla="*/ 9996 w 9996"/>
                <a:gd name="connsiteY0" fmla="*/ 5166 h 10000"/>
                <a:gd name="connsiteX1" fmla="*/ 6033 w 9996"/>
                <a:gd name="connsiteY1" fmla="*/ 0 h 10000"/>
                <a:gd name="connsiteX2" fmla="*/ 6033 w 9996"/>
                <a:gd name="connsiteY2" fmla="*/ 3371 h 10000"/>
                <a:gd name="connsiteX3" fmla="*/ 0 w 9996"/>
                <a:gd name="connsiteY3" fmla="*/ 3371 h 10000"/>
                <a:gd name="connsiteX4" fmla="*/ 28 w 9996"/>
                <a:gd name="connsiteY4" fmla="*/ 6944 h 10000"/>
                <a:gd name="connsiteX5" fmla="*/ 6033 w 9996"/>
                <a:gd name="connsiteY5" fmla="*/ 6949 h 10000"/>
                <a:gd name="connsiteX6" fmla="*/ 6033 w 9996"/>
                <a:gd name="connsiteY6" fmla="*/ 10000 h 10000"/>
                <a:gd name="connsiteX7" fmla="*/ 9996 w 9996"/>
                <a:gd name="connsiteY7" fmla="*/ 5166 h 10000"/>
                <a:gd name="connsiteX0" fmla="*/ 10000 w 10000"/>
                <a:gd name="connsiteY0" fmla="*/ 5166 h 10000"/>
                <a:gd name="connsiteX1" fmla="*/ 6035 w 10000"/>
                <a:gd name="connsiteY1" fmla="*/ 0 h 10000"/>
                <a:gd name="connsiteX2" fmla="*/ 6035 w 10000"/>
                <a:gd name="connsiteY2" fmla="*/ 3371 h 10000"/>
                <a:gd name="connsiteX3" fmla="*/ 0 w 10000"/>
                <a:gd name="connsiteY3" fmla="*/ 3371 h 10000"/>
                <a:gd name="connsiteX4" fmla="*/ 28 w 10000"/>
                <a:gd name="connsiteY4" fmla="*/ 6944 h 10000"/>
                <a:gd name="connsiteX5" fmla="*/ 6035 w 10000"/>
                <a:gd name="connsiteY5" fmla="*/ 6949 h 10000"/>
                <a:gd name="connsiteX6" fmla="*/ 6035 w 10000"/>
                <a:gd name="connsiteY6" fmla="*/ 10000 h 10000"/>
                <a:gd name="connsiteX7" fmla="*/ 10000 w 10000"/>
                <a:gd name="connsiteY7" fmla="*/ 5166 h 10000"/>
                <a:gd name="connsiteX0" fmla="*/ 10000 w 10000"/>
                <a:gd name="connsiteY0" fmla="*/ 5166 h 10000"/>
                <a:gd name="connsiteX1" fmla="*/ 6035 w 10000"/>
                <a:gd name="connsiteY1" fmla="*/ 0 h 10000"/>
                <a:gd name="connsiteX2" fmla="*/ 6035 w 10000"/>
                <a:gd name="connsiteY2" fmla="*/ 3371 h 10000"/>
                <a:gd name="connsiteX3" fmla="*/ 0 w 10000"/>
                <a:gd name="connsiteY3" fmla="*/ 3371 h 10000"/>
                <a:gd name="connsiteX4" fmla="*/ 28 w 10000"/>
                <a:gd name="connsiteY4" fmla="*/ 6944 h 10000"/>
                <a:gd name="connsiteX5" fmla="*/ 6035 w 10000"/>
                <a:gd name="connsiteY5" fmla="*/ 6949 h 10000"/>
                <a:gd name="connsiteX6" fmla="*/ 6035 w 10000"/>
                <a:gd name="connsiteY6" fmla="*/ 10000 h 10000"/>
                <a:gd name="connsiteX7" fmla="*/ 10000 w 10000"/>
                <a:gd name="connsiteY7" fmla="*/ 5166 h 10000"/>
                <a:gd name="connsiteX0" fmla="*/ 9984 w 9984"/>
                <a:gd name="connsiteY0" fmla="*/ 5166 h 10000"/>
                <a:gd name="connsiteX1" fmla="*/ 6019 w 9984"/>
                <a:gd name="connsiteY1" fmla="*/ 0 h 10000"/>
                <a:gd name="connsiteX2" fmla="*/ 6019 w 9984"/>
                <a:gd name="connsiteY2" fmla="*/ 3371 h 10000"/>
                <a:gd name="connsiteX3" fmla="*/ 0 w 9984"/>
                <a:gd name="connsiteY3" fmla="*/ 3371 h 10000"/>
                <a:gd name="connsiteX4" fmla="*/ 12 w 9984"/>
                <a:gd name="connsiteY4" fmla="*/ 6944 h 10000"/>
                <a:gd name="connsiteX5" fmla="*/ 6019 w 9984"/>
                <a:gd name="connsiteY5" fmla="*/ 6949 h 10000"/>
                <a:gd name="connsiteX6" fmla="*/ 6019 w 9984"/>
                <a:gd name="connsiteY6" fmla="*/ 10000 h 10000"/>
                <a:gd name="connsiteX7" fmla="*/ 9984 w 9984"/>
                <a:gd name="connsiteY7" fmla="*/ 51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4" h="10000">
                  <a:moveTo>
                    <a:pt x="9984" y="5166"/>
                  </a:moveTo>
                  <a:lnTo>
                    <a:pt x="6019" y="0"/>
                  </a:lnTo>
                  <a:lnTo>
                    <a:pt x="6019" y="3371"/>
                  </a:lnTo>
                  <a:lnTo>
                    <a:pt x="0" y="3371"/>
                  </a:lnTo>
                  <a:cubicBezTo>
                    <a:pt x="11" y="4861"/>
                    <a:pt x="9" y="5701"/>
                    <a:pt x="12" y="6944"/>
                  </a:cubicBezTo>
                  <a:lnTo>
                    <a:pt x="6019" y="6949"/>
                  </a:lnTo>
                  <a:lnTo>
                    <a:pt x="6019" y="10000"/>
                  </a:lnTo>
                  <a:lnTo>
                    <a:pt x="9984" y="51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83" name="Straight Arrow Sign"/>
          <p:cNvGrpSpPr/>
          <p:nvPr/>
        </p:nvGrpSpPr>
        <p:grpSpPr>
          <a:xfrm rot="16200000">
            <a:off x="2969300" y="3924879"/>
            <a:ext cx="658176" cy="657533"/>
            <a:chOff x="5550907" y="1155308"/>
            <a:chExt cx="2344049" cy="2341758"/>
          </a:xfrm>
        </p:grpSpPr>
        <p:grpSp>
          <p:nvGrpSpPr>
            <p:cNvPr id="184" name="Group 183"/>
            <p:cNvGrpSpPr/>
            <p:nvPr/>
          </p:nvGrpSpPr>
          <p:grpSpPr>
            <a:xfrm>
              <a:off x="5550907" y="1155308"/>
              <a:ext cx="2344049" cy="2341758"/>
              <a:chOff x="8010710" y="4679892"/>
              <a:chExt cx="1929080" cy="1927196"/>
            </a:xfrm>
          </p:grpSpPr>
          <p:sp>
            <p:nvSpPr>
              <p:cNvPr id="186" name="Freeform 166"/>
              <p:cNvSpPr>
                <a:spLocks/>
              </p:cNvSpPr>
              <p:nvPr/>
            </p:nvSpPr>
            <p:spPr bwMode="auto">
              <a:xfrm>
                <a:off x="8010710" y="4679892"/>
                <a:ext cx="1929080" cy="1927196"/>
              </a:xfrm>
              <a:custGeom>
                <a:avLst/>
                <a:gdLst>
                  <a:gd name="T0" fmla="*/ 849 w 864"/>
                  <a:gd name="T1" fmla="*/ 405 h 863"/>
                  <a:gd name="T2" fmla="*/ 849 w 864"/>
                  <a:gd name="T3" fmla="*/ 458 h 863"/>
                  <a:gd name="T4" fmla="*/ 459 w 864"/>
                  <a:gd name="T5" fmla="*/ 849 h 863"/>
                  <a:gd name="T6" fmla="*/ 405 w 864"/>
                  <a:gd name="T7" fmla="*/ 849 h 863"/>
                  <a:gd name="T8" fmla="*/ 15 w 864"/>
                  <a:gd name="T9" fmla="*/ 458 h 863"/>
                  <a:gd name="T10" fmla="*/ 15 w 864"/>
                  <a:gd name="T11" fmla="*/ 405 h 863"/>
                  <a:gd name="T12" fmla="*/ 405 w 864"/>
                  <a:gd name="T13" fmla="*/ 14 h 863"/>
                  <a:gd name="T14" fmla="*/ 459 w 864"/>
                  <a:gd name="T15" fmla="*/ 14 h 863"/>
                  <a:gd name="T16" fmla="*/ 849 w 864"/>
                  <a:gd name="T17" fmla="*/ 405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4" h="863">
                    <a:moveTo>
                      <a:pt x="849" y="405"/>
                    </a:moveTo>
                    <a:cubicBezTo>
                      <a:pt x="864" y="419"/>
                      <a:pt x="864" y="443"/>
                      <a:pt x="849" y="458"/>
                    </a:cubicBezTo>
                    <a:cubicBezTo>
                      <a:pt x="459" y="849"/>
                      <a:pt x="459" y="849"/>
                      <a:pt x="459" y="849"/>
                    </a:cubicBezTo>
                    <a:cubicBezTo>
                      <a:pt x="444" y="863"/>
                      <a:pt x="420" y="863"/>
                      <a:pt x="405" y="849"/>
                    </a:cubicBezTo>
                    <a:cubicBezTo>
                      <a:pt x="15" y="458"/>
                      <a:pt x="15" y="458"/>
                      <a:pt x="15" y="458"/>
                    </a:cubicBezTo>
                    <a:cubicBezTo>
                      <a:pt x="0" y="443"/>
                      <a:pt x="0" y="419"/>
                      <a:pt x="15" y="405"/>
                    </a:cubicBezTo>
                    <a:cubicBezTo>
                      <a:pt x="405" y="14"/>
                      <a:pt x="405" y="14"/>
                      <a:pt x="405" y="14"/>
                    </a:cubicBezTo>
                    <a:cubicBezTo>
                      <a:pt x="420" y="0"/>
                      <a:pt x="444" y="0"/>
                      <a:pt x="459" y="14"/>
                    </a:cubicBezTo>
                    <a:cubicBezTo>
                      <a:pt x="849" y="405"/>
                      <a:pt x="849" y="405"/>
                      <a:pt x="849" y="405"/>
                    </a:cubicBezTo>
                  </a:path>
                </a:pathLst>
              </a:custGeom>
              <a:gradFill>
                <a:gsLst>
                  <a:gs pos="99000">
                    <a:srgbClr val="EB9D0F"/>
                  </a:gs>
                  <a:gs pos="0">
                    <a:srgbClr val="FEC526"/>
                  </a:gs>
                </a:gsLst>
                <a:lin ang="5400000" scaled="0"/>
              </a:gradFill>
              <a:ln>
                <a:noFill/>
              </a:ln>
              <a:effectLst>
                <a:outerShdw blurRad="38100" dist="50800" dir="36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67"/>
              <p:cNvSpPr>
                <a:spLocks noEditPoints="1"/>
              </p:cNvSpPr>
              <p:nvPr/>
            </p:nvSpPr>
            <p:spPr bwMode="auto">
              <a:xfrm>
                <a:off x="8102078" y="4769376"/>
                <a:ext cx="1746345" cy="1748229"/>
              </a:xfrm>
              <a:custGeom>
                <a:avLst/>
                <a:gdLst>
                  <a:gd name="T0" fmla="*/ 769 w 782"/>
                  <a:gd name="T1" fmla="*/ 367 h 783"/>
                  <a:gd name="T2" fmla="*/ 416 w 782"/>
                  <a:gd name="T3" fmla="*/ 14 h 783"/>
                  <a:gd name="T4" fmla="*/ 367 w 782"/>
                  <a:gd name="T5" fmla="*/ 14 h 783"/>
                  <a:gd name="T6" fmla="*/ 14 w 782"/>
                  <a:gd name="T7" fmla="*/ 367 h 783"/>
                  <a:gd name="T8" fmla="*/ 14 w 782"/>
                  <a:gd name="T9" fmla="*/ 416 h 783"/>
                  <a:gd name="T10" fmla="*/ 367 w 782"/>
                  <a:gd name="T11" fmla="*/ 769 h 783"/>
                  <a:gd name="T12" fmla="*/ 416 w 782"/>
                  <a:gd name="T13" fmla="*/ 769 h 783"/>
                  <a:gd name="T14" fmla="*/ 769 w 782"/>
                  <a:gd name="T15" fmla="*/ 416 h 783"/>
                  <a:gd name="T16" fmla="*/ 769 w 782"/>
                  <a:gd name="T17" fmla="*/ 367 h 783"/>
                  <a:gd name="T18" fmla="*/ 751 w 782"/>
                  <a:gd name="T19" fmla="*/ 415 h 783"/>
                  <a:gd name="T20" fmla="*/ 414 w 782"/>
                  <a:gd name="T21" fmla="*/ 751 h 783"/>
                  <a:gd name="T22" fmla="*/ 368 w 782"/>
                  <a:gd name="T23" fmla="*/ 751 h 783"/>
                  <a:gd name="T24" fmla="*/ 32 w 782"/>
                  <a:gd name="T25" fmla="*/ 415 h 783"/>
                  <a:gd name="T26" fmla="*/ 32 w 782"/>
                  <a:gd name="T27" fmla="*/ 368 h 783"/>
                  <a:gd name="T28" fmla="*/ 368 w 782"/>
                  <a:gd name="T29" fmla="*/ 32 h 783"/>
                  <a:gd name="T30" fmla="*/ 414 w 782"/>
                  <a:gd name="T31" fmla="*/ 32 h 783"/>
                  <a:gd name="T32" fmla="*/ 751 w 782"/>
                  <a:gd name="T33" fmla="*/ 368 h 783"/>
                  <a:gd name="T34" fmla="*/ 751 w 782"/>
                  <a:gd name="T35" fmla="*/ 415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2" h="783">
                    <a:moveTo>
                      <a:pt x="769" y="367"/>
                    </a:moveTo>
                    <a:cubicBezTo>
                      <a:pt x="416" y="14"/>
                      <a:pt x="416" y="14"/>
                      <a:pt x="416" y="14"/>
                    </a:cubicBezTo>
                    <a:cubicBezTo>
                      <a:pt x="402" y="0"/>
                      <a:pt x="380" y="0"/>
                      <a:pt x="367" y="14"/>
                    </a:cubicBezTo>
                    <a:cubicBezTo>
                      <a:pt x="14" y="367"/>
                      <a:pt x="14" y="367"/>
                      <a:pt x="14" y="367"/>
                    </a:cubicBezTo>
                    <a:cubicBezTo>
                      <a:pt x="0" y="381"/>
                      <a:pt x="0" y="402"/>
                      <a:pt x="14" y="416"/>
                    </a:cubicBezTo>
                    <a:cubicBezTo>
                      <a:pt x="367" y="769"/>
                      <a:pt x="367" y="769"/>
                      <a:pt x="367" y="769"/>
                    </a:cubicBezTo>
                    <a:cubicBezTo>
                      <a:pt x="380" y="783"/>
                      <a:pt x="402" y="783"/>
                      <a:pt x="416" y="769"/>
                    </a:cubicBezTo>
                    <a:cubicBezTo>
                      <a:pt x="769" y="416"/>
                      <a:pt x="769" y="416"/>
                      <a:pt x="769" y="416"/>
                    </a:cubicBezTo>
                    <a:cubicBezTo>
                      <a:pt x="782" y="402"/>
                      <a:pt x="782" y="381"/>
                      <a:pt x="769" y="367"/>
                    </a:cubicBezTo>
                    <a:close/>
                    <a:moveTo>
                      <a:pt x="751" y="415"/>
                    </a:moveTo>
                    <a:cubicBezTo>
                      <a:pt x="414" y="751"/>
                      <a:pt x="414" y="751"/>
                      <a:pt x="414" y="751"/>
                    </a:cubicBezTo>
                    <a:cubicBezTo>
                      <a:pt x="402" y="763"/>
                      <a:pt x="381" y="763"/>
                      <a:pt x="368" y="751"/>
                    </a:cubicBezTo>
                    <a:cubicBezTo>
                      <a:pt x="32" y="415"/>
                      <a:pt x="32" y="415"/>
                      <a:pt x="32" y="415"/>
                    </a:cubicBezTo>
                    <a:cubicBezTo>
                      <a:pt x="19" y="402"/>
                      <a:pt x="19" y="381"/>
                      <a:pt x="32" y="368"/>
                    </a:cubicBezTo>
                    <a:cubicBezTo>
                      <a:pt x="368" y="32"/>
                      <a:pt x="368" y="32"/>
                      <a:pt x="368" y="32"/>
                    </a:cubicBezTo>
                    <a:cubicBezTo>
                      <a:pt x="381" y="19"/>
                      <a:pt x="402" y="19"/>
                      <a:pt x="414" y="32"/>
                    </a:cubicBezTo>
                    <a:cubicBezTo>
                      <a:pt x="751" y="368"/>
                      <a:pt x="751" y="368"/>
                      <a:pt x="751" y="368"/>
                    </a:cubicBezTo>
                    <a:cubicBezTo>
                      <a:pt x="763" y="381"/>
                      <a:pt x="763" y="402"/>
                      <a:pt x="751" y="415"/>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68"/>
              <p:cNvSpPr>
                <a:spLocks/>
              </p:cNvSpPr>
              <p:nvPr/>
            </p:nvSpPr>
            <p:spPr bwMode="auto">
              <a:xfrm>
                <a:off x="8944166" y="4704382"/>
                <a:ext cx="60284" cy="53690"/>
              </a:xfrm>
              <a:custGeom>
                <a:avLst/>
                <a:gdLst>
                  <a:gd name="T0" fmla="*/ 13 w 27"/>
                  <a:gd name="T1" fmla="*/ 0 h 24"/>
                  <a:gd name="T2" fmla="*/ 3 w 27"/>
                  <a:gd name="T3" fmla="*/ 6 h 24"/>
                  <a:gd name="T4" fmla="*/ 8 w 27"/>
                  <a:gd name="T5" fmla="*/ 22 h 24"/>
                  <a:gd name="T6" fmla="*/ 13 w 27"/>
                  <a:gd name="T7" fmla="*/ 24 h 24"/>
                  <a:gd name="T8" fmla="*/ 24 w 27"/>
                  <a:gd name="T9" fmla="*/ 18 h 24"/>
                  <a:gd name="T10" fmla="*/ 19 w 27"/>
                  <a:gd name="T11" fmla="*/ 2 h 24"/>
                  <a:gd name="T12" fmla="*/ 13 w 2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13" y="0"/>
                    </a:moveTo>
                    <a:cubicBezTo>
                      <a:pt x="9" y="0"/>
                      <a:pt x="5" y="3"/>
                      <a:pt x="3" y="6"/>
                    </a:cubicBezTo>
                    <a:cubicBezTo>
                      <a:pt x="0" y="12"/>
                      <a:pt x="2" y="19"/>
                      <a:pt x="8" y="22"/>
                    </a:cubicBezTo>
                    <a:cubicBezTo>
                      <a:pt x="9" y="23"/>
                      <a:pt x="11" y="24"/>
                      <a:pt x="13" y="24"/>
                    </a:cubicBezTo>
                    <a:cubicBezTo>
                      <a:pt x="17" y="24"/>
                      <a:pt x="21" y="21"/>
                      <a:pt x="24" y="18"/>
                    </a:cubicBezTo>
                    <a:cubicBezTo>
                      <a:pt x="27" y="12"/>
                      <a:pt x="25" y="5"/>
                      <a:pt x="19" y="2"/>
                    </a:cubicBezTo>
                    <a:cubicBezTo>
                      <a:pt x="17" y="1"/>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69"/>
              <p:cNvSpPr>
                <a:spLocks/>
              </p:cNvSpPr>
              <p:nvPr/>
            </p:nvSpPr>
            <p:spPr bwMode="auto">
              <a:xfrm>
                <a:off x="8944166" y="6540211"/>
                <a:ext cx="60284" cy="50864"/>
              </a:xfrm>
              <a:custGeom>
                <a:avLst/>
                <a:gdLst>
                  <a:gd name="T0" fmla="*/ 13 w 27"/>
                  <a:gd name="T1" fmla="*/ 0 h 23"/>
                  <a:gd name="T2" fmla="*/ 3 w 27"/>
                  <a:gd name="T3" fmla="*/ 6 h 23"/>
                  <a:gd name="T4" fmla="*/ 8 w 27"/>
                  <a:gd name="T5" fmla="*/ 22 h 23"/>
                  <a:gd name="T6" fmla="*/ 13 w 27"/>
                  <a:gd name="T7" fmla="*/ 23 h 23"/>
                  <a:gd name="T8" fmla="*/ 24 w 27"/>
                  <a:gd name="T9" fmla="*/ 17 h 23"/>
                  <a:gd name="T10" fmla="*/ 19 w 27"/>
                  <a:gd name="T11" fmla="*/ 1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9" y="0"/>
                      <a:pt x="5" y="2"/>
                      <a:pt x="3" y="6"/>
                    </a:cubicBezTo>
                    <a:cubicBezTo>
                      <a:pt x="0" y="12"/>
                      <a:pt x="2" y="19"/>
                      <a:pt x="8" y="22"/>
                    </a:cubicBezTo>
                    <a:cubicBezTo>
                      <a:pt x="10" y="23"/>
                      <a:pt x="12" y="23"/>
                      <a:pt x="13" y="23"/>
                    </a:cubicBezTo>
                    <a:cubicBezTo>
                      <a:pt x="18" y="23"/>
                      <a:pt x="22" y="21"/>
                      <a:pt x="24" y="17"/>
                    </a:cubicBezTo>
                    <a:cubicBezTo>
                      <a:pt x="27" y="11"/>
                      <a:pt x="24" y="4"/>
                      <a:pt x="19" y="1"/>
                    </a:cubicBezTo>
                    <a:cubicBezTo>
                      <a:pt x="17" y="0"/>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70"/>
              <p:cNvSpPr>
                <a:spLocks/>
              </p:cNvSpPr>
              <p:nvPr/>
            </p:nvSpPr>
            <p:spPr bwMode="auto">
              <a:xfrm>
                <a:off x="8028607" y="5619942"/>
                <a:ext cx="58400" cy="50864"/>
              </a:xfrm>
              <a:custGeom>
                <a:avLst/>
                <a:gdLst>
                  <a:gd name="T0" fmla="*/ 13 w 26"/>
                  <a:gd name="T1" fmla="*/ 0 h 23"/>
                  <a:gd name="T2" fmla="*/ 4 w 26"/>
                  <a:gd name="T3" fmla="*/ 4 h 23"/>
                  <a:gd name="T4" fmla="*/ 6 w 26"/>
                  <a:gd name="T5" fmla="*/ 20 h 23"/>
                  <a:gd name="T6" fmla="*/ 13 w 26"/>
                  <a:gd name="T7" fmla="*/ 23 h 23"/>
                  <a:gd name="T8" fmla="*/ 22 w 26"/>
                  <a:gd name="T9" fmla="*/ 19 h 23"/>
                  <a:gd name="T10" fmla="*/ 20 w 26"/>
                  <a:gd name="T11" fmla="*/ 2 h 23"/>
                  <a:gd name="T12" fmla="*/ 13 w 2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13" y="0"/>
                    </a:moveTo>
                    <a:cubicBezTo>
                      <a:pt x="9" y="0"/>
                      <a:pt x="6" y="1"/>
                      <a:pt x="4" y="4"/>
                    </a:cubicBezTo>
                    <a:cubicBezTo>
                      <a:pt x="0" y="9"/>
                      <a:pt x="0" y="16"/>
                      <a:pt x="6" y="20"/>
                    </a:cubicBezTo>
                    <a:cubicBezTo>
                      <a:pt x="8" y="22"/>
                      <a:pt x="10" y="23"/>
                      <a:pt x="13" y="23"/>
                    </a:cubicBezTo>
                    <a:cubicBezTo>
                      <a:pt x="16" y="23"/>
                      <a:pt x="20" y="22"/>
                      <a:pt x="22" y="19"/>
                    </a:cubicBezTo>
                    <a:cubicBezTo>
                      <a:pt x="26" y="14"/>
                      <a:pt x="25" y="6"/>
                      <a:pt x="20" y="2"/>
                    </a:cubicBezTo>
                    <a:cubicBezTo>
                      <a:pt x="18" y="1"/>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71"/>
              <p:cNvSpPr>
                <a:spLocks/>
              </p:cNvSpPr>
              <p:nvPr/>
            </p:nvSpPr>
            <p:spPr bwMode="auto">
              <a:xfrm>
                <a:off x="9864435" y="5619942"/>
                <a:ext cx="60284" cy="50864"/>
              </a:xfrm>
              <a:custGeom>
                <a:avLst/>
                <a:gdLst>
                  <a:gd name="T0" fmla="*/ 13 w 27"/>
                  <a:gd name="T1" fmla="*/ 0 h 23"/>
                  <a:gd name="T2" fmla="*/ 2 w 27"/>
                  <a:gd name="T3" fmla="*/ 8 h 23"/>
                  <a:gd name="T4" fmla="*/ 10 w 27"/>
                  <a:gd name="T5" fmla="*/ 22 h 23"/>
                  <a:gd name="T6" fmla="*/ 13 w 27"/>
                  <a:gd name="T7" fmla="*/ 23 h 23"/>
                  <a:gd name="T8" fmla="*/ 25 w 27"/>
                  <a:gd name="T9" fmla="*/ 15 h 23"/>
                  <a:gd name="T10" fmla="*/ 17 w 27"/>
                  <a:gd name="T11" fmla="*/ 0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8" y="0"/>
                      <a:pt x="4" y="3"/>
                      <a:pt x="2" y="8"/>
                    </a:cubicBezTo>
                    <a:cubicBezTo>
                      <a:pt x="0" y="14"/>
                      <a:pt x="4" y="21"/>
                      <a:pt x="10" y="22"/>
                    </a:cubicBezTo>
                    <a:cubicBezTo>
                      <a:pt x="11" y="23"/>
                      <a:pt x="12" y="23"/>
                      <a:pt x="13" y="23"/>
                    </a:cubicBezTo>
                    <a:cubicBezTo>
                      <a:pt x="18" y="23"/>
                      <a:pt x="23" y="20"/>
                      <a:pt x="25" y="15"/>
                    </a:cubicBezTo>
                    <a:cubicBezTo>
                      <a:pt x="27" y="9"/>
                      <a:pt x="23" y="2"/>
                      <a:pt x="17" y="0"/>
                    </a:cubicBezTo>
                    <a:cubicBezTo>
                      <a:pt x="16" y="0"/>
                      <a:pt x="15" y="0"/>
                      <a:pt x="13" y="0"/>
                    </a:cubicBezTo>
                  </a:path>
                </a:pathLst>
              </a:custGeom>
              <a:solidFill>
                <a:srgbClr val="6A5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5" name="Freeform 7"/>
            <p:cNvSpPr>
              <a:spLocks/>
            </p:cNvSpPr>
            <p:nvPr/>
          </p:nvSpPr>
          <p:spPr bwMode="auto">
            <a:xfrm rot="2700000">
              <a:off x="6092279" y="2010841"/>
              <a:ext cx="1279573" cy="557141"/>
            </a:xfrm>
            <a:custGeom>
              <a:avLst/>
              <a:gdLst>
                <a:gd name="T0" fmla="*/ 2532 w 2532"/>
                <a:gd name="T1" fmla="*/ 452 h 875"/>
                <a:gd name="T2" fmla="*/ 1734 w 2532"/>
                <a:gd name="T3" fmla="*/ 0 h 875"/>
                <a:gd name="T4" fmla="*/ 1734 w 2532"/>
                <a:gd name="T5" fmla="*/ 295 h 875"/>
                <a:gd name="T6" fmla="*/ 0 w 2532"/>
                <a:gd name="T7" fmla="*/ 295 h 875"/>
                <a:gd name="T8" fmla="*/ 0 w 2532"/>
                <a:gd name="T9" fmla="*/ 608 h 875"/>
                <a:gd name="T10" fmla="*/ 1734 w 2532"/>
                <a:gd name="T11" fmla="*/ 608 h 875"/>
                <a:gd name="T12" fmla="*/ 1734 w 2532"/>
                <a:gd name="T13" fmla="*/ 875 h 875"/>
                <a:gd name="T14" fmla="*/ 2532 w 2532"/>
                <a:gd name="T15" fmla="*/ 452 h 875"/>
                <a:gd name="connsiteX0" fmla="*/ 10000 w 10000"/>
                <a:gd name="connsiteY0" fmla="*/ 5166 h 10000"/>
                <a:gd name="connsiteX1" fmla="*/ 6848 w 10000"/>
                <a:gd name="connsiteY1" fmla="*/ 0 h 10000"/>
                <a:gd name="connsiteX2" fmla="*/ 6848 w 10000"/>
                <a:gd name="connsiteY2" fmla="*/ 3371 h 10000"/>
                <a:gd name="connsiteX3" fmla="*/ 2051 w 10000"/>
                <a:gd name="connsiteY3" fmla="*/ 3371 h 10000"/>
                <a:gd name="connsiteX4" fmla="*/ 0 w 10000"/>
                <a:gd name="connsiteY4" fmla="*/ 6949 h 10000"/>
                <a:gd name="connsiteX5" fmla="*/ 6848 w 10000"/>
                <a:gd name="connsiteY5" fmla="*/ 6949 h 10000"/>
                <a:gd name="connsiteX6" fmla="*/ 6848 w 10000"/>
                <a:gd name="connsiteY6" fmla="*/ 10000 h 10000"/>
                <a:gd name="connsiteX7" fmla="*/ 10000 w 10000"/>
                <a:gd name="connsiteY7" fmla="*/ 5166 h 10000"/>
                <a:gd name="connsiteX0" fmla="*/ 8154 w 8154"/>
                <a:gd name="connsiteY0" fmla="*/ 5166 h 10000"/>
                <a:gd name="connsiteX1" fmla="*/ 5002 w 8154"/>
                <a:gd name="connsiteY1" fmla="*/ 0 h 10000"/>
                <a:gd name="connsiteX2" fmla="*/ 5002 w 8154"/>
                <a:gd name="connsiteY2" fmla="*/ 3371 h 10000"/>
                <a:gd name="connsiteX3" fmla="*/ 205 w 8154"/>
                <a:gd name="connsiteY3" fmla="*/ 3371 h 10000"/>
                <a:gd name="connsiteX4" fmla="*/ 0 w 8154"/>
                <a:gd name="connsiteY4" fmla="*/ 6949 h 10000"/>
                <a:gd name="connsiteX5" fmla="*/ 5002 w 8154"/>
                <a:gd name="connsiteY5" fmla="*/ 6949 h 10000"/>
                <a:gd name="connsiteX6" fmla="*/ 5002 w 8154"/>
                <a:gd name="connsiteY6" fmla="*/ 10000 h 10000"/>
                <a:gd name="connsiteX7" fmla="*/ 8154 w 8154"/>
                <a:gd name="connsiteY7" fmla="*/ 5166 h 10000"/>
                <a:gd name="connsiteX0" fmla="*/ 9806 w 9806"/>
                <a:gd name="connsiteY0" fmla="*/ 5166 h 10000"/>
                <a:gd name="connsiteX1" fmla="*/ 5940 w 9806"/>
                <a:gd name="connsiteY1" fmla="*/ 0 h 10000"/>
                <a:gd name="connsiteX2" fmla="*/ 5940 w 9806"/>
                <a:gd name="connsiteY2" fmla="*/ 3371 h 10000"/>
                <a:gd name="connsiteX3" fmla="*/ 57 w 9806"/>
                <a:gd name="connsiteY3" fmla="*/ 3371 h 10000"/>
                <a:gd name="connsiteX4" fmla="*/ 0 w 9806"/>
                <a:gd name="connsiteY4" fmla="*/ 6907 h 10000"/>
                <a:gd name="connsiteX5" fmla="*/ 5940 w 9806"/>
                <a:gd name="connsiteY5" fmla="*/ 6949 h 10000"/>
                <a:gd name="connsiteX6" fmla="*/ 5940 w 9806"/>
                <a:gd name="connsiteY6" fmla="*/ 10000 h 10000"/>
                <a:gd name="connsiteX7" fmla="*/ 9806 w 9806"/>
                <a:gd name="connsiteY7" fmla="*/ 5166 h 10000"/>
                <a:gd name="connsiteX0" fmla="*/ 10000 w 10000"/>
                <a:gd name="connsiteY0" fmla="*/ 5166 h 10000"/>
                <a:gd name="connsiteX1" fmla="*/ 6058 w 10000"/>
                <a:gd name="connsiteY1" fmla="*/ 0 h 10000"/>
                <a:gd name="connsiteX2" fmla="*/ 6058 w 10000"/>
                <a:gd name="connsiteY2" fmla="*/ 3371 h 10000"/>
                <a:gd name="connsiteX3" fmla="*/ 58 w 10000"/>
                <a:gd name="connsiteY3" fmla="*/ 3371 h 10000"/>
                <a:gd name="connsiteX4" fmla="*/ 0 w 10000"/>
                <a:gd name="connsiteY4" fmla="*/ 6907 h 10000"/>
                <a:gd name="connsiteX5" fmla="*/ 6058 w 10000"/>
                <a:gd name="connsiteY5" fmla="*/ 6949 h 10000"/>
                <a:gd name="connsiteX6" fmla="*/ 6058 w 10000"/>
                <a:gd name="connsiteY6" fmla="*/ 10000 h 10000"/>
                <a:gd name="connsiteX7" fmla="*/ 10000 w 10000"/>
                <a:gd name="connsiteY7" fmla="*/ 5166 h 10000"/>
                <a:gd name="connsiteX0" fmla="*/ 9975 w 9975"/>
                <a:gd name="connsiteY0" fmla="*/ 5166 h 10000"/>
                <a:gd name="connsiteX1" fmla="*/ 6033 w 9975"/>
                <a:gd name="connsiteY1" fmla="*/ 0 h 10000"/>
                <a:gd name="connsiteX2" fmla="*/ 6033 w 9975"/>
                <a:gd name="connsiteY2" fmla="*/ 3371 h 10000"/>
                <a:gd name="connsiteX3" fmla="*/ 33 w 9975"/>
                <a:gd name="connsiteY3" fmla="*/ 3371 h 10000"/>
                <a:gd name="connsiteX4" fmla="*/ 47 w 9975"/>
                <a:gd name="connsiteY4" fmla="*/ 6907 h 10000"/>
                <a:gd name="connsiteX5" fmla="*/ 6033 w 9975"/>
                <a:gd name="connsiteY5" fmla="*/ 6949 h 10000"/>
                <a:gd name="connsiteX6" fmla="*/ 6033 w 9975"/>
                <a:gd name="connsiteY6" fmla="*/ 10000 h 10000"/>
                <a:gd name="connsiteX7" fmla="*/ 9975 w 9975"/>
                <a:gd name="connsiteY7" fmla="*/ 5166 h 10000"/>
                <a:gd name="connsiteX0" fmla="*/ 10000 w 10000"/>
                <a:gd name="connsiteY0" fmla="*/ 5166 h 10000"/>
                <a:gd name="connsiteX1" fmla="*/ 6048 w 10000"/>
                <a:gd name="connsiteY1" fmla="*/ 0 h 10000"/>
                <a:gd name="connsiteX2" fmla="*/ 6048 w 10000"/>
                <a:gd name="connsiteY2" fmla="*/ 3371 h 10000"/>
                <a:gd name="connsiteX3" fmla="*/ 33 w 10000"/>
                <a:gd name="connsiteY3" fmla="*/ 3371 h 10000"/>
                <a:gd name="connsiteX4" fmla="*/ 47 w 10000"/>
                <a:gd name="connsiteY4" fmla="*/ 6907 h 10000"/>
                <a:gd name="connsiteX5" fmla="*/ 6048 w 10000"/>
                <a:gd name="connsiteY5" fmla="*/ 6949 h 10000"/>
                <a:gd name="connsiteX6" fmla="*/ 6048 w 10000"/>
                <a:gd name="connsiteY6" fmla="*/ 10000 h 10000"/>
                <a:gd name="connsiteX7" fmla="*/ 10000 w 10000"/>
                <a:gd name="connsiteY7" fmla="*/ 5166 h 10000"/>
                <a:gd name="connsiteX0" fmla="*/ 10002 w 10002"/>
                <a:gd name="connsiteY0" fmla="*/ 5166 h 10000"/>
                <a:gd name="connsiteX1" fmla="*/ 6050 w 10002"/>
                <a:gd name="connsiteY1" fmla="*/ 0 h 10000"/>
                <a:gd name="connsiteX2" fmla="*/ 6050 w 10002"/>
                <a:gd name="connsiteY2" fmla="*/ 3371 h 10000"/>
                <a:gd name="connsiteX3" fmla="*/ 35 w 10002"/>
                <a:gd name="connsiteY3" fmla="*/ 3371 h 10000"/>
                <a:gd name="connsiteX4" fmla="*/ 31 w 10002"/>
                <a:gd name="connsiteY4" fmla="*/ 6907 h 10000"/>
                <a:gd name="connsiteX5" fmla="*/ 6050 w 10002"/>
                <a:gd name="connsiteY5" fmla="*/ 6949 h 10000"/>
                <a:gd name="connsiteX6" fmla="*/ 6050 w 10002"/>
                <a:gd name="connsiteY6" fmla="*/ 10000 h 10000"/>
                <a:gd name="connsiteX7" fmla="*/ 10002 w 10002"/>
                <a:gd name="connsiteY7" fmla="*/ 5166 h 10000"/>
                <a:gd name="connsiteX0" fmla="*/ 10002 w 10002"/>
                <a:gd name="connsiteY0" fmla="*/ 5166 h 10000"/>
                <a:gd name="connsiteX1" fmla="*/ 6050 w 10002"/>
                <a:gd name="connsiteY1" fmla="*/ 0 h 10000"/>
                <a:gd name="connsiteX2" fmla="*/ 6050 w 10002"/>
                <a:gd name="connsiteY2" fmla="*/ 3371 h 10000"/>
                <a:gd name="connsiteX3" fmla="*/ 35 w 10002"/>
                <a:gd name="connsiteY3" fmla="*/ 3371 h 10000"/>
                <a:gd name="connsiteX4" fmla="*/ 31 w 10002"/>
                <a:gd name="connsiteY4" fmla="*/ 6907 h 10000"/>
                <a:gd name="connsiteX5" fmla="*/ 6050 w 10002"/>
                <a:gd name="connsiteY5" fmla="*/ 6949 h 10000"/>
                <a:gd name="connsiteX6" fmla="*/ 6050 w 10002"/>
                <a:gd name="connsiteY6" fmla="*/ 10000 h 10000"/>
                <a:gd name="connsiteX7" fmla="*/ 10002 w 10002"/>
                <a:gd name="connsiteY7" fmla="*/ 5166 h 10000"/>
                <a:gd name="connsiteX0" fmla="*/ 9971 w 9971"/>
                <a:gd name="connsiteY0" fmla="*/ 5166 h 10000"/>
                <a:gd name="connsiteX1" fmla="*/ 6019 w 9971"/>
                <a:gd name="connsiteY1" fmla="*/ 0 h 10000"/>
                <a:gd name="connsiteX2" fmla="*/ 6019 w 9971"/>
                <a:gd name="connsiteY2" fmla="*/ 3371 h 10000"/>
                <a:gd name="connsiteX3" fmla="*/ 4 w 9971"/>
                <a:gd name="connsiteY3" fmla="*/ 3371 h 10000"/>
                <a:gd name="connsiteX4" fmla="*/ 0 w 9971"/>
                <a:gd name="connsiteY4" fmla="*/ 6907 h 10000"/>
                <a:gd name="connsiteX5" fmla="*/ 6019 w 9971"/>
                <a:gd name="connsiteY5" fmla="*/ 6949 h 10000"/>
                <a:gd name="connsiteX6" fmla="*/ 6019 w 9971"/>
                <a:gd name="connsiteY6" fmla="*/ 10000 h 10000"/>
                <a:gd name="connsiteX7" fmla="*/ 9971 w 9971"/>
                <a:gd name="connsiteY7" fmla="*/ 5166 h 10000"/>
                <a:gd name="connsiteX0" fmla="*/ 10000 w 10000"/>
                <a:gd name="connsiteY0" fmla="*/ 5166 h 10000"/>
                <a:gd name="connsiteX1" fmla="*/ 6037 w 10000"/>
                <a:gd name="connsiteY1" fmla="*/ 0 h 10000"/>
                <a:gd name="connsiteX2" fmla="*/ 6037 w 10000"/>
                <a:gd name="connsiteY2" fmla="*/ 3371 h 10000"/>
                <a:gd name="connsiteX3" fmla="*/ 4 w 10000"/>
                <a:gd name="connsiteY3" fmla="*/ 3371 h 10000"/>
                <a:gd name="connsiteX4" fmla="*/ 0 w 10000"/>
                <a:gd name="connsiteY4" fmla="*/ 6907 h 10000"/>
                <a:gd name="connsiteX5" fmla="*/ 6037 w 10000"/>
                <a:gd name="connsiteY5" fmla="*/ 6949 h 10000"/>
                <a:gd name="connsiteX6" fmla="*/ 6037 w 10000"/>
                <a:gd name="connsiteY6" fmla="*/ 10000 h 10000"/>
                <a:gd name="connsiteX7" fmla="*/ 10000 w 10000"/>
                <a:gd name="connsiteY7" fmla="*/ 5166 h 10000"/>
                <a:gd name="connsiteX0" fmla="*/ 10000 w 10000"/>
                <a:gd name="connsiteY0" fmla="*/ 5166 h 10000"/>
                <a:gd name="connsiteX1" fmla="*/ 6037 w 10000"/>
                <a:gd name="connsiteY1" fmla="*/ 0 h 10000"/>
                <a:gd name="connsiteX2" fmla="*/ 6037 w 10000"/>
                <a:gd name="connsiteY2" fmla="*/ 3371 h 10000"/>
                <a:gd name="connsiteX3" fmla="*/ 4 w 10000"/>
                <a:gd name="connsiteY3" fmla="*/ 3371 h 10000"/>
                <a:gd name="connsiteX4" fmla="*/ 0 w 10000"/>
                <a:gd name="connsiteY4" fmla="*/ 6907 h 10000"/>
                <a:gd name="connsiteX5" fmla="*/ 6037 w 10000"/>
                <a:gd name="connsiteY5" fmla="*/ 6949 h 10000"/>
                <a:gd name="connsiteX6" fmla="*/ 6037 w 10000"/>
                <a:gd name="connsiteY6" fmla="*/ 10000 h 10000"/>
                <a:gd name="connsiteX7" fmla="*/ 10000 w 10000"/>
                <a:gd name="connsiteY7" fmla="*/ 5166 h 10000"/>
                <a:gd name="connsiteX0" fmla="*/ 10000 w 10000"/>
                <a:gd name="connsiteY0" fmla="*/ 5166 h 10000"/>
                <a:gd name="connsiteX1" fmla="*/ 6037 w 10000"/>
                <a:gd name="connsiteY1" fmla="*/ 0 h 10000"/>
                <a:gd name="connsiteX2" fmla="*/ 6037 w 10000"/>
                <a:gd name="connsiteY2" fmla="*/ 3371 h 10000"/>
                <a:gd name="connsiteX3" fmla="*/ 4 w 10000"/>
                <a:gd name="connsiteY3" fmla="*/ 3371 h 10000"/>
                <a:gd name="connsiteX4" fmla="*/ 0 w 10000"/>
                <a:gd name="connsiteY4" fmla="*/ 6907 h 10000"/>
                <a:gd name="connsiteX5" fmla="*/ 6037 w 10000"/>
                <a:gd name="connsiteY5" fmla="*/ 6949 h 10000"/>
                <a:gd name="connsiteX6" fmla="*/ 6037 w 10000"/>
                <a:gd name="connsiteY6" fmla="*/ 10000 h 10000"/>
                <a:gd name="connsiteX7" fmla="*/ 10000 w 10000"/>
                <a:gd name="connsiteY7" fmla="*/ 5166 h 10000"/>
                <a:gd name="connsiteX0" fmla="*/ 9996 w 9996"/>
                <a:gd name="connsiteY0" fmla="*/ 5166 h 10000"/>
                <a:gd name="connsiteX1" fmla="*/ 6033 w 9996"/>
                <a:gd name="connsiteY1" fmla="*/ 0 h 10000"/>
                <a:gd name="connsiteX2" fmla="*/ 6033 w 9996"/>
                <a:gd name="connsiteY2" fmla="*/ 3371 h 10000"/>
                <a:gd name="connsiteX3" fmla="*/ 0 w 9996"/>
                <a:gd name="connsiteY3" fmla="*/ 3371 h 10000"/>
                <a:gd name="connsiteX4" fmla="*/ 28 w 9996"/>
                <a:gd name="connsiteY4" fmla="*/ 6944 h 10000"/>
                <a:gd name="connsiteX5" fmla="*/ 6033 w 9996"/>
                <a:gd name="connsiteY5" fmla="*/ 6949 h 10000"/>
                <a:gd name="connsiteX6" fmla="*/ 6033 w 9996"/>
                <a:gd name="connsiteY6" fmla="*/ 10000 h 10000"/>
                <a:gd name="connsiteX7" fmla="*/ 9996 w 9996"/>
                <a:gd name="connsiteY7" fmla="*/ 5166 h 10000"/>
                <a:gd name="connsiteX0" fmla="*/ 10000 w 10000"/>
                <a:gd name="connsiteY0" fmla="*/ 5166 h 10000"/>
                <a:gd name="connsiteX1" fmla="*/ 6035 w 10000"/>
                <a:gd name="connsiteY1" fmla="*/ 0 h 10000"/>
                <a:gd name="connsiteX2" fmla="*/ 6035 w 10000"/>
                <a:gd name="connsiteY2" fmla="*/ 3371 h 10000"/>
                <a:gd name="connsiteX3" fmla="*/ 0 w 10000"/>
                <a:gd name="connsiteY3" fmla="*/ 3371 h 10000"/>
                <a:gd name="connsiteX4" fmla="*/ 28 w 10000"/>
                <a:gd name="connsiteY4" fmla="*/ 6944 h 10000"/>
                <a:gd name="connsiteX5" fmla="*/ 6035 w 10000"/>
                <a:gd name="connsiteY5" fmla="*/ 6949 h 10000"/>
                <a:gd name="connsiteX6" fmla="*/ 6035 w 10000"/>
                <a:gd name="connsiteY6" fmla="*/ 10000 h 10000"/>
                <a:gd name="connsiteX7" fmla="*/ 10000 w 10000"/>
                <a:gd name="connsiteY7" fmla="*/ 5166 h 10000"/>
                <a:gd name="connsiteX0" fmla="*/ 10000 w 10000"/>
                <a:gd name="connsiteY0" fmla="*/ 5166 h 10000"/>
                <a:gd name="connsiteX1" fmla="*/ 6035 w 10000"/>
                <a:gd name="connsiteY1" fmla="*/ 0 h 10000"/>
                <a:gd name="connsiteX2" fmla="*/ 6035 w 10000"/>
                <a:gd name="connsiteY2" fmla="*/ 3371 h 10000"/>
                <a:gd name="connsiteX3" fmla="*/ 0 w 10000"/>
                <a:gd name="connsiteY3" fmla="*/ 3371 h 10000"/>
                <a:gd name="connsiteX4" fmla="*/ 28 w 10000"/>
                <a:gd name="connsiteY4" fmla="*/ 6944 h 10000"/>
                <a:gd name="connsiteX5" fmla="*/ 6035 w 10000"/>
                <a:gd name="connsiteY5" fmla="*/ 6949 h 10000"/>
                <a:gd name="connsiteX6" fmla="*/ 6035 w 10000"/>
                <a:gd name="connsiteY6" fmla="*/ 10000 h 10000"/>
                <a:gd name="connsiteX7" fmla="*/ 10000 w 10000"/>
                <a:gd name="connsiteY7" fmla="*/ 5166 h 10000"/>
                <a:gd name="connsiteX0" fmla="*/ 9984 w 9984"/>
                <a:gd name="connsiteY0" fmla="*/ 5166 h 10000"/>
                <a:gd name="connsiteX1" fmla="*/ 6019 w 9984"/>
                <a:gd name="connsiteY1" fmla="*/ 0 h 10000"/>
                <a:gd name="connsiteX2" fmla="*/ 6019 w 9984"/>
                <a:gd name="connsiteY2" fmla="*/ 3371 h 10000"/>
                <a:gd name="connsiteX3" fmla="*/ 0 w 9984"/>
                <a:gd name="connsiteY3" fmla="*/ 3371 h 10000"/>
                <a:gd name="connsiteX4" fmla="*/ 12 w 9984"/>
                <a:gd name="connsiteY4" fmla="*/ 6944 h 10000"/>
                <a:gd name="connsiteX5" fmla="*/ 6019 w 9984"/>
                <a:gd name="connsiteY5" fmla="*/ 6949 h 10000"/>
                <a:gd name="connsiteX6" fmla="*/ 6019 w 9984"/>
                <a:gd name="connsiteY6" fmla="*/ 10000 h 10000"/>
                <a:gd name="connsiteX7" fmla="*/ 9984 w 9984"/>
                <a:gd name="connsiteY7" fmla="*/ 51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4" h="10000">
                  <a:moveTo>
                    <a:pt x="9984" y="5166"/>
                  </a:moveTo>
                  <a:lnTo>
                    <a:pt x="6019" y="0"/>
                  </a:lnTo>
                  <a:lnTo>
                    <a:pt x="6019" y="3371"/>
                  </a:lnTo>
                  <a:lnTo>
                    <a:pt x="0" y="3371"/>
                  </a:lnTo>
                  <a:cubicBezTo>
                    <a:pt x="11" y="4861"/>
                    <a:pt x="9" y="5701"/>
                    <a:pt x="12" y="6944"/>
                  </a:cubicBezTo>
                  <a:lnTo>
                    <a:pt x="6019" y="6949"/>
                  </a:lnTo>
                  <a:lnTo>
                    <a:pt x="6019" y="10000"/>
                  </a:lnTo>
                  <a:lnTo>
                    <a:pt x="9984" y="51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2" name="Large Semi"/>
          <p:cNvGrpSpPr>
            <a:grpSpLocks noChangeAspect="1"/>
          </p:cNvGrpSpPr>
          <p:nvPr/>
        </p:nvGrpSpPr>
        <p:grpSpPr bwMode="auto">
          <a:xfrm rot="5400000">
            <a:off x="937484" y="1693702"/>
            <a:ext cx="347697" cy="1233961"/>
            <a:chOff x="6313" y="72"/>
            <a:chExt cx="623" cy="2211"/>
          </a:xfrm>
        </p:grpSpPr>
        <p:sp>
          <p:nvSpPr>
            <p:cNvPr id="193" name="Freeform 6"/>
            <p:cNvSpPr>
              <a:spLocks/>
            </p:cNvSpPr>
            <p:nvPr/>
          </p:nvSpPr>
          <p:spPr bwMode="auto">
            <a:xfrm>
              <a:off x="6327" y="2234"/>
              <a:ext cx="591" cy="49"/>
            </a:xfrm>
            <a:custGeom>
              <a:avLst/>
              <a:gdLst>
                <a:gd name="T0" fmla="*/ 0 w 591"/>
                <a:gd name="T1" fmla="*/ 0 h 49"/>
                <a:gd name="T2" fmla="*/ 0 w 591"/>
                <a:gd name="T3" fmla="*/ 33 h 49"/>
                <a:gd name="T4" fmla="*/ 52 w 591"/>
                <a:gd name="T5" fmla="*/ 33 h 49"/>
                <a:gd name="T6" fmla="*/ 61 w 591"/>
                <a:gd name="T7" fmla="*/ 49 h 49"/>
                <a:gd name="T8" fmla="*/ 550 w 591"/>
                <a:gd name="T9" fmla="*/ 49 h 49"/>
                <a:gd name="T10" fmla="*/ 559 w 591"/>
                <a:gd name="T11" fmla="*/ 25 h 49"/>
                <a:gd name="T12" fmla="*/ 591 w 591"/>
                <a:gd name="T13" fmla="*/ 25 h 49"/>
                <a:gd name="T14" fmla="*/ 591 w 591"/>
                <a:gd name="T15" fmla="*/ 0 h 49"/>
                <a:gd name="T16" fmla="*/ 0 w 59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49">
                  <a:moveTo>
                    <a:pt x="0" y="0"/>
                  </a:moveTo>
                  <a:lnTo>
                    <a:pt x="0" y="33"/>
                  </a:lnTo>
                  <a:lnTo>
                    <a:pt x="52" y="33"/>
                  </a:lnTo>
                  <a:lnTo>
                    <a:pt x="61" y="49"/>
                  </a:lnTo>
                  <a:lnTo>
                    <a:pt x="550" y="49"/>
                  </a:lnTo>
                  <a:lnTo>
                    <a:pt x="559" y="25"/>
                  </a:lnTo>
                  <a:lnTo>
                    <a:pt x="591" y="25"/>
                  </a:lnTo>
                  <a:lnTo>
                    <a:pt x="59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7"/>
            <p:cNvSpPr>
              <a:spLocks/>
            </p:cNvSpPr>
            <p:nvPr/>
          </p:nvSpPr>
          <p:spPr bwMode="auto">
            <a:xfrm>
              <a:off x="6347" y="2223"/>
              <a:ext cx="550" cy="40"/>
            </a:xfrm>
            <a:custGeom>
              <a:avLst/>
              <a:gdLst>
                <a:gd name="T0" fmla="*/ 0 w 550"/>
                <a:gd name="T1" fmla="*/ 0 h 40"/>
                <a:gd name="T2" fmla="*/ 43 w 550"/>
                <a:gd name="T3" fmla="*/ 40 h 40"/>
                <a:gd name="T4" fmla="*/ 514 w 550"/>
                <a:gd name="T5" fmla="*/ 40 h 40"/>
                <a:gd name="T6" fmla="*/ 550 w 550"/>
                <a:gd name="T7" fmla="*/ 0 h 40"/>
                <a:gd name="T8" fmla="*/ 0 w 550"/>
                <a:gd name="T9" fmla="*/ 0 h 40"/>
              </a:gdLst>
              <a:ahLst/>
              <a:cxnLst>
                <a:cxn ang="0">
                  <a:pos x="T0" y="T1"/>
                </a:cxn>
                <a:cxn ang="0">
                  <a:pos x="T2" y="T3"/>
                </a:cxn>
                <a:cxn ang="0">
                  <a:pos x="T4" y="T5"/>
                </a:cxn>
                <a:cxn ang="0">
                  <a:pos x="T6" y="T7"/>
                </a:cxn>
                <a:cxn ang="0">
                  <a:pos x="T8" y="T9"/>
                </a:cxn>
              </a:cxnLst>
              <a:rect l="0" t="0" r="r" b="b"/>
              <a:pathLst>
                <a:path w="550" h="40">
                  <a:moveTo>
                    <a:pt x="0" y="0"/>
                  </a:moveTo>
                  <a:lnTo>
                    <a:pt x="43" y="40"/>
                  </a:lnTo>
                  <a:lnTo>
                    <a:pt x="514" y="40"/>
                  </a:lnTo>
                  <a:lnTo>
                    <a:pt x="550" y="0"/>
                  </a:lnTo>
                  <a:lnTo>
                    <a:pt x="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
            <p:cNvSpPr>
              <a:spLocks/>
            </p:cNvSpPr>
            <p:nvPr/>
          </p:nvSpPr>
          <p:spPr bwMode="auto">
            <a:xfrm>
              <a:off x="6375" y="72"/>
              <a:ext cx="502" cy="109"/>
            </a:xfrm>
            <a:custGeom>
              <a:avLst/>
              <a:gdLst>
                <a:gd name="T0" fmla="*/ 274 w 274"/>
                <a:gd name="T1" fmla="*/ 60 h 60"/>
                <a:gd name="T2" fmla="*/ 274 w 274"/>
                <a:gd name="T3" fmla="*/ 25 h 60"/>
                <a:gd name="T4" fmla="*/ 250 w 274"/>
                <a:gd name="T5" fmla="*/ 0 h 60"/>
                <a:gd name="T6" fmla="*/ 23 w 274"/>
                <a:gd name="T7" fmla="*/ 0 h 60"/>
                <a:gd name="T8" fmla="*/ 0 w 274"/>
                <a:gd name="T9" fmla="*/ 23 h 60"/>
                <a:gd name="T10" fmla="*/ 0 w 274"/>
                <a:gd name="T11" fmla="*/ 60 h 60"/>
                <a:gd name="T12" fmla="*/ 274 w 274"/>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74" h="60">
                  <a:moveTo>
                    <a:pt x="274" y="60"/>
                  </a:moveTo>
                  <a:cubicBezTo>
                    <a:pt x="274" y="25"/>
                    <a:pt x="274" y="25"/>
                    <a:pt x="274" y="25"/>
                  </a:cubicBezTo>
                  <a:cubicBezTo>
                    <a:pt x="274" y="11"/>
                    <a:pt x="263" y="0"/>
                    <a:pt x="250" y="0"/>
                  </a:cubicBezTo>
                  <a:cubicBezTo>
                    <a:pt x="23" y="0"/>
                    <a:pt x="23" y="0"/>
                    <a:pt x="23" y="0"/>
                  </a:cubicBezTo>
                  <a:cubicBezTo>
                    <a:pt x="10" y="0"/>
                    <a:pt x="0" y="11"/>
                    <a:pt x="0" y="23"/>
                  </a:cubicBezTo>
                  <a:cubicBezTo>
                    <a:pt x="0" y="60"/>
                    <a:pt x="0" y="60"/>
                    <a:pt x="0" y="60"/>
                  </a:cubicBezTo>
                  <a:lnTo>
                    <a:pt x="274" y="6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7"/>
            <p:cNvSpPr>
              <a:spLocks noEditPoints="1"/>
            </p:cNvSpPr>
            <p:nvPr/>
          </p:nvSpPr>
          <p:spPr bwMode="auto">
            <a:xfrm>
              <a:off x="6340" y="267"/>
              <a:ext cx="570" cy="218"/>
            </a:xfrm>
            <a:custGeom>
              <a:avLst/>
              <a:gdLst>
                <a:gd name="T0" fmla="*/ 294 w 311"/>
                <a:gd name="T1" fmla="*/ 120 h 120"/>
                <a:gd name="T2" fmla="*/ 310 w 311"/>
                <a:gd name="T3" fmla="*/ 120 h 120"/>
                <a:gd name="T4" fmla="*/ 311 w 311"/>
                <a:gd name="T5" fmla="*/ 119 h 120"/>
                <a:gd name="T6" fmla="*/ 311 w 311"/>
                <a:gd name="T7" fmla="*/ 1 h 120"/>
                <a:gd name="T8" fmla="*/ 310 w 311"/>
                <a:gd name="T9" fmla="*/ 0 h 120"/>
                <a:gd name="T10" fmla="*/ 294 w 311"/>
                <a:gd name="T11" fmla="*/ 0 h 120"/>
                <a:gd name="T12" fmla="*/ 293 w 311"/>
                <a:gd name="T13" fmla="*/ 1 h 120"/>
                <a:gd name="T14" fmla="*/ 293 w 311"/>
                <a:gd name="T15" fmla="*/ 119 h 120"/>
                <a:gd name="T16" fmla="*/ 294 w 311"/>
                <a:gd name="T17" fmla="*/ 120 h 120"/>
                <a:gd name="T18" fmla="*/ 1 w 311"/>
                <a:gd name="T19" fmla="*/ 120 h 120"/>
                <a:gd name="T20" fmla="*/ 17 w 311"/>
                <a:gd name="T21" fmla="*/ 120 h 120"/>
                <a:gd name="T22" fmla="*/ 18 w 311"/>
                <a:gd name="T23" fmla="*/ 119 h 120"/>
                <a:gd name="T24" fmla="*/ 18 w 311"/>
                <a:gd name="T25" fmla="*/ 1 h 120"/>
                <a:gd name="T26" fmla="*/ 17 w 311"/>
                <a:gd name="T27" fmla="*/ 0 h 120"/>
                <a:gd name="T28" fmla="*/ 1 w 311"/>
                <a:gd name="T29" fmla="*/ 0 h 120"/>
                <a:gd name="T30" fmla="*/ 0 w 311"/>
                <a:gd name="T31" fmla="*/ 1 h 120"/>
                <a:gd name="T32" fmla="*/ 0 w 311"/>
                <a:gd name="T33" fmla="*/ 119 h 120"/>
                <a:gd name="T34" fmla="*/ 1 w 311"/>
                <a:gd name="T3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1" h="120">
                  <a:moveTo>
                    <a:pt x="294" y="120"/>
                  </a:moveTo>
                  <a:cubicBezTo>
                    <a:pt x="310" y="120"/>
                    <a:pt x="310" y="120"/>
                    <a:pt x="310" y="120"/>
                  </a:cubicBezTo>
                  <a:cubicBezTo>
                    <a:pt x="311" y="120"/>
                    <a:pt x="311" y="119"/>
                    <a:pt x="311" y="119"/>
                  </a:cubicBezTo>
                  <a:cubicBezTo>
                    <a:pt x="311" y="1"/>
                    <a:pt x="311" y="1"/>
                    <a:pt x="311" y="1"/>
                  </a:cubicBezTo>
                  <a:cubicBezTo>
                    <a:pt x="311" y="1"/>
                    <a:pt x="311" y="0"/>
                    <a:pt x="310" y="0"/>
                  </a:cubicBezTo>
                  <a:cubicBezTo>
                    <a:pt x="294" y="0"/>
                    <a:pt x="294" y="0"/>
                    <a:pt x="294" y="0"/>
                  </a:cubicBezTo>
                  <a:cubicBezTo>
                    <a:pt x="294" y="0"/>
                    <a:pt x="293" y="1"/>
                    <a:pt x="293" y="1"/>
                  </a:cubicBezTo>
                  <a:cubicBezTo>
                    <a:pt x="293" y="119"/>
                    <a:pt x="293" y="119"/>
                    <a:pt x="293" y="119"/>
                  </a:cubicBezTo>
                  <a:cubicBezTo>
                    <a:pt x="293" y="119"/>
                    <a:pt x="294" y="120"/>
                    <a:pt x="294" y="120"/>
                  </a:cubicBezTo>
                  <a:close/>
                  <a:moveTo>
                    <a:pt x="1" y="120"/>
                  </a:moveTo>
                  <a:cubicBezTo>
                    <a:pt x="17" y="120"/>
                    <a:pt x="17" y="120"/>
                    <a:pt x="17" y="120"/>
                  </a:cubicBezTo>
                  <a:cubicBezTo>
                    <a:pt x="17" y="120"/>
                    <a:pt x="18" y="119"/>
                    <a:pt x="18" y="119"/>
                  </a:cubicBezTo>
                  <a:cubicBezTo>
                    <a:pt x="18" y="1"/>
                    <a:pt x="18" y="1"/>
                    <a:pt x="18" y="1"/>
                  </a:cubicBezTo>
                  <a:cubicBezTo>
                    <a:pt x="18" y="1"/>
                    <a:pt x="17" y="0"/>
                    <a:pt x="17" y="0"/>
                  </a:cubicBezTo>
                  <a:cubicBezTo>
                    <a:pt x="1" y="0"/>
                    <a:pt x="1" y="0"/>
                    <a:pt x="1" y="0"/>
                  </a:cubicBezTo>
                  <a:cubicBezTo>
                    <a:pt x="0" y="0"/>
                    <a:pt x="0" y="1"/>
                    <a:pt x="0" y="1"/>
                  </a:cubicBezTo>
                  <a:cubicBezTo>
                    <a:pt x="0" y="119"/>
                    <a:pt x="0" y="119"/>
                    <a:pt x="0" y="119"/>
                  </a:cubicBezTo>
                  <a:cubicBezTo>
                    <a:pt x="0" y="119"/>
                    <a:pt x="0" y="120"/>
                    <a:pt x="1" y="1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8"/>
            <p:cNvSpPr>
              <a:spLocks/>
            </p:cNvSpPr>
            <p:nvPr/>
          </p:nvSpPr>
          <p:spPr bwMode="auto">
            <a:xfrm>
              <a:off x="6313" y="83"/>
              <a:ext cx="623" cy="650"/>
            </a:xfrm>
            <a:custGeom>
              <a:avLst/>
              <a:gdLst>
                <a:gd name="T0" fmla="*/ 306 w 340"/>
                <a:gd name="T1" fmla="*/ 357 h 357"/>
                <a:gd name="T2" fmla="*/ 306 w 340"/>
                <a:gd name="T3" fmla="*/ 259 h 357"/>
                <a:gd name="T4" fmla="*/ 310 w 340"/>
                <a:gd name="T5" fmla="*/ 237 h 357"/>
                <a:gd name="T6" fmla="*/ 329 w 340"/>
                <a:gd name="T7" fmla="*/ 253 h 357"/>
                <a:gd name="T8" fmla="*/ 337 w 340"/>
                <a:gd name="T9" fmla="*/ 240 h 357"/>
                <a:gd name="T10" fmla="*/ 316 w 340"/>
                <a:gd name="T11" fmla="*/ 214 h 357"/>
                <a:gd name="T12" fmla="*/ 317 w 340"/>
                <a:gd name="T13" fmla="*/ 196 h 357"/>
                <a:gd name="T14" fmla="*/ 315 w 340"/>
                <a:gd name="T15" fmla="*/ 74 h 357"/>
                <a:gd name="T16" fmla="*/ 277 w 340"/>
                <a:gd name="T17" fmla="*/ 31 h 357"/>
                <a:gd name="T18" fmla="*/ 260 w 340"/>
                <a:gd name="T19" fmla="*/ 6 h 357"/>
                <a:gd name="T20" fmla="*/ 170 w 340"/>
                <a:gd name="T21" fmla="*/ 0 h 357"/>
                <a:gd name="T22" fmla="*/ 72 w 340"/>
                <a:gd name="T23" fmla="*/ 10 h 357"/>
                <a:gd name="T24" fmla="*/ 62 w 340"/>
                <a:gd name="T25" fmla="*/ 28 h 357"/>
                <a:gd name="T26" fmla="*/ 24 w 340"/>
                <a:gd name="T27" fmla="*/ 76 h 357"/>
                <a:gd name="T28" fmla="*/ 24 w 340"/>
                <a:gd name="T29" fmla="*/ 199 h 357"/>
                <a:gd name="T30" fmla="*/ 25 w 340"/>
                <a:gd name="T31" fmla="*/ 213 h 357"/>
                <a:gd name="T32" fmla="*/ 2 w 340"/>
                <a:gd name="T33" fmla="*/ 240 h 357"/>
                <a:gd name="T34" fmla="*/ 11 w 340"/>
                <a:gd name="T35" fmla="*/ 253 h 357"/>
                <a:gd name="T36" fmla="*/ 31 w 340"/>
                <a:gd name="T37" fmla="*/ 235 h 357"/>
                <a:gd name="T38" fmla="*/ 36 w 340"/>
                <a:gd name="T39" fmla="*/ 255 h 357"/>
                <a:gd name="T40" fmla="*/ 36 w 340"/>
                <a:gd name="T41" fmla="*/ 357 h 357"/>
                <a:gd name="T42" fmla="*/ 306 w 340"/>
                <a:gd name="T43"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0" h="357">
                  <a:moveTo>
                    <a:pt x="306" y="357"/>
                  </a:moveTo>
                  <a:cubicBezTo>
                    <a:pt x="306" y="357"/>
                    <a:pt x="306" y="276"/>
                    <a:pt x="306" y="259"/>
                  </a:cubicBezTo>
                  <a:cubicBezTo>
                    <a:pt x="306" y="252"/>
                    <a:pt x="308" y="245"/>
                    <a:pt x="310" y="237"/>
                  </a:cubicBezTo>
                  <a:cubicBezTo>
                    <a:pt x="314" y="243"/>
                    <a:pt x="327" y="251"/>
                    <a:pt x="329" y="253"/>
                  </a:cubicBezTo>
                  <a:cubicBezTo>
                    <a:pt x="340" y="262"/>
                    <a:pt x="337" y="251"/>
                    <a:pt x="337" y="240"/>
                  </a:cubicBezTo>
                  <a:cubicBezTo>
                    <a:pt x="337" y="231"/>
                    <a:pt x="328" y="224"/>
                    <a:pt x="316" y="214"/>
                  </a:cubicBezTo>
                  <a:cubicBezTo>
                    <a:pt x="316" y="212"/>
                    <a:pt x="317" y="188"/>
                    <a:pt x="317" y="196"/>
                  </a:cubicBezTo>
                  <a:cubicBezTo>
                    <a:pt x="317" y="204"/>
                    <a:pt x="315" y="86"/>
                    <a:pt x="315" y="74"/>
                  </a:cubicBezTo>
                  <a:cubicBezTo>
                    <a:pt x="315" y="58"/>
                    <a:pt x="304" y="44"/>
                    <a:pt x="277" y="31"/>
                  </a:cubicBezTo>
                  <a:cubicBezTo>
                    <a:pt x="273" y="29"/>
                    <a:pt x="278" y="7"/>
                    <a:pt x="260" y="6"/>
                  </a:cubicBezTo>
                  <a:cubicBezTo>
                    <a:pt x="231" y="3"/>
                    <a:pt x="203" y="0"/>
                    <a:pt x="170" y="0"/>
                  </a:cubicBezTo>
                  <a:cubicBezTo>
                    <a:pt x="134" y="0"/>
                    <a:pt x="82" y="4"/>
                    <a:pt x="72" y="10"/>
                  </a:cubicBezTo>
                  <a:cubicBezTo>
                    <a:pt x="62" y="15"/>
                    <a:pt x="65" y="26"/>
                    <a:pt x="62" y="28"/>
                  </a:cubicBezTo>
                  <a:cubicBezTo>
                    <a:pt x="40" y="40"/>
                    <a:pt x="24" y="57"/>
                    <a:pt x="24" y="76"/>
                  </a:cubicBezTo>
                  <a:cubicBezTo>
                    <a:pt x="24" y="93"/>
                    <a:pt x="24" y="195"/>
                    <a:pt x="24" y="199"/>
                  </a:cubicBezTo>
                  <a:cubicBezTo>
                    <a:pt x="24" y="202"/>
                    <a:pt x="25" y="213"/>
                    <a:pt x="25" y="213"/>
                  </a:cubicBezTo>
                  <a:cubicBezTo>
                    <a:pt x="12" y="223"/>
                    <a:pt x="2" y="230"/>
                    <a:pt x="2" y="240"/>
                  </a:cubicBezTo>
                  <a:cubicBezTo>
                    <a:pt x="2" y="251"/>
                    <a:pt x="0" y="262"/>
                    <a:pt x="11" y="253"/>
                  </a:cubicBezTo>
                  <a:cubicBezTo>
                    <a:pt x="13" y="251"/>
                    <a:pt x="28" y="242"/>
                    <a:pt x="31" y="235"/>
                  </a:cubicBezTo>
                  <a:cubicBezTo>
                    <a:pt x="34" y="244"/>
                    <a:pt x="36" y="252"/>
                    <a:pt x="36" y="255"/>
                  </a:cubicBezTo>
                  <a:cubicBezTo>
                    <a:pt x="36" y="263"/>
                    <a:pt x="36" y="357"/>
                    <a:pt x="36" y="357"/>
                  </a:cubicBezTo>
                  <a:lnTo>
                    <a:pt x="306" y="357"/>
                  </a:lnTo>
                  <a:close/>
                </a:path>
              </a:pathLst>
            </a:custGeom>
            <a:gradFill>
              <a:gsLst>
                <a:gs pos="99000">
                  <a:schemeClr val="accent4"/>
                </a:gs>
                <a:gs pos="21000">
                  <a:schemeClr val="accent4">
                    <a:lumMod val="60000"/>
                    <a:lumOff val="40000"/>
                  </a:schemeClr>
                </a:gs>
                <a:gs pos="67000">
                  <a:schemeClr val="accent4">
                    <a:lumMod val="60000"/>
                    <a:lumOff val="40000"/>
                  </a:schemeClr>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
            <p:cNvSpPr>
              <a:spLocks noEditPoints="1"/>
            </p:cNvSpPr>
            <p:nvPr/>
          </p:nvSpPr>
          <p:spPr bwMode="auto">
            <a:xfrm>
              <a:off x="6371" y="150"/>
              <a:ext cx="495" cy="82"/>
            </a:xfrm>
            <a:custGeom>
              <a:avLst/>
              <a:gdLst>
                <a:gd name="T0" fmla="*/ 234 w 270"/>
                <a:gd name="T1" fmla="*/ 35 h 45"/>
                <a:gd name="T2" fmla="*/ 215 w 270"/>
                <a:gd name="T3" fmla="*/ 1 h 45"/>
                <a:gd name="T4" fmla="*/ 263 w 270"/>
                <a:gd name="T5" fmla="*/ 37 h 45"/>
                <a:gd name="T6" fmla="*/ 234 w 270"/>
                <a:gd name="T7" fmla="*/ 35 h 45"/>
                <a:gd name="T8" fmla="*/ 38 w 270"/>
                <a:gd name="T9" fmla="*/ 35 h 45"/>
                <a:gd name="T10" fmla="*/ 54 w 270"/>
                <a:gd name="T11" fmla="*/ 1 h 45"/>
                <a:gd name="T12" fmla="*/ 7 w 270"/>
                <a:gd name="T13" fmla="*/ 39 h 45"/>
                <a:gd name="T14" fmla="*/ 38 w 270"/>
                <a:gd name="T15" fmla="*/ 3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45">
                  <a:moveTo>
                    <a:pt x="234" y="35"/>
                  </a:moveTo>
                  <a:cubicBezTo>
                    <a:pt x="224" y="26"/>
                    <a:pt x="208" y="1"/>
                    <a:pt x="215" y="1"/>
                  </a:cubicBezTo>
                  <a:cubicBezTo>
                    <a:pt x="222" y="0"/>
                    <a:pt x="270" y="31"/>
                    <a:pt x="263" y="37"/>
                  </a:cubicBezTo>
                  <a:cubicBezTo>
                    <a:pt x="257" y="44"/>
                    <a:pt x="239" y="40"/>
                    <a:pt x="234" y="35"/>
                  </a:cubicBezTo>
                  <a:close/>
                  <a:moveTo>
                    <a:pt x="38" y="35"/>
                  </a:moveTo>
                  <a:cubicBezTo>
                    <a:pt x="46" y="25"/>
                    <a:pt x="61" y="1"/>
                    <a:pt x="54" y="1"/>
                  </a:cubicBezTo>
                  <a:cubicBezTo>
                    <a:pt x="47" y="1"/>
                    <a:pt x="0" y="32"/>
                    <a:pt x="7" y="39"/>
                  </a:cubicBezTo>
                  <a:cubicBezTo>
                    <a:pt x="14" y="45"/>
                    <a:pt x="33" y="41"/>
                    <a:pt x="38"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0"/>
            <p:cNvSpPr>
              <a:spLocks/>
            </p:cNvSpPr>
            <p:nvPr/>
          </p:nvSpPr>
          <p:spPr bwMode="auto">
            <a:xfrm>
              <a:off x="6413" y="338"/>
              <a:ext cx="429" cy="173"/>
            </a:xfrm>
            <a:custGeom>
              <a:avLst/>
              <a:gdLst>
                <a:gd name="T0" fmla="*/ 213 w 234"/>
                <a:gd name="T1" fmla="*/ 95 h 95"/>
                <a:gd name="T2" fmla="*/ 231 w 234"/>
                <a:gd name="T3" fmla="*/ 36 h 95"/>
                <a:gd name="T4" fmla="*/ 211 w 234"/>
                <a:gd name="T5" fmla="*/ 15 h 95"/>
                <a:gd name="T6" fmla="*/ 18 w 234"/>
                <a:gd name="T7" fmla="*/ 16 h 95"/>
                <a:gd name="T8" fmla="*/ 3 w 234"/>
                <a:gd name="T9" fmla="*/ 40 h 95"/>
                <a:gd name="T10" fmla="*/ 25 w 234"/>
                <a:gd name="T11" fmla="*/ 95 h 95"/>
                <a:gd name="T12" fmla="*/ 213 w 234"/>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34" h="95">
                  <a:moveTo>
                    <a:pt x="213" y="95"/>
                  </a:moveTo>
                  <a:cubicBezTo>
                    <a:pt x="220" y="78"/>
                    <a:pt x="228" y="53"/>
                    <a:pt x="231" y="36"/>
                  </a:cubicBezTo>
                  <a:cubicBezTo>
                    <a:pt x="234" y="26"/>
                    <a:pt x="221" y="20"/>
                    <a:pt x="211" y="15"/>
                  </a:cubicBezTo>
                  <a:cubicBezTo>
                    <a:pt x="175" y="0"/>
                    <a:pt x="53" y="1"/>
                    <a:pt x="18" y="16"/>
                  </a:cubicBezTo>
                  <a:cubicBezTo>
                    <a:pt x="6" y="21"/>
                    <a:pt x="0" y="29"/>
                    <a:pt x="3" y="40"/>
                  </a:cubicBezTo>
                  <a:cubicBezTo>
                    <a:pt x="5" y="53"/>
                    <a:pt x="19" y="82"/>
                    <a:pt x="25" y="95"/>
                  </a:cubicBezTo>
                  <a:cubicBezTo>
                    <a:pt x="66" y="95"/>
                    <a:pt x="213" y="95"/>
                    <a:pt x="213" y="95"/>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1"/>
            <p:cNvSpPr>
              <a:spLocks/>
            </p:cNvSpPr>
            <p:nvPr/>
          </p:nvSpPr>
          <p:spPr bwMode="auto">
            <a:xfrm>
              <a:off x="6424" y="347"/>
              <a:ext cx="407" cy="157"/>
            </a:xfrm>
            <a:custGeom>
              <a:avLst/>
              <a:gdLst>
                <a:gd name="T0" fmla="*/ 204 w 222"/>
                <a:gd name="T1" fmla="*/ 86 h 86"/>
                <a:gd name="T2" fmla="*/ 220 w 222"/>
                <a:gd name="T3" fmla="*/ 32 h 86"/>
                <a:gd name="T4" fmla="*/ 201 w 222"/>
                <a:gd name="T5" fmla="*/ 15 h 86"/>
                <a:gd name="T6" fmla="*/ 17 w 222"/>
                <a:gd name="T7" fmla="*/ 16 h 86"/>
                <a:gd name="T8" fmla="*/ 2 w 222"/>
                <a:gd name="T9" fmla="*/ 35 h 86"/>
                <a:gd name="T10" fmla="*/ 21 w 222"/>
                <a:gd name="T11" fmla="*/ 86 h 86"/>
                <a:gd name="T12" fmla="*/ 204 w 22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22" h="86">
                  <a:moveTo>
                    <a:pt x="204" y="86"/>
                  </a:moveTo>
                  <a:cubicBezTo>
                    <a:pt x="212" y="66"/>
                    <a:pt x="216" y="48"/>
                    <a:pt x="220" y="32"/>
                  </a:cubicBezTo>
                  <a:cubicBezTo>
                    <a:pt x="222" y="23"/>
                    <a:pt x="210" y="19"/>
                    <a:pt x="201" y="15"/>
                  </a:cubicBezTo>
                  <a:cubicBezTo>
                    <a:pt x="166" y="0"/>
                    <a:pt x="50" y="1"/>
                    <a:pt x="17" y="16"/>
                  </a:cubicBezTo>
                  <a:cubicBezTo>
                    <a:pt x="6" y="21"/>
                    <a:pt x="0" y="25"/>
                    <a:pt x="2" y="35"/>
                  </a:cubicBezTo>
                  <a:cubicBezTo>
                    <a:pt x="4" y="48"/>
                    <a:pt x="16" y="73"/>
                    <a:pt x="21" y="86"/>
                  </a:cubicBezTo>
                  <a:cubicBezTo>
                    <a:pt x="60" y="86"/>
                    <a:pt x="204" y="86"/>
                    <a:pt x="204" y="8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2"/>
            <p:cNvSpPr>
              <a:spLocks/>
            </p:cNvSpPr>
            <p:nvPr/>
          </p:nvSpPr>
          <p:spPr bwMode="auto">
            <a:xfrm>
              <a:off x="6813" y="482"/>
              <a:ext cx="33" cy="209"/>
            </a:xfrm>
            <a:custGeom>
              <a:avLst/>
              <a:gdLst>
                <a:gd name="T0" fmla="*/ 13 w 18"/>
                <a:gd name="T1" fmla="*/ 2 h 115"/>
                <a:gd name="T2" fmla="*/ 0 w 18"/>
                <a:gd name="T3" fmla="*/ 26 h 115"/>
                <a:gd name="T4" fmla="*/ 0 w 18"/>
                <a:gd name="T5" fmla="*/ 98 h 115"/>
                <a:gd name="T6" fmla="*/ 11 w 18"/>
                <a:gd name="T7" fmla="*/ 110 h 115"/>
                <a:gd name="T8" fmla="*/ 17 w 18"/>
                <a:gd name="T9" fmla="*/ 109 h 115"/>
                <a:gd name="T10" fmla="*/ 17 w 18"/>
                <a:gd name="T11" fmla="*/ 7 h 115"/>
                <a:gd name="T12" fmla="*/ 13 w 18"/>
                <a:gd name="T13" fmla="*/ 2 h 115"/>
              </a:gdLst>
              <a:ahLst/>
              <a:cxnLst>
                <a:cxn ang="0">
                  <a:pos x="T0" y="T1"/>
                </a:cxn>
                <a:cxn ang="0">
                  <a:pos x="T2" y="T3"/>
                </a:cxn>
                <a:cxn ang="0">
                  <a:pos x="T4" y="T5"/>
                </a:cxn>
                <a:cxn ang="0">
                  <a:pos x="T6" y="T7"/>
                </a:cxn>
                <a:cxn ang="0">
                  <a:pos x="T8" y="T9"/>
                </a:cxn>
                <a:cxn ang="0">
                  <a:pos x="T10" y="T11"/>
                </a:cxn>
                <a:cxn ang="0">
                  <a:pos x="T12" y="T13"/>
                </a:cxn>
              </a:cxnLst>
              <a:rect l="0" t="0" r="r" b="b"/>
              <a:pathLst>
                <a:path w="18" h="115">
                  <a:moveTo>
                    <a:pt x="13" y="2"/>
                  </a:moveTo>
                  <a:cubicBezTo>
                    <a:pt x="9" y="9"/>
                    <a:pt x="0" y="26"/>
                    <a:pt x="0" y="26"/>
                  </a:cubicBezTo>
                  <a:cubicBezTo>
                    <a:pt x="0" y="98"/>
                    <a:pt x="0" y="98"/>
                    <a:pt x="0" y="98"/>
                  </a:cubicBezTo>
                  <a:cubicBezTo>
                    <a:pt x="0" y="98"/>
                    <a:pt x="7" y="106"/>
                    <a:pt x="11" y="110"/>
                  </a:cubicBezTo>
                  <a:cubicBezTo>
                    <a:pt x="15" y="114"/>
                    <a:pt x="16" y="115"/>
                    <a:pt x="17" y="109"/>
                  </a:cubicBezTo>
                  <a:cubicBezTo>
                    <a:pt x="18" y="99"/>
                    <a:pt x="18" y="34"/>
                    <a:pt x="17" y="7"/>
                  </a:cubicBezTo>
                  <a:cubicBezTo>
                    <a:pt x="16" y="0"/>
                    <a:pt x="14" y="0"/>
                    <a:pt x="13"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3"/>
            <p:cNvSpPr>
              <a:spLocks/>
            </p:cNvSpPr>
            <p:nvPr/>
          </p:nvSpPr>
          <p:spPr bwMode="auto">
            <a:xfrm>
              <a:off x="6426" y="482"/>
              <a:ext cx="33" cy="209"/>
            </a:xfrm>
            <a:custGeom>
              <a:avLst/>
              <a:gdLst>
                <a:gd name="T0" fmla="*/ 5 w 18"/>
                <a:gd name="T1" fmla="*/ 2 h 115"/>
                <a:gd name="T2" fmla="*/ 18 w 18"/>
                <a:gd name="T3" fmla="*/ 26 h 115"/>
                <a:gd name="T4" fmla="*/ 18 w 18"/>
                <a:gd name="T5" fmla="*/ 98 h 115"/>
                <a:gd name="T6" fmla="*/ 7 w 18"/>
                <a:gd name="T7" fmla="*/ 110 h 115"/>
                <a:gd name="T8" fmla="*/ 1 w 18"/>
                <a:gd name="T9" fmla="*/ 109 h 115"/>
                <a:gd name="T10" fmla="*/ 1 w 18"/>
                <a:gd name="T11" fmla="*/ 7 h 115"/>
                <a:gd name="T12" fmla="*/ 5 w 18"/>
                <a:gd name="T13" fmla="*/ 2 h 115"/>
              </a:gdLst>
              <a:ahLst/>
              <a:cxnLst>
                <a:cxn ang="0">
                  <a:pos x="T0" y="T1"/>
                </a:cxn>
                <a:cxn ang="0">
                  <a:pos x="T2" y="T3"/>
                </a:cxn>
                <a:cxn ang="0">
                  <a:pos x="T4" y="T5"/>
                </a:cxn>
                <a:cxn ang="0">
                  <a:pos x="T6" y="T7"/>
                </a:cxn>
                <a:cxn ang="0">
                  <a:pos x="T8" y="T9"/>
                </a:cxn>
                <a:cxn ang="0">
                  <a:pos x="T10" y="T11"/>
                </a:cxn>
                <a:cxn ang="0">
                  <a:pos x="T12" y="T13"/>
                </a:cxn>
              </a:cxnLst>
              <a:rect l="0" t="0" r="r" b="b"/>
              <a:pathLst>
                <a:path w="18" h="115">
                  <a:moveTo>
                    <a:pt x="5" y="2"/>
                  </a:moveTo>
                  <a:cubicBezTo>
                    <a:pt x="9" y="9"/>
                    <a:pt x="18" y="26"/>
                    <a:pt x="18" y="26"/>
                  </a:cubicBezTo>
                  <a:cubicBezTo>
                    <a:pt x="18" y="98"/>
                    <a:pt x="18" y="98"/>
                    <a:pt x="18" y="98"/>
                  </a:cubicBezTo>
                  <a:cubicBezTo>
                    <a:pt x="18" y="98"/>
                    <a:pt x="11" y="106"/>
                    <a:pt x="7" y="110"/>
                  </a:cubicBezTo>
                  <a:cubicBezTo>
                    <a:pt x="3" y="114"/>
                    <a:pt x="2" y="115"/>
                    <a:pt x="1" y="109"/>
                  </a:cubicBezTo>
                  <a:cubicBezTo>
                    <a:pt x="0" y="99"/>
                    <a:pt x="0" y="34"/>
                    <a:pt x="1" y="7"/>
                  </a:cubicBezTo>
                  <a:cubicBezTo>
                    <a:pt x="2" y="0"/>
                    <a:pt x="4"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4"/>
            <p:cNvSpPr>
              <a:spLocks/>
            </p:cNvSpPr>
            <p:nvPr/>
          </p:nvSpPr>
          <p:spPr bwMode="auto">
            <a:xfrm>
              <a:off x="6507" y="549"/>
              <a:ext cx="251" cy="16"/>
            </a:xfrm>
            <a:custGeom>
              <a:avLst/>
              <a:gdLst>
                <a:gd name="T0" fmla="*/ 135 w 137"/>
                <a:gd name="T1" fmla="*/ 9 h 9"/>
                <a:gd name="T2" fmla="*/ 2 w 137"/>
                <a:gd name="T3" fmla="*/ 9 h 9"/>
                <a:gd name="T4" fmla="*/ 0 w 137"/>
                <a:gd name="T5" fmla="*/ 7 h 9"/>
                <a:gd name="T6" fmla="*/ 0 w 137"/>
                <a:gd name="T7" fmla="*/ 2 h 9"/>
                <a:gd name="T8" fmla="*/ 2 w 137"/>
                <a:gd name="T9" fmla="*/ 0 h 9"/>
                <a:gd name="T10" fmla="*/ 135 w 137"/>
                <a:gd name="T11" fmla="*/ 0 h 9"/>
                <a:gd name="T12" fmla="*/ 137 w 137"/>
                <a:gd name="T13" fmla="*/ 2 h 9"/>
                <a:gd name="T14" fmla="*/ 137 w 137"/>
                <a:gd name="T15" fmla="*/ 7 h 9"/>
                <a:gd name="T16" fmla="*/ 135 w 13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9">
                  <a:moveTo>
                    <a:pt x="135" y="9"/>
                  </a:moveTo>
                  <a:cubicBezTo>
                    <a:pt x="2" y="9"/>
                    <a:pt x="2" y="9"/>
                    <a:pt x="2" y="9"/>
                  </a:cubicBezTo>
                  <a:cubicBezTo>
                    <a:pt x="0" y="9"/>
                    <a:pt x="0" y="8"/>
                    <a:pt x="0" y="7"/>
                  </a:cubicBezTo>
                  <a:cubicBezTo>
                    <a:pt x="0" y="2"/>
                    <a:pt x="0" y="2"/>
                    <a:pt x="0" y="2"/>
                  </a:cubicBezTo>
                  <a:cubicBezTo>
                    <a:pt x="0" y="1"/>
                    <a:pt x="0" y="0"/>
                    <a:pt x="2" y="0"/>
                  </a:cubicBezTo>
                  <a:cubicBezTo>
                    <a:pt x="135" y="0"/>
                    <a:pt x="135" y="0"/>
                    <a:pt x="135" y="0"/>
                  </a:cubicBezTo>
                  <a:cubicBezTo>
                    <a:pt x="136" y="0"/>
                    <a:pt x="137" y="1"/>
                    <a:pt x="137" y="2"/>
                  </a:cubicBezTo>
                  <a:cubicBezTo>
                    <a:pt x="137" y="7"/>
                    <a:pt x="137" y="7"/>
                    <a:pt x="137" y="7"/>
                  </a:cubicBezTo>
                  <a:cubicBezTo>
                    <a:pt x="137" y="8"/>
                    <a:pt x="136" y="9"/>
                    <a:pt x="135" y="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5"/>
            <p:cNvSpPr>
              <a:spLocks/>
            </p:cNvSpPr>
            <p:nvPr/>
          </p:nvSpPr>
          <p:spPr bwMode="auto">
            <a:xfrm>
              <a:off x="6507" y="660"/>
              <a:ext cx="251" cy="16"/>
            </a:xfrm>
            <a:custGeom>
              <a:avLst/>
              <a:gdLst>
                <a:gd name="T0" fmla="*/ 135 w 137"/>
                <a:gd name="T1" fmla="*/ 9 h 9"/>
                <a:gd name="T2" fmla="*/ 2 w 137"/>
                <a:gd name="T3" fmla="*/ 9 h 9"/>
                <a:gd name="T4" fmla="*/ 0 w 137"/>
                <a:gd name="T5" fmla="*/ 7 h 9"/>
                <a:gd name="T6" fmla="*/ 0 w 137"/>
                <a:gd name="T7" fmla="*/ 2 h 9"/>
                <a:gd name="T8" fmla="*/ 2 w 137"/>
                <a:gd name="T9" fmla="*/ 0 h 9"/>
                <a:gd name="T10" fmla="*/ 135 w 137"/>
                <a:gd name="T11" fmla="*/ 0 h 9"/>
                <a:gd name="T12" fmla="*/ 137 w 137"/>
                <a:gd name="T13" fmla="*/ 2 h 9"/>
                <a:gd name="T14" fmla="*/ 137 w 137"/>
                <a:gd name="T15" fmla="*/ 7 h 9"/>
                <a:gd name="T16" fmla="*/ 135 w 13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9">
                  <a:moveTo>
                    <a:pt x="135" y="9"/>
                  </a:moveTo>
                  <a:cubicBezTo>
                    <a:pt x="2" y="9"/>
                    <a:pt x="2" y="9"/>
                    <a:pt x="2" y="9"/>
                  </a:cubicBezTo>
                  <a:cubicBezTo>
                    <a:pt x="0" y="9"/>
                    <a:pt x="0" y="8"/>
                    <a:pt x="0" y="7"/>
                  </a:cubicBezTo>
                  <a:cubicBezTo>
                    <a:pt x="0" y="2"/>
                    <a:pt x="0" y="2"/>
                    <a:pt x="0" y="2"/>
                  </a:cubicBezTo>
                  <a:cubicBezTo>
                    <a:pt x="0" y="1"/>
                    <a:pt x="0" y="0"/>
                    <a:pt x="2" y="0"/>
                  </a:cubicBezTo>
                  <a:cubicBezTo>
                    <a:pt x="135" y="0"/>
                    <a:pt x="135" y="0"/>
                    <a:pt x="135" y="0"/>
                  </a:cubicBezTo>
                  <a:cubicBezTo>
                    <a:pt x="136" y="0"/>
                    <a:pt x="137" y="1"/>
                    <a:pt x="137" y="2"/>
                  </a:cubicBezTo>
                  <a:cubicBezTo>
                    <a:pt x="137" y="7"/>
                    <a:pt x="137" y="7"/>
                    <a:pt x="137" y="7"/>
                  </a:cubicBezTo>
                  <a:cubicBezTo>
                    <a:pt x="137" y="8"/>
                    <a:pt x="136" y="9"/>
                    <a:pt x="135" y="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6"/>
            <p:cNvSpPr>
              <a:spLocks noChangeArrowheads="1"/>
            </p:cNvSpPr>
            <p:nvPr/>
          </p:nvSpPr>
          <p:spPr bwMode="auto">
            <a:xfrm>
              <a:off x="6316" y="733"/>
              <a:ext cx="616" cy="1502"/>
            </a:xfrm>
            <a:prstGeom prst="rect">
              <a:avLst/>
            </a:prstGeom>
            <a:solidFill>
              <a:schemeClr val="bg1"/>
            </a:solidFill>
            <a:ln>
              <a:noFill/>
            </a:ln>
            <a:effectLst>
              <a:outerShdw blurRad="88900" dist="101600" dir="3600000" algn="tl" rotWithShape="0">
                <a:prstClr val="black">
                  <a:alpha val="58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6" name="Large Semi"/>
          <p:cNvGrpSpPr>
            <a:grpSpLocks noChangeAspect="1"/>
          </p:cNvGrpSpPr>
          <p:nvPr/>
        </p:nvGrpSpPr>
        <p:grpSpPr bwMode="auto">
          <a:xfrm rot="16200000">
            <a:off x="7935836" y="1364104"/>
            <a:ext cx="310974" cy="1103634"/>
            <a:chOff x="6313" y="72"/>
            <a:chExt cx="623" cy="2211"/>
          </a:xfrm>
        </p:grpSpPr>
        <p:sp>
          <p:nvSpPr>
            <p:cNvPr id="207" name="Freeform 6"/>
            <p:cNvSpPr>
              <a:spLocks/>
            </p:cNvSpPr>
            <p:nvPr/>
          </p:nvSpPr>
          <p:spPr bwMode="auto">
            <a:xfrm>
              <a:off x="6327" y="2234"/>
              <a:ext cx="591" cy="49"/>
            </a:xfrm>
            <a:custGeom>
              <a:avLst/>
              <a:gdLst>
                <a:gd name="T0" fmla="*/ 0 w 591"/>
                <a:gd name="T1" fmla="*/ 0 h 49"/>
                <a:gd name="T2" fmla="*/ 0 w 591"/>
                <a:gd name="T3" fmla="*/ 33 h 49"/>
                <a:gd name="T4" fmla="*/ 52 w 591"/>
                <a:gd name="T5" fmla="*/ 33 h 49"/>
                <a:gd name="T6" fmla="*/ 61 w 591"/>
                <a:gd name="T7" fmla="*/ 49 h 49"/>
                <a:gd name="T8" fmla="*/ 550 w 591"/>
                <a:gd name="T9" fmla="*/ 49 h 49"/>
                <a:gd name="T10" fmla="*/ 559 w 591"/>
                <a:gd name="T11" fmla="*/ 25 h 49"/>
                <a:gd name="T12" fmla="*/ 591 w 591"/>
                <a:gd name="T13" fmla="*/ 25 h 49"/>
                <a:gd name="T14" fmla="*/ 591 w 591"/>
                <a:gd name="T15" fmla="*/ 0 h 49"/>
                <a:gd name="T16" fmla="*/ 0 w 59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49">
                  <a:moveTo>
                    <a:pt x="0" y="0"/>
                  </a:moveTo>
                  <a:lnTo>
                    <a:pt x="0" y="33"/>
                  </a:lnTo>
                  <a:lnTo>
                    <a:pt x="52" y="33"/>
                  </a:lnTo>
                  <a:lnTo>
                    <a:pt x="61" y="49"/>
                  </a:lnTo>
                  <a:lnTo>
                    <a:pt x="550" y="49"/>
                  </a:lnTo>
                  <a:lnTo>
                    <a:pt x="559" y="25"/>
                  </a:lnTo>
                  <a:lnTo>
                    <a:pt x="591" y="25"/>
                  </a:lnTo>
                  <a:lnTo>
                    <a:pt x="59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
            <p:cNvSpPr>
              <a:spLocks/>
            </p:cNvSpPr>
            <p:nvPr/>
          </p:nvSpPr>
          <p:spPr bwMode="auto">
            <a:xfrm>
              <a:off x="6347" y="2223"/>
              <a:ext cx="550" cy="40"/>
            </a:xfrm>
            <a:custGeom>
              <a:avLst/>
              <a:gdLst>
                <a:gd name="T0" fmla="*/ 0 w 550"/>
                <a:gd name="T1" fmla="*/ 0 h 40"/>
                <a:gd name="T2" fmla="*/ 43 w 550"/>
                <a:gd name="T3" fmla="*/ 40 h 40"/>
                <a:gd name="T4" fmla="*/ 514 w 550"/>
                <a:gd name="T5" fmla="*/ 40 h 40"/>
                <a:gd name="T6" fmla="*/ 550 w 550"/>
                <a:gd name="T7" fmla="*/ 0 h 40"/>
                <a:gd name="T8" fmla="*/ 0 w 550"/>
                <a:gd name="T9" fmla="*/ 0 h 40"/>
              </a:gdLst>
              <a:ahLst/>
              <a:cxnLst>
                <a:cxn ang="0">
                  <a:pos x="T0" y="T1"/>
                </a:cxn>
                <a:cxn ang="0">
                  <a:pos x="T2" y="T3"/>
                </a:cxn>
                <a:cxn ang="0">
                  <a:pos x="T4" y="T5"/>
                </a:cxn>
                <a:cxn ang="0">
                  <a:pos x="T6" y="T7"/>
                </a:cxn>
                <a:cxn ang="0">
                  <a:pos x="T8" y="T9"/>
                </a:cxn>
              </a:cxnLst>
              <a:rect l="0" t="0" r="r" b="b"/>
              <a:pathLst>
                <a:path w="550" h="40">
                  <a:moveTo>
                    <a:pt x="0" y="0"/>
                  </a:moveTo>
                  <a:lnTo>
                    <a:pt x="43" y="40"/>
                  </a:lnTo>
                  <a:lnTo>
                    <a:pt x="514" y="40"/>
                  </a:lnTo>
                  <a:lnTo>
                    <a:pt x="550" y="0"/>
                  </a:lnTo>
                  <a:lnTo>
                    <a:pt x="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5"/>
            <p:cNvSpPr>
              <a:spLocks/>
            </p:cNvSpPr>
            <p:nvPr/>
          </p:nvSpPr>
          <p:spPr bwMode="auto">
            <a:xfrm>
              <a:off x="6375" y="72"/>
              <a:ext cx="502" cy="109"/>
            </a:xfrm>
            <a:custGeom>
              <a:avLst/>
              <a:gdLst>
                <a:gd name="T0" fmla="*/ 274 w 274"/>
                <a:gd name="T1" fmla="*/ 60 h 60"/>
                <a:gd name="T2" fmla="*/ 274 w 274"/>
                <a:gd name="T3" fmla="*/ 25 h 60"/>
                <a:gd name="T4" fmla="*/ 250 w 274"/>
                <a:gd name="T5" fmla="*/ 0 h 60"/>
                <a:gd name="T6" fmla="*/ 23 w 274"/>
                <a:gd name="T7" fmla="*/ 0 h 60"/>
                <a:gd name="T8" fmla="*/ 0 w 274"/>
                <a:gd name="T9" fmla="*/ 23 h 60"/>
                <a:gd name="T10" fmla="*/ 0 w 274"/>
                <a:gd name="T11" fmla="*/ 60 h 60"/>
                <a:gd name="T12" fmla="*/ 274 w 274"/>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74" h="60">
                  <a:moveTo>
                    <a:pt x="274" y="60"/>
                  </a:moveTo>
                  <a:cubicBezTo>
                    <a:pt x="274" y="25"/>
                    <a:pt x="274" y="25"/>
                    <a:pt x="274" y="25"/>
                  </a:cubicBezTo>
                  <a:cubicBezTo>
                    <a:pt x="274" y="11"/>
                    <a:pt x="263" y="0"/>
                    <a:pt x="250" y="0"/>
                  </a:cubicBezTo>
                  <a:cubicBezTo>
                    <a:pt x="23" y="0"/>
                    <a:pt x="23" y="0"/>
                    <a:pt x="23" y="0"/>
                  </a:cubicBezTo>
                  <a:cubicBezTo>
                    <a:pt x="10" y="0"/>
                    <a:pt x="0" y="11"/>
                    <a:pt x="0" y="23"/>
                  </a:cubicBezTo>
                  <a:cubicBezTo>
                    <a:pt x="0" y="60"/>
                    <a:pt x="0" y="60"/>
                    <a:pt x="0" y="60"/>
                  </a:cubicBezTo>
                  <a:lnTo>
                    <a:pt x="274" y="6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7"/>
            <p:cNvSpPr>
              <a:spLocks noEditPoints="1"/>
            </p:cNvSpPr>
            <p:nvPr/>
          </p:nvSpPr>
          <p:spPr bwMode="auto">
            <a:xfrm>
              <a:off x="6340" y="267"/>
              <a:ext cx="570" cy="218"/>
            </a:xfrm>
            <a:custGeom>
              <a:avLst/>
              <a:gdLst>
                <a:gd name="T0" fmla="*/ 294 w 311"/>
                <a:gd name="T1" fmla="*/ 120 h 120"/>
                <a:gd name="T2" fmla="*/ 310 w 311"/>
                <a:gd name="T3" fmla="*/ 120 h 120"/>
                <a:gd name="T4" fmla="*/ 311 w 311"/>
                <a:gd name="T5" fmla="*/ 119 h 120"/>
                <a:gd name="T6" fmla="*/ 311 w 311"/>
                <a:gd name="T7" fmla="*/ 1 h 120"/>
                <a:gd name="T8" fmla="*/ 310 w 311"/>
                <a:gd name="T9" fmla="*/ 0 h 120"/>
                <a:gd name="T10" fmla="*/ 294 w 311"/>
                <a:gd name="T11" fmla="*/ 0 h 120"/>
                <a:gd name="T12" fmla="*/ 293 w 311"/>
                <a:gd name="T13" fmla="*/ 1 h 120"/>
                <a:gd name="T14" fmla="*/ 293 w 311"/>
                <a:gd name="T15" fmla="*/ 119 h 120"/>
                <a:gd name="T16" fmla="*/ 294 w 311"/>
                <a:gd name="T17" fmla="*/ 120 h 120"/>
                <a:gd name="T18" fmla="*/ 1 w 311"/>
                <a:gd name="T19" fmla="*/ 120 h 120"/>
                <a:gd name="T20" fmla="*/ 17 w 311"/>
                <a:gd name="T21" fmla="*/ 120 h 120"/>
                <a:gd name="T22" fmla="*/ 18 w 311"/>
                <a:gd name="T23" fmla="*/ 119 h 120"/>
                <a:gd name="T24" fmla="*/ 18 w 311"/>
                <a:gd name="T25" fmla="*/ 1 h 120"/>
                <a:gd name="T26" fmla="*/ 17 w 311"/>
                <a:gd name="T27" fmla="*/ 0 h 120"/>
                <a:gd name="T28" fmla="*/ 1 w 311"/>
                <a:gd name="T29" fmla="*/ 0 h 120"/>
                <a:gd name="T30" fmla="*/ 0 w 311"/>
                <a:gd name="T31" fmla="*/ 1 h 120"/>
                <a:gd name="T32" fmla="*/ 0 w 311"/>
                <a:gd name="T33" fmla="*/ 119 h 120"/>
                <a:gd name="T34" fmla="*/ 1 w 311"/>
                <a:gd name="T3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1" h="120">
                  <a:moveTo>
                    <a:pt x="294" y="120"/>
                  </a:moveTo>
                  <a:cubicBezTo>
                    <a:pt x="310" y="120"/>
                    <a:pt x="310" y="120"/>
                    <a:pt x="310" y="120"/>
                  </a:cubicBezTo>
                  <a:cubicBezTo>
                    <a:pt x="311" y="120"/>
                    <a:pt x="311" y="119"/>
                    <a:pt x="311" y="119"/>
                  </a:cubicBezTo>
                  <a:cubicBezTo>
                    <a:pt x="311" y="1"/>
                    <a:pt x="311" y="1"/>
                    <a:pt x="311" y="1"/>
                  </a:cubicBezTo>
                  <a:cubicBezTo>
                    <a:pt x="311" y="1"/>
                    <a:pt x="311" y="0"/>
                    <a:pt x="310" y="0"/>
                  </a:cubicBezTo>
                  <a:cubicBezTo>
                    <a:pt x="294" y="0"/>
                    <a:pt x="294" y="0"/>
                    <a:pt x="294" y="0"/>
                  </a:cubicBezTo>
                  <a:cubicBezTo>
                    <a:pt x="294" y="0"/>
                    <a:pt x="293" y="1"/>
                    <a:pt x="293" y="1"/>
                  </a:cubicBezTo>
                  <a:cubicBezTo>
                    <a:pt x="293" y="119"/>
                    <a:pt x="293" y="119"/>
                    <a:pt x="293" y="119"/>
                  </a:cubicBezTo>
                  <a:cubicBezTo>
                    <a:pt x="293" y="119"/>
                    <a:pt x="294" y="120"/>
                    <a:pt x="294" y="120"/>
                  </a:cubicBezTo>
                  <a:close/>
                  <a:moveTo>
                    <a:pt x="1" y="120"/>
                  </a:moveTo>
                  <a:cubicBezTo>
                    <a:pt x="17" y="120"/>
                    <a:pt x="17" y="120"/>
                    <a:pt x="17" y="120"/>
                  </a:cubicBezTo>
                  <a:cubicBezTo>
                    <a:pt x="17" y="120"/>
                    <a:pt x="18" y="119"/>
                    <a:pt x="18" y="119"/>
                  </a:cubicBezTo>
                  <a:cubicBezTo>
                    <a:pt x="18" y="1"/>
                    <a:pt x="18" y="1"/>
                    <a:pt x="18" y="1"/>
                  </a:cubicBezTo>
                  <a:cubicBezTo>
                    <a:pt x="18" y="1"/>
                    <a:pt x="17" y="0"/>
                    <a:pt x="17" y="0"/>
                  </a:cubicBezTo>
                  <a:cubicBezTo>
                    <a:pt x="1" y="0"/>
                    <a:pt x="1" y="0"/>
                    <a:pt x="1" y="0"/>
                  </a:cubicBezTo>
                  <a:cubicBezTo>
                    <a:pt x="0" y="0"/>
                    <a:pt x="0" y="1"/>
                    <a:pt x="0" y="1"/>
                  </a:cubicBezTo>
                  <a:cubicBezTo>
                    <a:pt x="0" y="119"/>
                    <a:pt x="0" y="119"/>
                    <a:pt x="0" y="119"/>
                  </a:cubicBezTo>
                  <a:cubicBezTo>
                    <a:pt x="0" y="119"/>
                    <a:pt x="0" y="120"/>
                    <a:pt x="1" y="1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8"/>
            <p:cNvSpPr>
              <a:spLocks/>
            </p:cNvSpPr>
            <p:nvPr/>
          </p:nvSpPr>
          <p:spPr bwMode="auto">
            <a:xfrm>
              <a:off x="6313" y="83"/>
              <a:ext cx="623" cy="650"/>
            </a:xfrm>
            <a:custGeom>
              <a:avLst/>
              <a:gdLst>
                <a:gd name="T0" fmla="*/ 306 w 340"/>
                <a:gd name="T1" fmla="*/ 357 h 357"/>
                <a:gd name="T2" fmla="*/ 306 w 340"/>
                <a:gd name="T3" fmla="*/ 259 h 357"/>
                <a:gd name="T4" fmla="*/ 310 w 340"/>
                <a:gd name="T5" fmla="*/ 237 h 357"/>
                <a:gd name="T6" fmla="*/ 329 w 340"/>
                <a:gd name="T7" fmla="*/ 253 h 357"/>
                <a:gd name="T8" fmla="*/ 337 w 340"/>
                <a:gd name="T9" fmla="*/ 240 h 357"/>
                <a:gd name="T10" fmla="*/ 316 w 340"/>
                <a:gd name="T11" fmla="*/ 214 h 357"/>
                <a:gd name="T12" fmla="*/ 317 w 340"/>
                <a:gd name="T13" fmla="*/ 196 h 357"/>
                <a:gd name="T14" fmla="*/ 315 w 340"/>
                <a:gd name="T15" fmla="*/ 74 h 357"/>
                <a:gd name="T16" fmla="*/ 277 w 340"/>
                <a:gd name="T17" fmla="*/ 31 h 357"/>
                <a:gd name="T18" fmla="*/ 260 w 340"/>
                <a:gd name="T19" fmla="*/ 6 h 357"/>
                <a:gd name="T20" fmla="*/ 170 w 340"/>
                <a:gd name="T21" fmla="*/ 0 h 357"/>
                <a:gd name="T22" fmla="*/ 72 w 340"/>
                <a:gd name="T23" fmla="*/ 10 h 357"/>
                <a:gd name="T24" fmla="*/ 62 w 340"/>
                <a:gd name="T25" fmla="*/ 28 h 357"/>
                <a:gd name="T26" fmla="*/ 24 w 340"/>
                <a:gd name="T27" fmla="*/ 76 h 357"/>
                <a:gd name="T28" fmla="*/ 24 w 340"/>
                <a:gd name="T29" fmla="*/ 199 h 357"/>
                <a:gd name="T30" fmla="*/ 25 w 340"/>
                <a:gd name="T31" fmla="*/ 213 h 357"/>
                <a:gd name="T32" fmla="*/ 2 w 340"/>
                <a:gd name="T33" fmla="*/ 240 h 357"/>
                <a:gd name="T34" fmla="*/ 11 w 340"/>
                <a:gd name="T35" fmla="*/ 253 h 357"/>
                <a:gd name="T36" fmla="*/ 31 w 340"/>
                <a:gd name="T37" fmla="*/ 235 h 357"/>
                <a:gd name="T38" fmla="*/ 36 w 340"/>
                <a:gd name="T39" fmla="*/ 255 h 357"/>
                <a:gd name="T40" fmla="*/ 36 w 340"/>
                <a:gd name="T41" fmla="*/ 357 h 357"/>
                <a:gd name="T42" fmla="*/ 306 w 340"/>
                <a:gd name="T43"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0" h="357">
                  <a:moveTo>
                    <a:pt x="306" y="357"/>
                  </a:moveTo>
                  <a:cubicBezTo>
                    <a:pt x="306" y="357"/>
                    <a:pt x="306" y="276"/>
                    <a:pt x="306" y="259"/>
                  </a:cubicBezTo>
                  <a:cubicBezTo>
                    <a:pt x="306" y="252"/>
                    <a:pt x="308" y="245"/>
                    <a:pt x="310" y="237"/>
                  </a:cubicBezTo>
                  <a:cubicBezTo>
                    <a:pt x="314" y="243"/>
                    <a:pt x="327" y="251"/>
                    <a:pt x="329" y="253"/>
                  </a:cubicBezTo>
                  <a:cubicBezTo>
                    <a:pt x="340" y="262"/>
                    <a:pt x="337" y="251"/>
                    <a:pt x="337" y="240"/>
                  </a:cubicBezTo>
                  <a:cubicBezTo>
                    <a:pt x="337" y="231"/>
                    <a:pt x="328" y="224"/>
                    <a:pt x="316" y="214"/>
                  </a:cubicBezTo>
                  <a:cubicBezTo>
                    <a:pt x="316" y="212"/>
                    <a:pt x="317" y="188"/>
                    <a:pt x="317" y="196"/>
                  </a:cubicBezTo>
                  <a:cubicBezTo>
                    <a:pt x="317" y="204"/>
                    <a:pt x="315" y="86"/>
                    <a:pt x="315" y="74"/>
                  </a:cubicBezTo>
                  <a:cubicBezTo>
                    <a:pt x="315" y="58"/>
                    <a:pt x="304" y="44"/>
                    <a:pt x="277" y="31"/>
                  </a:cubicBezTo>
                  <a:cubicBezTo>
                    <a:pt x="273" y="29"/>
                    <a:pt x="278" y="7"/>
                    <a:pt x="260" y="6"/>
                  </a:cubicBezTo>
                  <a:cubicBezTo>
                    <a:pt x="231" y="3"/>
                    <a:pt x="203" y="0"/>
                    <a:pt x="170" y="0"/>
                  </a:cubicBezTo>
                  <a:cubicBezTo>
                    <a:pt x="134" y="0"/>
                    <a:pt x="82" y="4"/>
                    <a:pt x="72" y="10"/>
                  </a:cubicBezTo>
                  <a:cubicBezTo>
                    <a:pt x="62" y="15"/>
                    <a:pt x="65" y="26"/>
                    <a:pt x="62" y="28"/>
                  </a:cubicBezTo>
                  <a:cubicBezTo>
                    <a:pt x="40" y="40"/>
                    <a:pt x="24" y="57"/>
                    <a:pt x="24" y="76"/>
                  </a:cubicBezTo>
                  <a:cubicBezTo>
                    <a:pt x="24" y="93"/>
                    <a:pt x="24" y="195"/>
                    <a:pt x="24" y="199"/>
                  </a:cubicBezTo>
                  <a:cubicBezTo>
                    <a:pt x="24" y="202"/>
                    <a:pt x="25" y="213"/>
                    <a:pt x="25" y="213"/>
                  </a:cubicBezTo>
                  <a:cubicBezTo>
                    <a:pt x="12" y="223"/>
                    <a:pt x="2" y="230"/>
                    <a:pt x="2" y="240"/>
                  </a:cubicBezTo>
                  <a:cubicBezTo>
                    <a:pt x="2" y="251"/>
                    <a:pt x="0" y="262"/>
                    <a:pt x="11" y="253"/>
                  </a:cubicBezTo>
                  <a:cubicBezTo>
                    <a:pt x="13" y="251"/>
                    <a:pt x="28" y="242"/>
                    <a:pt x="31" y="235"/>
                  </a:cubicBezTo>
                  <a:cubicBezTo>
                    <a:pt x="34" y="244"/>
                    <a:pt x="36" y="252"/>
                    <a:pt x="36" y="255"/>
                  </a:cubicBezTo>
                  <a:cubicBezTo>
                    <a:pt x="36" y="263"/>
                    <a:pt x="36" y="357"/>
                    <a:pt x="36" y="357"/>
                  </a:cubicBezTo>
                  <a:lnTo>
                    <a:pt x="306" y="357"/>
                  </a:lnTo>
                  <a:close/>
                </a:path>
              </a:pathLst>
            </a:custGeom>
            <a:gradFill>
              <a:gsLst>
                <a:gs pos="99000">
                  <a:schemeClr val="tx2"/>
                </a:gs>
                <a:gs pos="21000">
                  <a:schemeClr val="tx2">
                    <a:lumMod val="40000"/>
                    <a:lumOff val="60000"/>
                  </a:schemeClr>
                </a:gs>
                <a:gs pos="67000">
                  <a:schemeClr val="tx2">
                    <a:lumMod val="60000"/>
                    <a:lumOff val="40000"/>
                  </a:schemeClr>
                </a:gs>
                <a:gs pos="0">
                  <a:schemeClr val="tx2"/>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9"/>
            <p:cNvSpPr>
              <a:spLocks noEditPoints="1"/>
            </p:cNvSpPr>
            <p:nvPr/>
          </p:nvSpPr>
          <p:spPr bwMode="auto">
            <a:xfrm>
              <a:off x="6371" y="150"/>
              <a:ext cx="495" cy="82"/>
            </a:xfrm>
            <a:custGeom>
              <a:avLst/>
              <a:gdLst>
                <a:gd name="T0" fmla="*/ 234 w 270"/>
                <a:gd name="T1" fmla="*/ 35 h 45"/>
                <a:gd name="T2" fmla="*/ 215 w 270"/>
                <a:gd name="T3" fmla="*/ 1 h 45"/>
                <a:gd name="T4" fmla="*/ 263 w 270"/>
                <a:gd name="T5" fmla="*/ 37 h 45"/>
                <a:gd name="T6" fmla="*/ 234 w 270"/>
                <a:gd name="T7" fmla="*/ 35 h 45"/>
                <a:gd name="T8" fmla="*/ 38 w 270"/>
                <a:gd name="T9" fmla="*/ 35 h 45"/>
                <a:gd name="T10" fmla="*/ 54 w 270"/>
                <a:gd name="T11" fmla="*/ 1 h 45"/>
                <a:gd name="T12" fmla="*/ 7 w 270"/>
                <a:gd name="T13" fmla="*/ 39 h 45"/>
                <a:gd name="T14" fmla="*/ 38 w 270"/>
                <a:gd name="T15" fmla="*/ 3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45">
                  <a:moveTo>
                    <a:pt x="234" y="35"/>
                  </a:moveTo>
                  <a:cubicBezTo>
                    <a:pt x="224" y="26"/>
                    <a:pt x="208" y="1"/>
                    <a:pt x="215" y="1"/>
                  </a:cubicBezTo>
                  <a:cubicBezTo>
                    <a:pt x="222" y="0"/>
                    <a:pt x="270" y="31"/>
                    <a:pt x="263" y="37"/>
                  </a:cubicBezTo>
                  <a:cubicBezTo>
                    <a:pt x="257" y="44"/>
                    <a:pt x="239" y="40"/>
                    <a:pt x="234" y="35"/>
                  </a:cubicBezTo>
                  <a:close/>
                  <a:moveTo>
                    <a:pt x="38" y="35"/>
                  </a:moveTo>
                  <a:cubicBezTo>
                    <a:pt x="46" y="25"/>
                    <a:pt x="61" y="1"/>
                    <a:pt x="54" y="1"/>
                  </a:cubicBezTo>
                  <a:cubicBezTo>
                    <a:pt x="47" y="1"/>
                    <a:pt x="0" y="32"/>
                    <a:pt x="7" y="39"/>
                  </a:cubicBezTo>
                  <a:cubicBezTo>
                    <a:pt x="14" y="45"/>
                    <a:pt x="33" y="41"/>
                    <a:pt x="38"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0"/>
            <p:cNvSpPr>
              <a:spLocks/>
            </p:cNvSpPr>
            <p:nvPr/>
          </p:nvSpPr>
          <p:spPr bwMode="auto">
            <a:xfrm>
              <a:off x="6413" y="338"/>
              <a:ext cx="429" cy="173"/>
            </a:xfrm>
            <a:custGeom>
              <a:avLst/>
              <a:gdLst>
                <a:gd name="T0" fmla="*/ 213 w 234"/>
                <a:gd name="T1" fmla="*/ 95 h 95"/>
                <a:gd name="T2" fmla="*/ 231 w 234"/>
                <a:gd name="T3" fmla="*/ 36 h 95"/>
                <a:gd name="T4" fmla="*/ 211 w 234"/>
                <a:gd name="T5" fmla="*/ 15 h 95"/>
                <a:gd name="T6" fmla="*/ 18 w 234"/>
                <a:gd name="T7" fmla="*/ 16 h 95"/>
                <a:gd name="T8" fmla="*/ 3 w 234"/>
                <a:gd name="T9" fmla="*/ 40 h 95"/>
                <a:gd name="T10" fmla="*/ 25 w 234"/>
                <a:gd name="T11" fmla="*/ 95 h 95"/>
                <a:gd name="T12" fmla="*/ 213 w 234"/>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34" h="95">
                  <a:moveTo>
                    <a:pt x="213" y="95"/>
                  </a:moveTo>
                  <a:cubicBezTo>
                    <a:pt x="220" y="78"/>
                    <a:pt x="228" y="53"/>
                    <a:pt x="231" y="36"/>
                  </a:cubicBezTo>
                  <a:cubicBezTo>
                    <a:pt x="234" y="26"/>
                    <a:pt x="221" y="20"/>
                    <a:pt x="211" y="15"/>
                  </a:cubicBezTo>
                  <a:cubicBezTo>
                    <a:pt x="175" y="0"/>
                    <a:pt x="53" y="1"/>
                    <a:pt x="18" y="16"/>
                  </a:cubicBezTo>
                  <a:cubicBezTo>
                    <a:pt x="6" y="21"/>
                    <a:pt x="0" y="29"/>
                    <a:pt x="3" y="40"/>
                  </a:cubicBezTo>
                  <a:cubicBezTo>
                    <a:pt x="5" y="53"/>
                    <a:pt x="19" y="82"/>
                    <a:pt x="25" y="95"/>
                  </a:cubicBezTo>
                  <a:cubicBezTo>
                    <a:pt x="66" y="95"/>
                    <a:pt x="213" y="95"/>
                    <a:pt x="213" y="95"/>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1"/>
            <p:cNvSpPr>
              <a:spLocks/>
            </p:cNvSpPr>
            <p:nvPr/>
          </p:nvSpPr>
          <p:spPr bwMode="auto">
            <a:xfrm>
              <a:off x="6424" y="347"/>
              <a:ext cx="407" cy="157"/>
            </a:xfrm>
            <a:custGeom>
              <a:avLst/>
              <a:gdLst>
                <a:gd name="T0" fmla="*/ 204 w 222"/>
                <a:gd name="T1" fmla="*/ 86 h 86"/>
                <a:gd name="T2" fmla="*/ 220 w 222"/>
                <a:gd name="T3" fmla="*/ 32 h 86"/>
                <a:gd name="T4" fmla="*/ 201 w 222"/>
                <a:gd name="T5" fmla="*/ 15 h 86"/>
                <a:gd name="T6" fmla="*/ 17 w 222"/>
                <a:gd name="T7" fmla="*/ 16 h 86"/>
                <a:gd name="T8" fmla="*/ 2 w 222"/>
                <a:gd name="T9" fmla="*/ 35 h 86"/>
                <a:gd name="T10" fmla="*/ 21 w 222"/>
                <a:gd name="T11" fmla="*/ 86 h 86"/>
                <a:gd name="T12" fmla="*/ 204 w 22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22" h="86">
                  <a:moveTo>
                    <a:pt x="204" y="86"/>
                  </a:moveTo>
                  <a:cubicBezTo>
                    <a:pt x="212" y="66"/>
                    <a:pt x="216" y="48"/>
                    <a:pt x="220" y="32"/>
                  </a:cubicBezTo>
                  <a:cubicBezTo>
                    <a:pt x="222" y="23"/>
                    <a:pt x="210" y="19"/>
                    <a:pt x="201" y="15"/>
                  </a:cubicBezTo>
                  <a:cubicBezTo>
                    <a:pt x="166" y="0"/>
                    <a:pt x="50" y="1"/>
                    <a:pt x="17" y="16"/>
                  </a:cubicBezTo>
                  <a:cubicBezTo>
                    <a:pt x="6" y="21"/>
                    <a:pt x="0" y="25"/>
                    <a:pt x="2" y="35"/>
                  </a:cubicBezTo>
                  <a:cubicBezTo>
                    <a:pt x="4" y="48"/>
                    <a:pt x="16" y="73"/>
                    <a:pt x="21" y="86"/>
                  </a:cubicBezTo>
                  <a:cubicBezTo>
                    <a:pt x="60" y="86"/>
                    <a:pt x="204" y="86"/>
                    <a:pt x="204" y="8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2"/>
            <p:cNvSpPr>
              <a:spLocks/>
            </p:cNvSpPr>
            <p:nvPr/>
          </p:nvSpPr>
          <p:spPr bwMode="auto">
            <a:xfrm>
              <a:off x="6813" y="482"/>
              <a:ext cx="33" cy="209"/>
            </a:xfrm>
            <a:custGeom>
              <a:avLst/>
              <a:gdLst>
                <a:gd name="T0" fmla="*/ 13 w 18"/>
                <a:gd name="T1" fmla="*/ 2 h 115"/>
                <a:gd name="T2" fmla="*/ 0 w 18"/>
                <a:gd name="T3" fmla="*/ 26 h 115"/>
                <a:gd name="T4" fmla="*/ 0 w 18"/>
                <a:gd name="T5" fmla="*/ 98 h 115"/>
                <a:gd name="T6" fmla="*/ 11 w 18"/>
                <a:gd name="T7" fmla="*/ 110 h 115"/>
                <a:gd name="T8" fmla="*/ 17 w 18"/>
                <a:gd name="T9" fmla="*/ 109 h 115"/>
                <a:gd name="T10" fmla="*/ 17 w 18"/>
                <a:gd name="T11" fmla="*/ 7 h 115"/>
                <a:gd name="T12" fmla="*/ 13 w 18"/>
                <a:gd name="T13" fmla="*/ 2 h 115"/>
              </a:gdLst>
              <a:ahLst/>
              <a:cxnLst>
                <a:cxn ang="0">
                  <a:pos x="T0" y="T1"/>
                </a:cxn>
                <a:cxn ang="0">
                  <a:pos x="T2" y="T3"/>
                </a:cxn>
                <a:cxn ang="0">
                  <a:pos x="T4" y="T5"/>
                </a:cxn>
                <a:cxn ang="0">
                  <a:pos x="T6" y="T7"/>
                </a:cxn>
                <a:cxn ang="0">
                  <a:pos x="T8" y="T9"/>
                </a:cxn>
                <a:cxn ang="0">
                  <a:pos x="T10" y="T11"/>
                </a:cxn>
                <a:cxn ang="0">
                  <a:pos x="T12" y="T13"/>
                </a:cxn>
              </a:cxnLst>
              <a:rect l="0" t="0" r="r" b="b"/>
              <a:pathLst>
                <a:path w="18" h="115">
                  <a:moveTo>
                    <a:pt x="13" y="2"/>
                  </a:moveTo>
                  <a:cubicBezTo>
                    <a:pt x="9" y="9"/>
                    <a:pt x="0" y="26"/>
                    <a:pt x="0" y="26"/>
                  </a:cubicBezTo>
                  <a:cubicBezTo>
                    <a:pt x="0" y="98"/>
                    <a:pt x="0" y="98"/>
                    <a:pt x="0" y="98"/>
                  </a:cubicBezTo>
                  <a:cubicBezTo>
                    <a:pt x="0" y="98"/>
                    <a:pt x="7" y="106"/>
                    <a:pt x="11" y="110"/>
                  </a:cubicBezTo>
                  <a:cubicBezTo>
                    <a:pt x="15" y="114"/>
                    <a:pt x="16" y="115"/>
                    <a:pt x="17" y="109"/>
                  </a:cubicBezTo>
                  <a:cubicBezTo>
                    <a:pt x="18" y="99"/>
                    <a:pt x="18" y="34"/>
                    <a:pt x="17" y="7"/>
                  </a:cubicBezTo>
                  <a:cubicBezTo>
                    <a:pt x="16" y="0"/>
                    <a:pt x="14" y="0"/>
                    <a:pt x="13"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3"/>
            <p:cNvSpPr>
              <a:spLocks/>
            </p:cNvSpPr>
            <p:nvPr/>
          </p:nvSpPr>
          <p:spPr bwMode="auto">
            <a:xfrm>
              <a:off x="6426" y="482"/>
              <a:ext cx="33" cy="209"/>
            </a:xfrm>
            <a:custGeom>
              <a:avLst/>
              <a:gdLst>
                <a:gd name="T0" fmla="*/ 5 w 18"/>
                <a:gd name="T1" fmla="*/ 2 h 115"/>
                <a:gd name="T2" fmla="*/ 18 w 18"/>
                <a:gd name="T3" fmla="*/ 26 h 115"/>
                <a:gd name="T4" fmla="*/ 18 w 18"/>
                <a:gd name="T5" fmla="*/ 98 h 115"/>
                <a:gd name="T6" fmla="*/ 7 w 18"/>
                <a:gd name="T7" fmla="*/ 110 h 115"/>
                <a:gd name="T8" fmla="*/ 1 w 18"/>
                <a:gd name="T9" fmla="*/ 109 h 115"/>
                <a:gd name="T10" fmla="*/ 1 w 18"/>
                <a:gd name="T11" fmla="*/ 7 h 115"/>
                <a:gd name="T12" fmla="*/ 5 w 18"/>
                <a:gd name="T13" fmla="*/ 2 h 115"/>
              </a:gdLst>
              <a:ahLst/>
              <a:cxnLst>
                <a:cxn ang="0">
                  <a:pos x="T0" y="T1"/>
                </a:cxn>
                <a:cxn ang="0">
                  <a:pos x="T2" y="T3"/>
                </a:cxn>
                <a:cxn ang="0">
                  <a:pos x="T4" y="T5"/>
                </a:cxn>
                <a:cxn ang="0">
                  <a:pos x="T6" y="T7"/>
                </a:cxn>
                <a:cxn ang="0">
                  <a:pos x="T8" y="T9"/>
                </a:cxn>
                <a:cxn ang="0">
                  <a:pos x="T10" y="T11"/>
                </a:cxn>
                <a:cxn ang="0">
                  <a:pos x="T12" y="T13"/>
                </a:cxn>
              </a:cxnLst>
              <a:rect l="0" t="0" r="r" b="b"/>
              <a:pathLst>
                <a:path w="18" h="115">
                  <a:moveTo>
                    <a:pt x="5" y="2"/>
                  </a:moveTo>
                  <a:cubicBezTo>
                    <a:pt x="9" y="9"/>
                    <a:pt x="18" y="26"/>
                    <a:pt x="18" y="26"/>
                  </a:cubicBezTo>
                  <a:cubicBezTo>
                    <a:pt x="18" y="98"/>
                    <a:pt x="18" y="98"/>
                    <a:pt x="18" y="98"/>
                  </a:cubicBezTo>
                  <a:cubicBezTo>
                    <a:pt x="18" y="98"/>
                    <a:pt x="11" y="106"/>
                    <a:pt x="7" y="110"/>
                  </a:cubicBezTo>
                  <a:cubicBezTo>
                    <a:pt x="3" y="114"/>
                    <a:pt x="2" y="115"/>
                    <a:pt x="1" y="109"/>
                  </a:cubicBezTo>
                  <a:cubicBezTo>
                    <a:pt x="0" y="99"/>
                    <a:pt x="0" y="34"/>
                    <a:pt x="1" y="7"/>
                  </a:cubicBezTo>
                  <a:cubicBezTo>
                    <a:pt x="2" y="0"/>
                    <a:pt x="4"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4"/>
            <p:cNvSpPr>
              <a:spLocks/>
            </p:cNvSpPr>
            <p:nvPr/>
          </p:nvSpPr>
          <p:spPr bwMode="auto">
            <a:xfrm>
              <a:off x="6507" y="549"/>
              <a:ext cx="251" cy="16"/>
            </a:xfrm>
            <a:custGeom>
              <a:avLst/>
              <a:gdLst>
                <a:gd name="T0" fmla="*/ 135 w 137"/>
                <a:gd name="T1" fmla="*/ 9 h 9"/>
                <a:gd name="T2" fmla="*/ 2 w 137"/>
                <a:gd name="T3" fmla="*/ 9 h 9"/>
                <a:gd name="T4" fmla="*/ 0 w 137"/>
                <a:gd name="T5" fmla="*/ 7 h 9"/>
                <a:gd name="T6" fmla="*/ 0 w 137"/>
                <a:gd name="T7" fmla="*/ 2 h 9"/>
                <a:gd name="T8" fmla="*/ 2 w 137"/>
                <a:gd name="T9" fmla="*/ 0 h 9"/>
                <a:gd name="T10" fmla="*/ 135 w 137"/>
                <a:gd name="T11" fmla="*/ 0 h 9"/>
                <a:gd name="T12" fmla="*/ 137 w 137"/>
                <a:gd name="T13" fmla="*/ 2 h 9"/>
                <a:gd name="T14" fmla="*/ 137 w 137"/>
                <a:gd name="T15" fmla="*/ 7 h 9"/>
                <a:gd name="T16" fmla="*/ 135 w 13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9">
                  <a:moveTo>
                    <a:pt x="135" y="9"/>
                  </a:moveTo>
                  <a:cubicBezTo>
                    <a:pt x="2" y="9"/>
                    <a:pt x="2" y="9"/>
                    <a:pt x="2" y="9"/>
                  </a:cubicBezTo>
                  <a:cubicBezTo>
                    <a:pt x="0" y="9"/>
                    <a:pt x="0" y="8"/>
                    <a:pt x="0" y="7"/>
                  </a:cubicBezTo>
                  <a:cubicBezTo>
                    <a:pt x="0" y="2"/>
                    <a:pt x="0" y="2"/>
                    <a:pt x="0" y="2"/>
                  </a:cubicBezTo>
                  <a:cubicBezTo>
                    <a:pt x="0" y="1"/>
                    <a:pt x="0" y="0"/>
                    <a:pt x="2" y="0"/>
                  </a:cubicBezTo>
                  <a:cubicBezTo>
                    <a:pt x="135" y="0"/>
                    <a:pt x="135" y="0"/>
                    <a:pt x="135" y="0"/>
                  </a:cubicBezTo>
                  <a:cubicBezTo>
                    <a:pt x="136" y="0"/>
                    <a:pt x="137" y="1"/>
                    <a:pt x="137" y="2"/>
                  </a:cubicBezTo>
                  <a:cubicBezTo>
                    <a:pt x="137" y="7"/>
                    <a:pt x="137" y="7"/>
                    <a:pt x="137" y="7"/>
                  </a:cubicBezTo>
                  <a:cubicBezTo>
                    <a:pt x="137" y="8"/>
                    <a:pt x="136" y="9"/>
                    <a:pt x="135" y="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5"/>
            <p:cNvSpPr>
              <a:spLocks/>
            </p:cNvSpPr>
            <p:nvPr/>
          </p:nvSpPr>
          <p:spPr bwMode="auto">
            <a:xfrm>
              <a:off x="6507" y="660"/>
              <a:ext cx="251" cy="16"/>
            </a:xfrm>
            <a:custGeom>
              <a:avLst/>
              <a:gdLst>
                <a:gd name="T0" fmla="*/ 135 w 137"/>
                <a:gd name="T1" fmla="*/ 9 h 9"/>
                <a:gd name="T2" fmla="*/ 2 w 137"/>
                <a:gd name="T3" fmla="*/ 9 h 9"/>
                <a:gd name="T4" fmla="*/ 0 w 137"/>
                <a:gd name="T5" fmla="*/ 7 h 9"/>
                <a:gd name="T6" fmla="*/ 0 w 137"/>
                <a:gd name="T7" fmla="*/ 2 h 9"/>
                <a:gd name="T8" fmla="*/ 2 w 137"/>
                <a:gd name="T9" fmla="*/ 0 h 9"/>
                <a:gd name="T10" fmla="*/ 135 w 137"/>
                <a:gd name="T11" fmla="*/ 0 h 9"/>
                <a:gd name="T12" fmla="*/ 137 w 137"/>
                <a:gd name="T13" fmla="*/ 2 h 9"/>
                <a:gd name="T14" fmla="*/ 137 w 137"/>
                <a:gd name="T15" fmla="*/ 7 h 9"/>
                <a:gd name="T16" fmla="*/ 135 w 13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9">
                  <a:moveTo>
                    <a:pt x="135" y="9"/>
                  </a:moveTo>
                  <a:cubicBezTo>
                    <a:pt x="2" y="9"/>
                    <a:pt x="2" y="9"/>
                    <a:pt x="2" y="9"/>
                  </a:cubicBezTo>
                  <a:cubicBezTo>
                    <a:pt x="0" y="9"/>
                    <a:pt x="0" y="8"/>
                    <a:pt x="0" y="7"/>
                  </a:cubicBezTo>
                  <a:cubicBezTo>
                    <a:pt x="0" y="2"/>
                    <a:pt x="0" y="2"/>
                    <a:pt x="0" y="2"/>
                  </a:cubicBezTo>
                  <a:cubicBezTo>
                    <a:pt x="0" y="1"/>
                    <a:pt x="0" y="0"/>
                    <a:pt x="2" y="0"/>
                  </a:cubicBezTo>
                  <a:cubicBezTo>
                    <a:pt x="135" y="0"/>
                    <a:pt x="135" y="0"/>
                    <a:pt x="135" y="0"/>
                  </a:cubicBezTo>
                  <a:cubicBezTo>
                    <a:pt x="136" y="0"/>
                    <a:pt x="137" y="1"/>
                    <a:pt x="137" y="2"/>
                  </a:cubicBezTo>
                  <a:cubicBezTo>
                    <a:pt x="137" y="7"/>
                    <a:pt x="137" y="7"/>
                    <a:pt x="137" y="7"/>
                  </a:cubicBezTo>
                  <a:cubicBezTo>
                    <a:pt x="137" y="8"/>
                    <a:pt x="136" y="9"/>
                    <a:pt x="135" y="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16"/>
            <p:cNvSpPr>
              <a:spLocks noChangeArrowheads="1"/>
            </p:cNvSpPr>
            <p:nvPr/>
          </p:nvSpPr>
          <p:spPr bwMode="auto">
            <a:xfrm>
              <a:off x="6316" y="733"/>
              <a:ext cx="616" cy="1502"/>
            </a:xfrm>
            <a:prstGeom prst="rect">
              <a:avLst/>
            </a:prstGeom>
            <a:solidFill>
              <a:schemeClr val="bg1"/>
            </a:solidFill>
            <a:ln>
              <a:noFill/>
            </a:ln>
            <a:effectLst>
              <a:outerShdw blurRad="88900" dist="101600" dir="3600000" algn="tl" rotWithShape="0">
                <a:prstClr val="black">
                  <a:alpha val="58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0" name="car blue"/>
          <p:cNvGrpSpPr>
            <a:grpSpLocks noChangeAspect="1"/>
          </p:cNvGrpSpPr>
          <p:nvPr/>
        </p:nvGrpSpPr>
        <p:grpSpPr bwMode="auto">
          <a:xfrm>
            <a:off x="7765537" y="4455264"/>
            <a:ext cx="702231" cy="326246"/>
            <a:chOff x="5951" y="507"/>
            <a:chExt cx="833" cy="387"/>
          </a:xfrm>
        </p:grpSpPr>
        <p:sp>
          <p:nvSpPr>
            <p:cNvPr id="231" name="Freeform 104"/>
            <p:cNvSpPr>
              <a:spLocks/>
            </p:cNvSpPr>
            <p:nvPr/>
          </p:nvSpPr>
          <p:spPr bwMode="auto">
            <a:xfrm>
              <a:off x="5951" y="507"/>
              <a:ext cx="833" cy="387"/>
            </a:xfrm>
            <a:custGeom>
              <a:avLst/>
              <a:gdLst>
                <a:gd name="T0" fmla="*/ 613 w 613"/>
                <a:gd name="T1" fmla="*/ 75 h 283"/>
                <a:gd name="T2" fmla="*/ 588 w 613"/>
                <a:gd name="T3" fmla="*/ 23 h 283"/>
                <a:gd name="T4" fmla="*/ 552 w 613"/>
                <a:gd name="T5" fmla="*/ 19 h 283"/>
                <a:gd name="T6" fmla="*/ 461 w 613"/>
                <a:gd name="T7" fmla="*/ 19 h 283"/>
                <a:gd name="T8" fmla="*/ 420 w 613"/>
                <a:gd name="T9" fmla="*/ 28 h 283"/>
                <a:gd name="T10" fmla="*/ 257 w 613"/>
                <a:gd name="T11" fmla="*/ 28 h 283"/>
                <a:gd name="T12" fmla="*/ 239 w 613"/>
                <a:gd name="T13" fmla="*/ 25 h 283"/>
                <a:gd name="T14" fmla="*/ 252 w 613"/>
                <a:gd name="T15" fmla="*/ 9 h 283"/>
                <a:gd name="T16" fmla="*/ 241 w 613"/>
                <a:gd name="T17" fmla="*/ 2 h 283"/>
                <a:gd name="T18" fmla="*/ 219 w 613"/>
                <a:gd name="T19" fmla="*/ 20 h 283"/>
                <a:gd name="T20" fmla="*/ 216 w 613"/>
                <a:gd name="T21" fmla="*/ 19 h 283"/>
                <a:gd name="T22" fmla="*/ 80 w 613"/>
                <a:gd name="T23" fmla="*/ 19 h 283"/>
                <a:gd name="T24" fmla="*/ 0 w 613"/>
                <a:gd name="T25" fmla="*/ 96 h 283"/>
                <a:gd name="T26" fmla="*/ 0 w 613"/>
                <a:gd name="T27" fmla="*/ 174 h 283"/>
                <a:gd name="T28" fmla="*/ 79 w 613"/>
                <a:gd name="T29" fmla="*/ 263 h 283"/>
                <a:gd name="T30" fmla="*/ 210 w 613"/>
                <a:gd name="T31" fmla="*/ 263 h 283"/>
                <a:gd name="T32" fmla="*/ 220 w 613"/>
                <a:gd name="T33" fmla="*/ 261 h 283"/>
                <a:gd name="T34" fmla="*/ 218 w 613"/>
                <a:gd name="T35" fmla="*/ 262 h 283"/>
                <a:gd name="T36" fmla="*/ 241 w 613"/>
                <a:gd name="T37" fmla="*/ 281 h 283"/>
                <a:gd name="T38" fmla="*/ 252 w 613"/>
                <a:gd name="T39" fmla="*/ 274 h 283"/>
                <a:gd name="T40" fmla="*/ 237 w 613"/>
                <a:gd name="T41" fmla="*/ 257 h 283"/>
                <a:gd name="T42" fmla="*/ 254 w 613"/>
                <a:gd name="T43" fmla="*/ 253 h 283"/>
                <a:gd name="T44" fmla="*/ 418 w 613"/>
                <a:gd name="T45" fmla="*/ 253 h 283"/>
                <a:gd name="T46" fmla="*/ 457 w 613"/>
                <a:gd name="T47" fmla="*/ 259 h 283"/>
                <a:gd name="T48" fmla="*/ 561 w 613"/>
                <a:gd name="T49" fmla="*/ 259 h 283"/>
                <a:gd name="T50" fmla="*/ 588 w 613"/>
                <a:gd name="T51" fmla="*/ 253 h 283"/>
                <a:gd name="T52" fmla="*/ 613 w 613"/>
                <a:gd name="T53" fmla="*/ 201 h 283"/>
                <a:gd name="T54" fmla="*/ 613 w 613"/>
                <a:gd name="T55" fmla="*/ 7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3" h="283">
                  <a:moveTo>
                    <a:pt x="613" y="75"/>
                  </a:moveTo>
                  <a:cubicBezTo>
                    <a:pt x="613" y="54"/>
                    <a:pt x="594" y="30"/>
                    <a:pt x="588" y="23"/>
                  </a:cubicBezTo>
                  <a:cubicBezTo>
                    <a:pt x="583" y="17"/>
                    <a:pt x="565" y="19"/>
                    <a:pt x="552" y="19"/>
                  </a:cubicBezTo>
                  <a:cubicBezTo>
                    <a:pt x="540" y="19"/>
                    <a:pt x="475" y="19"/>
                    <a:pt x="461" y="19"/>
                  </a:cubicBezTo>
                  <a:cubicBezTo>
                    <a:pt x="448" y="19"/>
                    <a:pt x="436" y="28"/>
                    <a:pt x="420" y="28"/>
                  </a:cubicBezTo>
                  <a:cubicBezTo>
                    <a:pt x="403" y="28"/>
                    <a:pt x="271" y="28"/>
                    <a:pt x="257" y="28"/>
                  </a:cubicBezTo>
                  <a:cubicBezTo>
                    <a:pt x="251" y="28"/>
                    <a:pt x="245" y="27"/>
                    <a:pt x="239" y="25"/>
                  </a:cubicBezTo>
                  <a:cubicBezTo>
                    <a:pt x="244" y="21"/>
                    <a:pt x="250" y="11"/>
                    <a:pt x="252" y="9"/>
                  </a:cubicBezTo>
                  <a:cubicBezTo>
                    <a:pt x="259" y="0"/>
                    <a:pt x="251" y="2"/>
                    <a:pt x="241" y="2"/>
                  </a:cubicBezTo>
                  <a:cubicBezTo>
                    <a:pt x="233" y="2"/>
                    <a:pt x="228" y="10"/>
                    <a:pt x="219" y="20"/>
                  </a:cubicBezTo>
                  <a:cubicBezTo>
                    <a:pt x="218" y="19"/>
                    <a:pt x="217" y="19"/>
                    <a:pt x="216" y="19"/>
                  </a:cubicBezTo>
                  <a:cubicBezTo>
                    <a:pt x="216" y="19"/>
                    <a:pt x="90" y="18"/>
                    <a:pt x="80" y="19"/>
                  </a:cubicBezTo>
                  <a:cubicBezTo>
                    <a:pt x="75" y="19"/>
                    <a:pt x="0" y="79"/>
                    <a:pt x="0" y="96"/>
                  </a:cubicBezTo>
                  <a:cubicBezTo>
                    <a:pt x="0" y="113"/>
                    <a:pt x="0" y="126"/>
                    <a:pt x="0" y="174"/>
                  </a:cubicBezTo>
                  <a:cubicBezTo>
                    <a:pt x="0" y="222"/>
                    <a:pt x="64" y="262"/>
                    <a:pt x="79" y="263"/>
                  </a:cubicBezTo>
                  <a:cubicBezTo>
                    <a:pt x="93" y="264"/>
                    <a:pt x="177" y="263"/>
                    <a:pt x="210" y="263"/>
                  </a:cubicBezTo>
                  <a:cubicBezTo>
                    <a:pt x="213" y="263"/>
                    <a:pt x="216" y="262"/>
                    <a:pt x="220" y="261"/>
                  </a:cubicBezTo>
                  <a:cubicBezTo>
                    <a:pt x="219" y="262"/>
                    <a:pt x="218" y="262"/>
                    <a:pt x="218" y="262"/>
                  </a:cubicBezTo>
                  <a:cubicBezTo>
                    <a:pt x="227" y="273"/>
                    <a:pt x="233" y="281"/>
                    <a:pt x="241" y="281"/>
                  </a:cubicBezTo>
                  <a:cubicBezTo>
                    <a:pt x="251" y="281"/>
                    <a:pt x="259" y="283"/>
                    <a:pt x="252" y="274"/>
                  </a:cubicBezTo>
                  <a:cubicBezTo>
                    <a:pt x="250" y="272"/>
                    <a:pt x="242" y="260"/>
                    <a:pt x="237" y="257"/>
                  </a:cubicBezTo>
                  <a:cubicBezTo>
                    <a:pt x="245" y="255"/>
                    <a:pt x="251" y="253"/>
                    <a:pt x="254" y="253"/>
                  </a:cubicBezTo>
                  <a:cubicBezTo>
                    <a:pt x="260" y="253"/>
                    <a:pt x="397" y="253"/>
                    <a:pt x="418" y="253"/>
                  </a:cubicBezTo>
                  <a:cubicBezTo>
                    <a:pt x="431" y="253"/>
                    <a:pt x="448" y="259"/>
                    <a:pt x="457" y="259"/>
                  </a:cubicBezTo>
                  <a:cubicBezTo>
                    <a:pt x="465" y="259"/>
                    <a:pt x="551" y="259"/>
                    <a:pt x="561" y="259"/>
                  </a:cubicBezTo>
                  <a:cubicBezTo>
                    <a:pt x="576" y="259"/>
                    <a:pt x="583" y="263"/>
                    <a:pt x="588" y="253"/>
                  </a:cubicBezTo>
                  <a:cubicBezTo>
                    <a:pt x="592" y="245"/>
                    <a:pt x="613" y="214"/>
                    <a:pt x="613" y="201"/>
                  </a:cubicBezTo>
                  <a:cubicBezTo>
                    <a:pt x="612" y="177"/>
                    <a:pt x="613" y="102"/>
                    <a:pt x="613" y="75"/>
                  </a:cubicBezTo>
                  <a:close/>
                </a:path>
              </a:pathLst>
            </a:custGeom>
            <a:gradFill flip="none" rotWithShape="1">
              <a:gsLst>
                <a:gs pos="66000">
                  <a:schemeClr val="accent2"/>
                </a:gs>
                <a:gs pos="0">
                  <a:schemeClr val="accent2">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05"/>
            <p:cNvSpPr>
              <a:spLocks noEditPoints="1"/>
            </p:cNvSpPr>
            <p:nvPr/>
          </p:nvSpPr>
          <p:spPr bwMode="auto">
            <a:xfrm>
              <a:off x="6088" y="520"/>
              <a:ext cx="606" cy="357"/>
            </a:xfrm>
            <a:custGeom>
              <a:avLst/>
              <a:gdLst>
                <a:gd name="T0" fmla="*/ 445 w 446"/>
                <a:gd name="T1" fmla="*/ 15 h 262"/>
                <a:gd name="T2" fmla="*/ 348 w 446"/>
                <a:gd name="T3" fmla="*/ 15 h 262"/>
                <a:gd name="T4" fmla="*/ 347 w 446"/>
                <a:gd name="T5" fmla="*/ 14 h 262"/>
                <a:gd name="T6" fmla="*/ 347 w 446"/>
                <a:gd name="T7" fmla="*/ 1 h 262"/>
                <a:gd name="T8" fmla="*/ 348 w 446"/>
                <a:gd name="T9" fmla="*/ 0 h 262"/>
                <a:gd name="T10" fmla="*/ 445 w 446"/>
                <a:gd name="T11" fmla="*/ 0 h 262"/>
                <a:gd name="T12" fmla="*/ 446 w 446"/>
                <a:gd name="T13" fmla="*/ 1 h 262"/>
                <a:gd name="T14" fmla="*/ 446 w 446"/>
                <a:gd name="T15" fmla="*/ 14 h 262"/>
                <a:gd name="T16" fmla="*/ 445 w 446"/>
                <a:gd name="T17" fmla="*/ 15 h 262"/>
                <a:gd name="T18" fmla="*/ 446 w 446"/>
                <a:gd name="T19" fmla="*/ 260 h 262"/>
                <a:gd name="T20" fmla="*/ 446 w 446"/>
                <a:gd name="T21" fmla="*/ 247 h 262"/>
                <a:gd name="T22" fmla="*/ 445 w 446"/>
                <a:gd name="T23" fmla="*/ 246 h 262"/>
                <a:gd name="T24" fmla="*/ 348 w 446"/>
                <a:gd name="T25" fmla="*/ 246 h 262"/>
                <a:gd name="T26" fmla="*/ 347 w 446"/>
                <a:gd name="T27" fmla="*/ 247 h 262"/>
                <a:gd name="T28" fmla="*/ 347 w 446"/>
                <a:gd name="T29" fmla="*/ 260 h 262"/>
                <a:gd name="T30" fmla="*/ 348 w 446"/>
                <a:gd name="T31" fmla="*/ 261 h 262"/>
                <a:gd name="T32" fmla="*/ 445 w 446"/>
                <a:gd name="T33" fmla="*/ 261 h 262"/>
                <a:gd name="T34" fmla="*/ 446 w 446"/>
                <a:gd name="T35" fmla="*/ 260 h 262"/>
                <a:gd name="T36" fmla="*/ 99 w 446"/>
                <a:gd name="T37" fmla="*/ 16 h 262"/>
                <a:gd name="T38" fmla="*/ 99 w 446"/>
                <a:gd name="T39" fmla="*/ 3 h 262"/>
                <a:gd name="T40" fmla="*/ 98 w 446"/>
                <a:gd name="T41" fmla="*/ 2 h 262"/>
                <a:gd name="T42" fmla="*/ 1 w 446"/>
                <a:gd name="T43" fmla="*/ 2 h 262"/>
                <a:gd name="T44" fmla="*/ 0 w 446"/>
                <a:gd name="T45" fmla="*/ 3 h 262"/>
                <a:gd name="T46" fmla="*/ 0 w 446"/>
                <a:gd name="T47" fmla="*/ 16 h 262"/>
                <a:gd name="T48" fmla="*/ 1 w 446"/>
                <a:gd name="T49" fmla="*/ 17 h 262"/>
                <a:gd name="T50" fmla="*/ 98 w 446"/>
                <a:gd name="T51" fmla="*/ 17 h 262"/>
                <a:gd name="T52" fmla="*/ 99 w 446"/>
                <a:gd name="T53" fmla="*/ 16 h 262"/>
                <a:gd name="T54" fmla="*/ 99 w 446"/>
                <a:gd name="T55" fmla="*/ 261 h 262"/>
                <a:gd name="T56" fmla="*/ 99 w 446"/>
                <a:gd name="T57" fmla="*/ 248 h 262"/>
                <a:gd name="T58" fmla="*/ 98 w 446"/>
                <a:gd name="T59" fmla="*/ 247 h 262"/>
                <a:gd name="T60" fmla="*/ 1 w 446"/>
                <a:gd name="T61" fmla="*/ 247 h 262"/>
                <a:gd name="T62" fmla="*/ 0 w 446"/>
                <a:gd name="T63" fmla="*/ 248 h 262"/>
                <a:gd name="T64" fmla="*/ 0 w 446"/>
                <a:gd name="T65" fmla="*/ 261 h 262"/>
                <a:gd name="T66" fmla="*/ 1 w 446"/>
                <a:gd name="T67" fmla="*/ 262 h 262"/>
                <a:gd name="T68" fmla="*/ 98 w 446"/>
                <a:gd name="T69" fmla="*/ 262 h 262"/>
                <a:gd name="T70" fmla="*/ 99 w 446"/>
                <a:gd name="T7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6" h="262">
                  <a:moveTo>
                    <a:pt x="445" y="15"/>
                  </a:moveTo>
                  <a:cubicBezTo>
                    <a:pt x="348" y="15"/>
                    <a:pt x="348" y="15"/>
                    <a:pt x="348" y="15"/>
                  </a:cubicBezTo>
                  <a:cubicBezTo>
                    <a:pt x="347" y="15"/>
                    <a:pt x="347" y="14"/>
                    <a:pt x="347" y="14"/>
                  </a:cubicBezTo>
                  <a:cubicBezTo>
                    <a:pt x="347" y="1"/>
                    <a:pt x="347" y="1"/>
                    <a:pt x="347" y="1"/>
                  </a:cubicBezTo>
                  <a:cubicBezTo>
                    <a:pt x="347" y="0"/>
                    <a:pt x="347" y="0"/>
                    <a:pt x="348" y="0"/>
                  </a:cubicBezTo>
                  <a:cubicBezTo>
                    <a:pt x="445" y="0"/>
                    <a:pt x="445" y="0"/>
                    <a:pt x="445" y="0"/>
                  </a:cubicBezTo>
                  <a:cubicBezTo>
                    <a:pt x="446" y="0"/>
                    <a:pt x="446" y="0"/>
                    <a:pt x="446" y="1"/>
                  </a:cubicBezTo>
                  <a:cubicBezTo>
                    <a:pt x="446" y="14"/>
                    <a:pt x="446" y="14"/>
                    <a:pt x="446" y="14"/>
                  </a:cubicBezTo>
                  <a:cubicBezTo>
                    <a:pt x="446" y="14"/>
                    <a:pt x="446" y="15"/>
                    <a:pt x="445" y="15"/>
                  </a:cubicBezTo>
                  <a:close/>
                  <a:moveTo>
                    <a:pt x="446" y="260"/>
                  </a:moveTo>
                  <a:cubicBezTo>
                    <a:pt x="446" y="247"/>
                    <a:pt x="446" y="247"/>
                    <a:pt x="446" y="247"/>
                  </a:cubicBezTo>
                  <a:cubicBezTo>
                    <a:pt x="446" y="246"/>
                    <a:pt x="446" y="246"/>
                    <a:pt x="445" y="246"/>
                  </a:cubicBezTo>
                  <a:cubicBezTo>
                    <a:pt x="348" y="246"/>
                    <a:pt x="348" y="246"/>
                    <a:pt x="348" y="246"/>
                  </a:cubicBezTo>
                  <a:cubicBezTo>
                    <a:pt x="347" y="246"/>
                    <a:pt x="347" y="246"/>
                    <a:pt x="347" y="247"/>
                  </a:cubicBezTo>
                  <a:cubicBezTo>
                    <a:pt x="347" y="260"/>
                    <a:pt x="347" y="260"/>
                    <a:pt x="347" y="260"/>
                  </a:cubicBezTo>
                  <a:cubicBezTo>
                    <a:pt x="347" y="260"/>
                    <a:pt x="347" y="261"/>
                    <a:pt x="348" y="261"/>
                  </a:cubicBezTo>
                  <a:cubicBezTo>
                    <a:pt x="445" y="261"/>
                    <a:pt x="445" y="261"/>
                    <a:pt x="445" y="261"/>
                  </a:cubicBezTo>
                  <a:cubicBezTo>
                    <a:pt x="446" y="261"/>
                    <a:pt x="446" y="260"/>
                    <a:pt x="446" y="260"/>
                  </a:cubicBezTo>
                  <a:close/>
                  <a:moveTo>
                    <a:pt x="99" y="16"/>
                  </a:moveTo>
                  <a:cubicBezTo>
                    <a:pt x="99" y="3"/>
                    <a:pt x="99" y="3"/>
                    <a:pt x="99" y="3"/>
                  </a:cubicBezTo>
                  <a:cubicBezTo>
                    <a:pt x="99" y="2"/>
                    <a:pt x="99" y="2"/>
                    <a:pt x="98" y="2"/>
                  </a:cubicBezTo>
                  <a:cubicBezTo>
                    <a:pt x="1" y="2"/>
                    <a:pt x="1" y="2"/>
                    <a:pt x="1" y="2"/>
                  </a:cubicBezTo>
                  <a:cubicBezTo>
                    <a:pt x="0" y="2"/>
                    <a:pt x="0" y="2"/>
                    <a:pt x="0" y="3"/>
                  </a:cubicBezTo>
                  <a:cubicBezTo>
                    <a:pt x="0" y="16"/>
                    <a:pt x="0" y="16"/>
                    <a:pt x="0" y="16"/>
                  </a:cubicBezTo>
                  <a:cubicBezTo>
                    <a:pt x="0" y="17"/>
                    <a:pt x="0" y="17"/>
                    <a:pt x="1" y="17"/>
                  </a:cubicBezTo>
                  <a:cubicBezTo>
                    <a:pt x="98" y="17"/>
                    <a:pt x="98" y="17"/>
                    <a:pt x="98" y="17"/>
                  </a:cubicBezTo>
                  <a:cubicBezTo>
                    <a:pt x="99" y="17"/>
                    <a:pt x="99" y="17"/>
                    <a:pt x="99" y="16"/>
                  </a:cubicBezTo>
                  <a:close/>
                  <a:moveTo>
                    <a:pt x="99" y="261"/>
                  </a:moveTo>
                  <a:cubicBezTo>
                    <a:pt x="99" y="248"/>
                    <a:pt x="99" y="248"/>
                    <a:pt x="99" y="248"/>
                  </a:cubicBezTo>
                  <a:cubicBezTo>
                    <a:pt x="99" y="247"/>
                    <a:pt x="99" y="247"/>
                    <a:pt x="98" y="247"/>
                  </a:cubicBezTo>
                  <a:cubicBezTo>
                    <a:pt x="1" y="247"/>
                    <a:pt x="1" y="247"/>
                    <a:pt x="1" y="247"/>
                  </a:cubicBezTo>
                  <a:cubicBezTo>
                    <a:pt x="0" y="247"/>
                    <a:pt x="0" y="247"/>
                    <a:pt x="0" y="248"/>
                  </a:cubicBezTo>
                  <a:cubicBezTo>
                    <a:pt x="0" y="261"/>
                    <a:pt x="0" y="261"/>
                    <a:pt x="0" y="261"/>
                  </a:cubicBezTo>
                  <a:cubicBezTo>
                    <a:pt x="0" y="261"/>
                    <a:pt x="0" y="262"/>
                    <a:pt x="1" y="262"/>
                  </a:cubicBezTo>
                  <a:cubicBezTo>
                    <a:pt x="98" y="262"/>
                    <a:pt x="98" y="262"/>
                    <a:pt x="98" y="262"/>
                  </a:cubicBezTo>
                  <a:cubicBezTo>
                    <a:pt x="99" y="262"/>
                    <a:pt x="99" y="261"/>
                    <a:pt x="99" y="2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06"/>
            <p:cNvSpPr>
              <a:spLocks noEditPoints="1"/>
            </p:cNvSpPr>
            <p:nvPr/>
          </p:nvSpPr>
          <p:spPr bwMode="auto">
            <a:xfrm>
              <a:off x="6746" y="578"/>
              <a:ext cx="19" cy="230"/>
            </a:xfrm>
            <a:custGeom>
              <a:avLst/>
              <a:gdLst>
                <a:gd name="T0" fmla="*/ 14 w 14"/>
                <a:gd name="T1" fmla="*/ 18 h 168"/>
                <a:gd name="T2" fmla="*/ 7 w 14"/>
                <a:gd name="T3" fmla="*/ 36 h 168"/>
                <a:gd name="T4" fmla="*/ 0 w 14"/>
                <a:gd name="T5" fmla="*/ 18 h 168"/>
                <a:gd name="T6" fmla="*/ 7 w 14"/>
                <a:gd name="T7" fmla="*/ 0 h 168"/>
                <a:gd name="T8" fmla="*/ 14 w 14"/>
                <a:gd name="T9" fmla="*/ 18 h 168"/>
                <a:gd name="T10" fmla="*/ 7 w 14"/>
                <a:gd name="T11" fmla="*/ 132 h 168"/>
                <a:gd name="T12" fmla="*/ 0 w 14"/>
                <a:gd name="T13" fmla="*/ 150 h 168"/>
                <a:gd name="T14" fmla="*/ 7 w 14"/>
                <a:gd name="T15" fmla="*/ 168 h 168"/>
                <a:gd name="T16" fmla="*/ 14 w 14"/>
                <a:gd name="T17" fmla="*/ 150 h 168"/>
                <a:gd name="T18" fmla="*/ 7 w 14"/>
                <a:gd name="T19"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68">
                  <a:moveTo>
                    <a:pt x="14" y="18"/>
                  </a:moveTo>
                  <a:cubicBezTo>
                    <a:pt x="14" y="28"/>
                    <a:pt x="11" y="36"/>
                    <a:pt x="7" y="36"/>
                  </a:cubicBezTo>
                  <a:cubicBezTo>
                    <a:pt x="3" y="36"/>
                    <a:pt x="0" y="28"/>
                    <a:pt x="0" y="18"/>
                  </a:cubicBezTo>
                  <a:cubicBezTo>
                    <a:pt x="0" y="8"/>
                    <a:pt x="3" y="0"/>
                    <a:pt x="7" y="0"/>
                  </a:cubicBezTo>
                  <a:cubicBezTo>
                    <a:pt x="11" y="0"/>
                    <a:pt x="14" y="8"/>
                    <a:pt x="14" y="18"/>
                  </a:cubicBezTo>
                  <a:close/>
                  <a:moveTo>
                    <a:pt x="7" y="132"/>
                  </a:moveTo>
                  <a:cubicBezTo>
                    <a:pt x="3" y="132"/>
                    <a:pt x="0" y="141"/>
                    <a:pt x="0" y="150"/>
                  </a:cubicBezTo>
                  <a:cubicBezTo>
                    <a:pt x="0" y="160"/>
                    <a:pt x="3" y="168"/>
                    <a:pt x="7" y="168"/>
                  </a:cubicBezTo>
                  <a:cubicBezTo>
                    <a:pt x="11" y="168"/>
                    <a:pt x="14" y="160"/>
                    <a:pt x="14" y="150"/>
                  </a:cubicBezTo>
                  <a:cubicBezTo>
                    <a:pt x="14" y="141"/>
                    <a:pt x="11" y="132"/>
                    <a:pt x="7" y="132"/>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07"/>
            <p:cNvSpPr>
              <a:spLocks noEditPoints="1"/>
            </p:cNvSpPr>
            <p:nvPr/>
          </p:nvSpPr>
          <p:spPr bwMode="auto">
            <a:xfrm>
              <a:off x="6004" y="551"/>
              <a:ext cx="55" cy="304"/>
            </a:xfrm>
            <a:custGeom>
              <a:avLst/>
              <a:gdLst>
                <a:gd name="T0" fmla="*/ 31 w 41"/>
                <a:gd name="T1" fmla="*/ 31 h 223"/>
                <a:gd name="T2" fmla="*/ 0 w 41"/>
                <a:gd name="T3" fmla="*/ 43 h 223"/>
                <a:gd name="T4" fmla="*/ 36 w 41"/>
                <a:gd name="T5" fmla="*/ 7 h 223"/>
                <a:gd name="T6" fmla="*/ 31 w 41"/>
                <a:gd name="T7" fmla="*/ 31 h 223"/>
                <a:gd name="T8" fmla="*/ 31 w 41"/>
                <a:gd name="T9" fmla="*/ 192 h 223"/>
                <a:gd name="T10" fmla="*/ 0 w 41"/>
                <a:gd name="T11" fmla="*/ 181 h 223"/>
                <a:gd name="T12" fmla="*/ 36 w 41"/>
                <a:gd name="T13" fmla="*/ 217 h 223"/>
                <a:gd name="T14" fmla="*/ 31 w 41"/>
                <a:gd name="T15" fmla="*/ 192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23">
                  <a:moveTo>
                    <a:pt x="31" y="31"/>
                  </a:moveTo>
                  <a:cubicBezTo>
                    <a:pt x="23" y="38"/>
                    <a:pt x="0" y="48"/>
                    <a:pt x="0" y="43"/>
                  </a:cubicBezTo>
                  <a:cubicBezTo>
                    <a:pt x="1" y="37"/>
                    <a:pt x="32" y="0"/>
                    <a:pt x="36" y="7"/>
                  </a:cubicBezTo>
                  <a:cubicBezTo>
                    <a:pt x="41" y="13"/>
                    <a:pt x="36" y="27"/>
                    <a:pt x="31" y="31"/>
                  </a:cubicBezTo>
                  <a:close/>
                  <a:moveTo>
                    <a:pt x="31" y="192"/>
                  </a:moveTo>
                  <a:cubicBezTo>
                    <a:pt x="23" y="186"/>
                    <a:pt x="0" y="175"/>
                    <a:pt x="0" y="181"/>
                  </a:cubicBezTo>
                  <a:cubicBezTo>
                    <a:pt x="1" y="187"/>
                    <a:pt x="32" y="223"/>
                    <a:pt x="36" y="217"/>
                  </a:cubicBezTo>
                  <a:cubicBezTo>
                    <a:pt x="41" y="210"/>
                    <a:pt x="36" y="196"/>
                    <a:pt x="31" y="1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08"/>
            <p:cNvSpPr>
              <a:spLocks/>
            </p:cNvSpPr>
            <p:nvPr/>
          </p:nvSpPr>
          <p:spPr bwMode="auto">
            <a:xfrm>
              <a:off x="5991" y="608"/>
              <a:ext cx="43" cy="178"/>
            </a:xfrm>
            <a:custGeom>
              <a:avLst/>
              <a:gdLst>
                <a:gd name="T0" fmla="*/ 2 w 31"/>
                <a:gd name="T1" fmla="*/ 67 h 130"/>
                <a:gd name="T2" fmla="*/ 5 w 31"/>
                <a:gd name="T3" fmla="*/ 112 h 130"/>
                <a:gd name="T4" fmla="*/ 24 w 31"/>
                <a:gd name="T5" fmla="*/ 129 h 130"/>
                <a:gd name="T6" fmla="*/ 28 w 31"/>
                <a:gd name="T7" fmla="*/ 121 h 130"/>
                <a:gd name="T8" fmla="*/ 15 w 31"/>
                <a:gd name="T9" fmla="*/ 102 h 130"/>
                <a:gd name="T10" fmla="*/ 15 w 31"/>
                <a:gd name="T11" fmla="*/ 31 h 130"/>
                <a:gd name="T12" fmla="*/ 27 w 31"/>
                <a:gd name="T13" fmla="*/ 12 h 130"/>
                <a:gd name="T14" fmla="*/ 20 w 31"/>
                <a:gd name="T15" fmla="*/ 5 h 130"/>
                <a:gd name="T16" fmla="*/ 4 w 31"/>
                <a:gd name="T17" fmla="*/ 25 h 130"/>
                <a:gd name="T18" fmla="*/ 2 w 31"/>
                <a:gd name="T19" fmla="*/ 6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30">
                  <a:moveTo>
                    <a:pt x="2" y="67"/>
                  </a:moveTo>
                  <a:cubicBezTo>
                    <a:pt x="2" y="80"/>
                    <a:pt x="0" y="104"/>
                    <a:pt x="5" y="112"/>
                  </a:cubicBezTo>
                  <a:cubicBezTo>
                    <a:pt x="9" y="120"/>
                    <a:pt x="20" y="129"/>
                    <a:pt x="24" y="129"/>
                  </a:cubicBezTo>
                  <a:cubicBezTo>
                    <a:pt x="27" y="130"/>
                    <a:pt x="31" y="125"/>
                    <a:pt x="28" y="121"/>
                  </a:cubicBezTo>
                  <a:cubicBezTo>
                    <a:pt x="25" y="116"/>
                    <a:pt x="16" y="111"/>
                    <a:pt x="15" y="102"/>
                  </a:cubicBezTo>
                  <a:cubicBezTo>
                    <a:pt x="15" y="93"/>
                    <a:pt x="15" y="36"/>
                    <a:pt x="15" y="31"/>
                  </a:cubicBezTo>
                  <a:cubicBezTo>
                    <a:pt x="15" y="26"/>
                    <a:pt x="25" y="18"/>
                    <a:pt x="27" y="12"/>
                  </a:cubicBezTo>
                  <a:cubicBezTo>
                    <a:pt x="30" y="4"/>
                    <a:pt x="25" y="0"/>
                    <a:pt x="20" y="5"/>
                  </a:cubicBezTo>
                  <a:cubicBezTo>
                    <a:pt x="13" y="11"/>
                    <a:pt x="4" y="19"/>
                    <a:pt x="4" y="25"/>
                  </a:cubicBezTo>
                  <a:cubicBezTo>
                    <a:pt x="3" y="35"/>
                    <a:pt x="2" y="67"/>
                    <a:pt x="2" y="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09"/>
            <p:cNvSpPr>
              <a:spLocks/>
            </p:cNvSpPr>
            <p:nvPr/>
          </p:nvSpPr>
          <p:spPr bwMode="auto">
            <a:xfrm>
              <a:off x="6584" y="581"/>
              <a:ext cx="121" cy="235"/>
            </a:xfrm>
            <a:custGeom>
              <a:avLst/>
              <a:gdLst>
                <a:gd name="T0" fmla="*/ 67 w 89"/>
                <a:gd name="T1" fmla="*/ 11 h 172"/>
                <a:gd name="T2" fmla="*/ 67 w 89"/>
                <a:gd name="T3" fmla="*/ 164 h 172"/>
                <a:gd name="T4" fmla="*/ 1 w 89"/>
                <a:gd name="T5" fmla="*/ 169 h 172"/>
                <a:gd name="T6" fmla="*/ 1 w 89"/>
                <a:gd name="T7" fmla="*/ 3 h 172"/>
                <a:gd name="T8" fmla="*/ 67 w 89"/>
                <a:gd name="T9" fmla="*/ 11 h 172"/>
              </a:gdLst>
              <a:ahLst/>
              <a:cxnLst>
                <a:cxn ang="0">
                  <a:pos x="T0" y="T1"/>
                </a:cxn>
                <a:cxn ang="0">
                  <a:pos x="T2" y="T3"/>
                </a:cxn>
                <a:cxn ang="0">
                  <a:pos x="T4" y="T5"/>
                </a:cxn>
                <a:cxn ang="0">
                  <a:pos x="T6" y="T7"/>
                </a:cxn>
                <a:cxn ang="0">
                  <a:pos x="T8" y="T9"/>
                </a:cxn>
              </a:cxnLst>
              <a:rect l="0" t="0" r="r" b="b"/>
              <a:pathLst>
                <a:path w="89" h="172">
                  <a:moveTo>
                    <a:pt x="67" y="11"/>
                  </a:moveTo>
                  <a:cubicBezTo>
                    <a:pt x="89" y="44"/>
                    <a:pt x="89" y="137"/>
                    <a:pt x="67" y="164"/>
                  </a:cubicBezTo>
                  <a:cubicBezTo>
                    <a:pt x="60" y="172"/>
                    <a:pt x="23" y="169"/>
                    <a:pt x="1" y="169"/>
                  </a:cubicBezTo>
                  <a:cubicBezTo>
                    <a:pt x="1" y="135"/>
                    <a:pt x="0" y="18"/>
                    <a:pt x="1" y="3"/>
                  </a:cubicBezTo>
                  <a:cubicBezTo>
                    <a:pt x="25" y="3"/>
                    <a:pt x="59" y="0"/>
                    <a:pt x="67"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10"/>
            <p:cNvSpPr>
              <a:spLocks/>
            </p:cNvSpPr>
            <p:nvPr/>
          </p:nvSpPr>
          <p:spPr bwMode="auto">
            <a:xfrm>
              <a:off x="6134" y="555"/>
              <a:ext cx="137" cy="284"/>
            </a:xfrm>
            <a:custGeom>
              <a:avLst/>
              <a:gdLst>
                <a:gd name="T0" fmla="*/ 101 w 101"/>
                <a:gd name="T1" fmla="*/ 3 h 208"/>
                <a:gd name="T2" fmla="*/ 15 w 101"/>
                <a:gd name="T3" fmla="*/ 32 h 208"/>
                <a:gd name="T4" fmla="*/ 17 w 101"/>
                <a:gd name="T5" fmla="*/ 176 h 208"/>
                <a:gd name="T6" fmla="*/ 101 w 101"/>
                <a:gd name="T7" fmla="*/ 204 h 208"/>
                <a:gd name="T8" fmla="*/ 101 w 101"/>
                <a:gd name="T9" fmla="*/ 3 h 208"/>
              </a:gdLst>
              <a:ahLst/>
              <a:cxnLst>
                <a:cxn ang="0">
                  <a:pos x="T0" y="T1"/>
                </a:cxn>
                <a:cxn ang="0">
                  <a:pos x="T2" y="T3"/>
                </a:cxn>
                <a:cxn ang="0">
                  <a:pos x="T4" y="T5"/>
                </a:cxn>
                <a:cxn ang="0">
                  <a:pos x="T6" y="T7"/>
                </a:cxn>
                <a:cxn ang="0">
                  <a:pos x="T8" y="T9"/>
                </a:cxn>
              </a:cxnLst>
              <a:rect l="0" t="0" r="r" b="b"/>
              <a:pathLst>
                <a:path w="101" h="208">
                  <a:moveTo>
                    <a:pt x="101" y="3"/>
                  </a:moveTo>
                  <a:cubicBezTo>
                    <a:pt x="75" y="3"/>
                    <a:pt x="33" y="0"/>
                    <a:pt x="15" y="32"/>
                  </a:cubicBezTo>
                  <a:cubicBezTo>
                    <a:pt x="1" y="59"/>
                    <a:pt x="0" y="153"/>
                    <a:pt x="17" y="176"/>
                  </a:cubicBezTo>
                  <a:cubicBezTo>
                    <a:pt x="40" y="208"/>
                    <a:pt x="78" y="206"/>
                    <a:pt x="101" y="204"/>
                  </a:cubicBezTo>
                  <a:cubicBezTo>
                    <a:pt x="101" y="171"/>
                    <a:pt x="101" y="3"/>
                    <a:pt x="10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11"/>
            <p:cNvSpPr>
              <a:spLocks noEditPoints="1"/>
            </p:cNvSpPr>
            <p:nvPr/>
          </p:nvSpPr>
          <p:spPr bwMode="auto">
            <a:xfrm>
              <a:off x="6288" y="559"/>
              <a:ext cx="264" cy="19"/>
            </a:xfrm>
            <a:custGeom>
              <a:avLst/>
              <a:gdLst>
                <a:gd name="T0" fmla="*/ 101 w 194"/>
                <a:gd name="T1" fmla="*/ 14 h 14"/>
                <a:gd name="T2" fmla="*/ 0 w 194"/>
                <a:gd name="T3" fmla="*/ 14 h 14"/>
                <a:gd name="T4" fmla="*/ 0 w 194"/>
                <a:gd name="T5" fmla="*/ 14 h 14"/>
                <a:gd name="T6" fmla="*/ 0 w 194"/>
                <a:gd name="T7" fmla="*/ 1 h 14"/>
                <a:gd name="T8" fmla="*/ 0 w 194"/>
                <a:gd name="T9" fmla="*/ 0 h 14"/>
                <a:gd name="T10" fmla="*/ 101 w 194"/>
                <a:gd name="T11" fmla="*/ 0 h 14"/>
                <a:gd name="T12" fmla="*/ 102 w 194"/>
                <a:gd name="T13" fmla="*/ 1 h 14"/>
                <a:gd name="T14" fmla="*/ 102 w 194"/>
                <a:gd name="T15" fmla="*/ 14 h 14"/>
                <a:gd name="T16" fmla="*/ 101 w 194"/>
                <a:gd name="T17" fmla="*/ 14 h 14"/>
                <a:gd name="T18" fmla="*/ 194 w 194"/>
                <a:gd name="T19" fmla="*/ 14 h 14"/>
                <a:gd name="T20" fmla="*/ 194 w 194"/>
                <a:gd name="T21" fmla="*/ 1 h 14"/>
                <a:gd name="T22" fmla="*/ 194 w 194"/>
                <a:gd name="T23" fmla="*/ 0 h 14"/>
                <a:gd name="T24" fmla="*/ 114 w 194"/>
                <a:gd name="T25" fmla="*/ 0 h 14"/>
                <a:gd name="T26" fmla="*/ 113 w 194"/>
                <a:gd name="T27" fmla="*/ 1 h 14"/>
                <a:gd name="T28" fmla="*/ 113 w 194"/>
                <a:gd name="T29" fmla="*/ 14 h 14"/>
                <a:gd name="T30" fmla="*/ 114 w 194"/>
                <a:gd name="T31" fmla="*/ 14 h 14"/>
                <a:gd name="T32" fmla="*/ 194 w 194"/>
                <a:gd name="T33" fmla="*/ 14 h 14"/>
                <a:gd name="T34" fmla="*/ 194 w 194"/>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14">
                  <a:moveTo>
                    <a:pt x="101" y="14"/>
                  </a:moveTo>
                  <a:cubicBezTo>
                    <a:pt x="0" y="14"/>
                    <a:pt x="0" y="14"/>
                    <a:pt x="0" y="14"/>
                  </a:cubicBezTo>
                  <a:cubicBezTo>
                    <a:pt x="0" y="14"/>
                    <a:pt x="0" y="14"/>
                    <a:pt x="0" y="14"/>
                  </a:cubicBezTo>
                  <a:cubicBezTo>
                    <a:pt x="0" y="1"/>
                    <a:pt x="0" y="1"/>
                    <a:pt x="0" y="1"/>
                  </a:cubicBezTo>
                  <a:cubicBezTo>
                    <a:pt x="0" y="0"/>
                    <a:pt x="0" y="0"/>
                    <a:pt x="0" y="0"/>
                  </a:cubicBezTo>
                  <a:cubicBezTo>
                    <a:pt x="101" y="0"/>
                    <a:pt x="101" y="0"/>
                    <a:pt x="101" y="0"/>
                  </a:cubicBezTo>
                  <a:cubicBezTo>
                    <a:pt x="101" y="0"/>
                    <a:pt x="102" y="0"/>
                    <a:pt x="102" y="1"/>
                  </a:cubicBezTo>
                  <a:cubicBezTo>
                    <a:pt x="102" y="14"/>
                    <a:pt x="102" y="14"/>
                    <a:pt x="102" y="14"/>
                  </a:cubicBezTo>
                  <a:cubicBezTo>
                    <a:pt x="102" y="14"/>
                    <a:pt x="101" y="14"/>
                    <a:pt x="101" y="14"/>
                  </a:cubicBezTo>
                  <a:close/>
                  <a:moveTo>
                    <a:pt x="194" y="14"/>
                  </a:moveTo>
                  <a:cubicBezTo>
                    <a:pt x="194" y="1"/>
                    <a:pt x="194" y="1"/>
                    <a:pt x="194" y="1"/>
                  </a:cubicBezTo>
                  <a:cubicBezTo>
                    <a:pt x="194" y="0"/>
                    <a:pt x="194" y="0"/>
                    <a:pt x="194" y="0"/>
                  </a:cubicBezTo>
                  <a:cubicBezTo>
                    <a:pt x="114" y="0"/>
                    <a:pt x="114" y="0"/>
                    <a:pt x="114" y="0"/>
                  </a:cubicBezTo>
                  <a:cubicBezTo>
                    <a:pt x="114" y="0"/>
                    <a:pt x="113" y="0"/>
                    <a:pt x="113" y="1"/>
                  </a:cubicBezTo>
                  <a:cubicBezTo>
                    <a:pt x="113" y="14"/>
                    <a:pt x="113" y="14"/>
                    <a:pt x="113" y="14"/>
                  </a:cubicBezTo>
                  <a:cubicBezTo>
                    <a:pt x="113" y="14"/>
                    <a:pt x="114" y="14"/>
                    <a:pt x="114" y="14"/>
                  </a:cubicBezTo>
                  <a:cubicBezTo>
                    <a:pt x="194" y="14"/>
                    <a:pt x="194" y="14"/>
                    <a:pt x="194" y="14"/>
                  </a:cubicBezTo>
                  <a:cubicBezTo>
                    <a:pt x="194" y="14"/>
                    <a:pt x="194" y="14"/>
                    <a:pt x="194"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12"/>
            <p:cNvSpPr>
              <a:spLocks noEditPoints="1"/>
            </p:cNvSpPr>
            <p:nvPr/>
          </p:nvSpPr>
          <p:spPr bwMode="auto">
            <a:xfrm>
              <a:off x="6288" y="812"/>
              <a:ext cx="264" cy="20"/>
            </a:xfrm>
            <a:custGeom>
              <a:avLst/>
              <a:gdLst>
                <a:gd name="T0" fmla="*/ 101 w 194"/>
                <a:gd name="T1" fmla="*/ 15 h 15"/>
                <a:gd name="T2" fmla="*/ 0 w 194"/>
                <a:gd name="T3" fmla="*/ 15 h 15"/>
                <a:gd name="T4" fmla="*/ 0 w 194"/>
                <a:gd name="T5" fmla="*/ 14 h 15"/>
                <a:gd name="T6" fmla="*/ 0 w 194"/>
                <a:gd name="T7" fmla="*/ 1 h 15"/>
                <a:gd name="T8" fmla="*/ 0 w 194"/>
                <a:gd name="T9" fmla="*/ 0 h 15"/>
                <a:gd name="T10" fmla="*/ 101 w 194"/>
                <a:gd name="T11" fmla="*/ 0 h 15"/>
                <a:gd name="T12" fmla="*/ 102 w 194"/>
                <a:gd name="T13" fmla="*/ 1 h 15"/>
                <a:gd name="T14" fmla="*/ 102 w 194"/>
                <a:gd name="T15" fmla="*/ 14 h 15"/>
                <a:gd name="T16" fmla="*/ 101 w 194"/>
                <a:gd name="T17" fmla="*/ 15 h 15"/>
                <a:gd name="T18" fmla="*/ 194 w 194"/>
                <a:gd name="T19" fmla="*/ 14 h 15"/>
                <a:gd name="T20" fmla="*/ 194 w 194"/>
                <a:gd name="T21" fmla="*/ 1 h 15"/>
                <a:gd name="T22" fmla="*/ 194 w 194"/>
                <a:gd name="T23" fmla="*/ 0 h 15"/>
                <a:gd name="T24" fmla="*/ 114 w 194"/>
                <a:gd name="T25" fmla="*/ 0 h 15"/>
                <a:gd name="T26" fmla="*/ 113 w 194"/>
                <a:gd name="T27" fmla="*/ 1 h 15"/>
                <a:gd name="T28" fmla="*/ 113 w 194"/>
                <a:gd name="T29" fmla="*/ 14 h 15"/>
                <a:gd name="T30" fmla="*/ 114 w 194"/>
                <a:gd name="T31" fmla="*/ 15 h 15"/>
                <a:gd name="T32" fmla="*/ 194 w 194"/>
                <a:gd name="T33" fmla="*/ 15 h 15"/>
                <a:gd name="T34" fmla="*/ 194 w 194"/>
                <a:gd name="T3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15">
                  <a:moveTo>
                    <a:pt x="101" y="15"/>
                  </a:moveTo>
                  <a:cubicBezTo>
                    <a:pt x="0" y="15"/>
                    <a:pt x="0" y="15"/>
                    <a:pt x="0" y="15"/>
                  </a:cubicBezTo>
                  <a:cubicBezTo>
                    <a:pt x="0" y="15"/>
                    <a:pt x="0" y="14"/>
                    <a:pt x="0" y="14"/>
                  </a:cubicBezTo>
                  <a:cubicBezTo>
                    <a:pt x="0" y="1"/>
                    <a:pt x="0" y="1"/>
                    <a:pt x="0" y="1"/>
                  </a:cubicBezTo>
                  <a:cubicBezTo>
                    <a:pt x="0" y="1"/>
                    <a:pt x="0" y="0"/>
                    <a:pt x="0" y="0"/>
                  </a:cubicBezTo>
                  <a:cubicBezTo>
                    <a:pt x="101" y="0"/>
                    <a:pt x="101" y="0"/>
                    <a:pt x="101" y="0"/>
                  </a:cubicBezTo>
                  <a:cubicBezTo>
                    <a:pt x="101" y="0"/>
                    <a:pt x="102" y="1"/>
                    <a:pt x="102" y="1"/>
                  </a:cubicBezTo>
                  <a:cubicBezTo>
                    <a:pt x="102" y="14"/>
                    <a:pt x="102" y="14"/>
                    <a:pt x="102" y="14"/>
                  </a:cubicBezTo>
                  <a:cubicBezTo>
                    <a:pt x="102" y="14"/>
                    <a:pt x="101" y="15"/>
                    <a:pt x="101" y="15"/>
                  </a:cubicBezTo>
                  <a:close/>
                  <a:moveTo>
                    <a:pt x="194" y="14"/>
                  </a:moveTo>
                  <a:cubicBezTo>
                    <a:pt x="194" y="1"/>
                    <a:pt x="194" y="1"/>
                    <a:pt x="194" y="1"/>
                  </a:cubicBezTo>
                  <a:cubicBezTo>
                    <a:pt x="194" y="1"/>
                    <a:pt x="194" y="0"/>
                    <a:pt x="194" y="0"/>
                  </a:cubicBezTo>
                  <a:cubicBezTo>
                    <a:pt x="114" y="0"/>
                    <a:pt x="114" y="0"/>
                    <a:pt x="114" y="0"/>
                  </a:cubicBezTo>
                  <a:cubicBezTo>
                    <a:pt x="114" y="0"/>
                    <a:pt x="113" y="1"/>
                    <a:pt x="113" y="1"/>
                  </a:cubicBezTo>
                  <a:cubicBezTo>
                    <a:pt x="113" y="14"/>
                    <a:pt x="113" y="14"/>
                    <a:pt x="113" y="14"/>
                  </a:cubicBezTo>
                  <a:cubicBezTo>
                    <a:pt x="113" y="14"/>
                    <a:pt x="114" y="15"/>
                    <a:pt x="114" y="15"/>
                  </a:cubicBezTo>
                  <a:cubicBezTo>
                    <a:pt x="194" y="15"/>
                    <a:pt x="194" y="15"/>
                    <a:pt x="194" y="15"/>
                  </a:cubicBezTo>
                  <a:cubicBezTo>
                    <a:pt x="194" y="15"/>
                    <a:pt x="194" y="14"/>
                    <a:pt x="194"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0" name="car red"/>
          <p:cNvGrpSpPr>
            <a:grpSpLocks noChangeAspect="1"/>
          </p:cNvGrpSpPr>
          <p:nvPr/>
        </p:nvGrpSpPr>
        <p:grpSpPr bwMode="auto">
          <a:xfrm rot="10800000">
            <a:off x="1005134" y="4868268"/>
            <a:ext cx="654227" cy="303944"/>
            <a:chOff x="5951" y="507"/>
            <a:chExt cx="833" cy="387"/>
          </a:xfrm>
        </p:grpSpPr>
        <p:sp>
          <p:nvSpPr>
            <p:cNvPr id="241" name="Freeform 104"/>
            <p:cNvSpPr>
              <a:spLocks/>
            </p:cNvSpPr>
            <p:nvPr/>
          </p:nvSpPr>
          <p:spPr bwMode="auto">
            <a:xfrm>
              <a:off x="5951" y="507"/>
              <a:ext cx="833" cy="387"/>
            </a:xfrm>
            <a:custGeom>
              <a:avLst/>
              <a:gdLst>
                <a:gd name="T0" fmla="*/ 613 w 613"/>
                <a:gd name="T1" fmla="*/ 75 h 283"/>
                <a:gd name="T2" fmla="*/ 588 w 613"/>
                <a:gd name="T3" fmla="*/ 23 h 283"/>
                <a:gd name="T4" fmla="*/ 552 w 613"/>
                <a:gd name="T5" fmla="*/ 19 h 283"/>
                <a:gd name="T6" fmla="*/ 461 w 613"/>
                <a:gd name="T7" fmla="*/ 19 h 283"/>
                <a:gd name="T8" fmla="*/ 420 w 613"/>
                <a:gd name="T9" fmla="*/ 28 h 283"/>
                <a:gd name="T10" fmla="*/ 257 w 613"/>
                <a:gd name="T11" fmla="*/ 28 h 283"/>
                <a:gd name="T12" fmla="*/ 239 w 613"/>
                <a:gd name="T13" fmla="*/ 25 h 283"/>
                <a:gd name="T14" fmla="*/ 252 w 613"/>
                <a:gd name="T15" fmla="*/ 9 h 283"/>
                <a:gd name="T16" fmla="*/ 241 w 613"/>
                <a:gd name="T17" fmla="*/ 2 h 283"/>
                <a:gd name="T18" fmla="*/ 219 w 613"/>
                <a:gd name="T19" fmla="*/ 20 h 283"/>
                <a:gd name="T20" fmla="*/ 216 w 613"/>
                <a:gd name="T21" fmla="*/ 19 h 283"/>
                <a:gd name="T22" fmla="*/ 80 w 613"/>
                <a:gd name="T23" fmla="*/ 19 h 283"/>
                <a:gd name="T24" fmla="*/ 0 w 613"/>
                <a:gd name="T25" fmla="*/ 96 h 283"/>
                <a:gd name="T26" fmla="*/ 0 w 613"/>
                <a:gd name="T27" fmla="*/ 174 h 283"/>
                <a:gd name="T28" fmla="*/ 79 w 613"/>
                <a:gd name="T29" fmla="*/ 263 h 283"/>
                <a:gd name="T30" fmla="*/ 210 w 613"/>
                <a:gd name="T31" fmla="*/ 263 h 283"/>
                <a:gd name="T32" fmla="*/ 220 w 613"/>
                <a:gd name="T33" fmla="*/ 261 h 283"/>
                <a:gd name="T34" fmla="*/ 218 w 613"/>
                <a:gd name="T35" fmla="*/ 262 h 283"/>
                <a:gd name="T36" fmla="*/ 241 w 613"/>
                <a:gd name="T37" fmla="*/ 281 h 283"/>
                <a:gd name="T38" fmla="*/ 252 w 613"/>
                <a:gd name="T39" fmla="*/ 274 h 283"/>
                <a:gd name="T40" fmla="*/ 237 w 613"/>
                <a:gd name="T41" fmla="*/ 257 h 283"/>
                <a:gd name="T42" fmla="*/ 254 w 613"/>
                <a:gd name="T43" fmla="*/ 253 h 283"/>
                <a:gd name="T44" fmla="*/ 418 w 613"/>
                <a:gd name="T45" fmla="*/ 253 h 283"/>
                <a:gd name="T46" fmla="*/ 457 w 613"/>
                <a:gd name="T47" fmla="*/ 259 h 283"/>
                <a:gd name="T48" fmla="*/ 561 w 613"/>
                <a:gd name="T49" fmla="*/ 259 h 283"/>
                <a:gd name="T50" fmla="*/ 588 w 613"/>
                <a:gd name="T51" fmla="*/ 253 h 283"/>
                <a:gd name="T52" fmla="*/ 613 w 613"/>
                <a:gd name="T53" fmla="*/ 201 h 283"/>
                <a:gd name="T54" fmla="*/ 613 w 613"/>
                <a:gd name="T55" fmla="*/ 7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3" h="283">
                  <a:moveTo>
                    <a:pt x="613" y="75"/>
                  </a:moveTo>
                  <a:cubicBezTo>
                    <a:pt x="613" y="54"/>
                    <a:pt x="594" y="30"/>
                    <a:pt x="588" y="23"/>
                  </a:cubicBezTo>
                  <a:cubicBezTo>
                    <a:pt x="583" y="17"/>
                    <a:pt x="565" y="19"/>
                    <a:pt x="552" y="19"/>
                  </a:cubicBezTo>
                  <a:cubicBezTo>
                    <a:pt x="540" y="19"/>
                    <a:pt x="475" y="19"/>
                    <a:pt x="461" y="19"/>
                  </a:cubicBezTo>
                  <a:cubicBezTo>
                    <a:pt x="448" y="19"/>
                    <a:pt x="436" y="28"/>
                    <a:pt x="420" y="28"/>
                  </a:cubicBezTo>
                  <a:cubicBezTo>
                    <a:pt x="403" y="28"/>
                    <a:pt x="271" y="28"/>
                    <a:pt x="257" y="28"/>
                  </a:cubicBezTo>
                  <a:cubicBezTo>
                    <a:pt x="251" y="28"/>
                    <a:pt x="245" y="27"/>
                    <a:pt x="239" y="25"/>
                  </a:cubicBezTo>
                  <a:cubicBezTo>
                    <a:pt x="244" y="21"/>
                    <a:pt x="250" y="11"/>
                    <a:pt x="252" y="9"/>
                  </a:cubicBezTo>
                  <a:cubicBezTo>
                    <a:pt x="259" y="0"/>
                    <a:pt x="251" y="2"/>
                    <a:pt x="241" y="2"/>
                  </a:cubicBezTo>
                  <a:cubicBezTo>
                    <a:pt x="233" y="2"/>
                    <a:pt x="228" y="10"/>
                    <a:pt x="219" y="20"/>
                  </a:cubicBezTo>
                  <a:cubicBezTo>
                    <a:pt x="218" y="19"/>
                    <a:pt x="217" y="19"/>
                    <a:pt x="216" y="19"/>
                  </a:cubicBezTo>
                  <a:cubicBezTo>
                    <a:pt x="216" y="19"/>
                    <a:pt x="90" y="18"/>
                    <a:pt x="80" y="19"/>
                  </a:cubicBezTo>
                  <a:cubicBezTo>
                    <a:pt x="75" y="19"/>
                    <a:pt x="0" y="79"/>
                    <a:pt x="0" y="96"/>
                  </a:cubicBezTo>
                  <a:cubicBezTo>
                    <a:pt x="0" y="113"/>
                    <a:pt x="0" y="126"/>
                    <a:pt x="0" y="174"/>
                  </a:cubicBezTo>
                  <a:cubicBezTo>
                    <a:pt x="0" y="222"/>
                    <a:pt x="64" y="262"/>
                    <a:pt x="79" y="263"/>
                  </a:cubicBezTo>
                  <a:cubicBezTo>
                    <a:pt x="93" y="264"/>
                    <a:pt x="177" y="263"/>
                    <a:pt x="210" y="263"/>
                  </a:cubicBezTo>
                  <a:cubicBezTo>
                    <a:pt x="213" y="263"/>
                    <a:pt x="216" y="262"/>
                    <a:pt x="220" y="261"/>
                  </a:cubicBezTo>
                  <a:cubicBezTo>
                    <a:pt x="219" y="262"/>
                    <a:pt x="218" y="262"/>
                    <a:pt x="218" y="262"/>
                  </a:cubicBezTo>
                  <a:cubicBezTo>
                    <a:pt x="227" y="273"/>
                    <a:pt x="233" y="281"/>
                    <a:pt x="241" y="281"/>
                  </a:cubicBezTo>
                  <a:cubicBezTo>
                    <a:pt x="251" y="281"/>
                    <a:pt x="259" y="283"/>
                    <a:pt x="252" y="274"/>
                  </a:cubicBezTo>
                  <a:cubicBezTo>
                    <a:pt x="250" y="272"/>
                    <a:pt x="242" y="260"/>
                    <a:pt x="237" y="257"/>
                  </a:cubicBezTo>
                  <a:cubicBezTo>
                    <a:pt x="245" y="255"/>
                    <a:pt x="251" y="253"/>
                    <a:pt x="254" y="253"/>
                  </a:cubicBezTo>
                  <a:cubicBezTo>
                    <a:pt x="260" y="253"/>
                    <a:pt x="397" y="253"/>
                    <a:pt x="418" y="253"/>
                  </a:cubicBezTo>
                  <a:cubicBezTo>
                    <a:pt x="431" y="253"/>
                    <a:pt x="448" y="259"/>
                    <a:pt x="457" y="259"/>
                  </a:cubicBezTo>
                  <a:cubicBezTo>
                    <a:pt x="465" y="259"/>
                    <a:pt x="551" y="259"/>
                    <a:pt x="561" y="259"/>
                  </a:cubicBezTo>
                  <a:cubicBezTo>
                    <a:pt x="576" y="259"/>
                    <a:pt x="583" y="263"/>
                    <a:pt x="588" y="253"/>
                  </a:cubicBezTo>
                  <a:cubicBezTo>
                    <a:pt x="592" y="245"/>
                    <a:pt x="613" y="214"/>
                    <a:pt x="613" y="201"/>
                  </a:cubicBezTo>
                  <a:cubicBezTo>
                    <a:pt x="612" y="177"/>
                    <a:pt x="613" y="102"/>
                    <a:pt x="613" y="75"/>
                  </a:cubicBezTo>
                  <a:close/>
                </a:path>
              </a:pathLst>
            </a:custGeom>
            <a:gradFill>
              <a:gsLst>
                <a:gs pos="99000">
                  <a:schemeClr val="tx2"/>
                </a:gs>
                <a:gs pos="0">
                  <a:schemeClr val="tx2">
                    <a:lumMod val="40000"/>
                    <a:lumOff val="60000"/>
                  </a:schemeClr>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05"/>
            <p:cNvSpPr>
              <a:spLocks noEditPoints="1"/>
            </p:cNvSpPr>
            <p:nvPr/>
          </p:nvSpPr>
          <p:spPr bwMode="auto">
            <a:xfrm>
              <a:off x="6088" y="520"/>
              <a:ext cx="606" cy="357"/>
            </a:xfrm>
            <a:custGeom>
              <a:avLst/>
              <a:gdLst>
                <a:gd name="T0" fmla="*/ 445 w 446"/>
                <a:gd name="T1" fmla="*/ 15 h 262"/>
                <a:gd name="T2" fmla="*/ 348 w 446"/>
                <a:gd name="T3" fmla="*/ 15 h 262"/>
                <a:gd name="T4" fmla="*/ 347 w 446"/>
                <a:gd name="T5" fmla="*/ 14 h 262"/>
                <a:gd name="T6" fmla="*/ 347 w 446"/>
                <a:gd name="T7" fmla="*/ 1 h 262"/>
                <a:gd name="T8" fmla="*/ 348 w 446"/>
                <a:gd name="T9" fmla="*/ 0 h 262"/>
                <a:gd name="T10" fmla="*/ 445 w 446"/>
                <a:gd name="T11" fmla="*/ 0 h 262"/>
                <a:gd name="T12" fmla="*/ 446 w 446"/>
                <a:gd name="T13" fmla="*/ 1 h 262"/>
                <a:gd name="T14" fmla="*/ 446 w 446"/>
                <a:gd name="T15" fmla="*/ 14 h 262"/>
                <a:gd name="T16" fmla="*/ 445 w 446"/>
                <a:gd name="T17" fmla="*/ 15 h 262"/>
                <a:gd name="T18" fmla="*/ 446 w 446"/>
                <a:gd name="T19" fmla="*/ 260 h 262"/>
                <a:gd name="T20" fmla="*/ 446 w 446"/>
                <a:gd name="T21" fmla="*/ 247 h 262"/>
                <a:gd name="T22" fmla="*/ 445 w 446"/>
                <a:gd name="T23" fmla="*/ 246 h 262"/>
                <a:gd name="T24" fmla="*/ 348 w 446"/>
                <a:gd name="T25" fmla="*/ 246 h 262"/>
                <a:gd name="T26" fmla="*/ 347 w 446"/>
                <a:gd name="T27" fmla="*/ 247 h 262"/>
                <a:gd name="T28" fmla="*/ 347 w 446"/>
                <a:gd name="T29" fmla="*/ 260 h 262"/>
                <a:gd name="T30" fmla="*/ 348 w 446"/>
                <a:gd name="T31" fmla="*/ 261 h 262"/>
                <a:gd name="T32" fmla="*/ 445 w 446"/>
                <a:gd name="T33" fmla="*/ 261 h 262"/>
                <a:gd name="T34" fmla="*/ 446 w 446"/>
                <a:gd name="T35" fmla="*/ 260 h 262"/>
                <a:gd name="T36" fmla="*/ 99 w 446"/>
                <a:gd name="T37" fmla="*/ 16 h 262"/>
                <a:gd name="T38" fmla="*/ 99 w 446"/>
                <a:gd name="T39" fmla="*/ 3 h 262"/>
                <a:gd name="T40" fmla="*/ 98 w 446"/>
                <a:gd name="T41" fmla="*/ 2 h 262"/>
                <a:gd name="T42" fmla="*/ 1 w 446"/>
                <a:gd name="T43" fmla="*/ 2 h 262"/>
                <a:gd name="T44" fmla="*/ 0 w 446"/>
                <a:gd name="T45" fmla="*/ 3 h 262"/>
                <a:gd name="T46" fmla="*/ 0 w 446"/>
                <a:gd name="T47" fmla="*/ 16 h 262"/>
                <a:gd name="T48" fmla="*/ 1 w 446"/>
                <a:gd name="T49" fmla="*/ 17 h 262"/>
                <a:gd name="T50" fmla="*/ 98 w 446"/>
                <a:gd name="T51" fmla="*/ 17 h 262"/>
                <a:gd name="T52" fmla="*/ 99 w 446"/>
                <a:gd name="T53" fmla="*/ 16 h 262"/>
                <a:gd name="T54" fmla="*/ 99 w 446"/>
                <a:gd name="T55" fmla="*/ 261 h 262"/>
                <a:gd name="T56" fmla="*/ 99 w 446"/>
                <a:gd name="T57" fmla="*/ 248 h 262"/>
                <a:gd name="T58" fmla="*/ 98 w 446"/>
                <a:gd name="T59" fmla="*/ 247 h 262"/>
                <a:gd name="T60" fmla="*/ 1 w 446"/>
                <a:gd name="T61" fmla="*/ 247 h 262"/>
                <a:gd name="T62" fmla="*/ 0 w 446"/>
                <a:gd name="T63" fmla="*/ 248 h 262"/>
                <a:gd name="T64" fmla="*/ 0 w 446"/>
                <a:gd name="T65" fmla="*/ 261 h 262"/>
                <a:gd name="T66" fmla="*/ 1 w 446"/>
                <a:gd name="T67" fmla="*/ 262 h 262"/>
                <a:gd name="T68" fmla="*/ 98 w 446"/>
                <a:gd name="T69" fmla="*/ 262 h 262"/>
                <a:gd name="T70" fmla="*/ 99 w 446"/>
                <a:gd name="T7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6" h="262">
                  <a:moveTo>
                    <a:pt x="445" y="15"/>
                  </a:moveTo>
                  <a:cubicBezTo>
                    <a:pt x="348" y="15"/>
                    <a:pt x="348" y="15"/>
                    <a:pt x="348" y="15"/>
                  </a:cubicBezTo>
                  <a:cubicBezTo>
                    <a:pt x="347" y="15"/>
                    <a:pt x="347" y="14"/>
                    <a:pt x="347" y="14"/>
                  </a:cubicBezTo>
                  <a:cubicBezTo>
                    <a:pt x="347" y="1"/>
                    <a:pt x="347" y="1"/>
                    <a:pt x="347" y="1"/>
                  </a:cubicBezTo>
                  <a:cubicBezTo>
                    <a:pt x="347" y="0"/>
                    <a:pt x="347" y="0"/>
                    <a:pt x="348" y="0"/>
                  </a:cubicBezTo>
                  <a:cubicBezTo>
                    <a:pt x="445" y="0"/>
                    <a:pt x="445" y="0"/>
                    <a:pt x="445" y="0"/>
                  </a:cubicBezTo>
                  <a:cubicBezTo>
                    <a:pt x="446" y="0"/>
                    <a:pt x="446" y="0"/>
                    <a:pt x="446" y="1"/>
                  </a:cubicBezTo>
                  <a:cubicBezTo>
                    <a:pt x="446" y="14"/>
                    <a:pt x="446" y="14"/>
                    <a:pt x="446" y="14"/>
                  </a:cubicBezTo>
                  <a:cubicBezTo>
                    <a:pt x="446" y="14"/>
                    <a:pt x="446" y="15"/>
                    <a:pt x="445" y="15"/>
                  </a:cubicBezTo>
                  <a:close/>
                  <a:moveTo>
                    <a:pt x="446" y="260"/>
                  </a:moveTo>
                  <a:cubicBezTo>
                    <a:pt x="446" y="247"/>
                    <a:pt x="446" y="247"/>
                    <a:pt x="446" y="247"/>
                  </a:cubicBezTo>
                  <a:cubicBezTo>
                    <a:pt x="446" y="246"/>
                    <a:pt x="446" y="246"/>
                    <a:pt x="445" y="246"/>
                  </a:cubicBezTo>
                  <a:cubicBezTo>
                    <a:pt x="348" y="246"/>
                    <a:pt x="348" y="246"/>
                    <a:pt x="348" y="246"/>
                  </a:cubicBezTo>
                  <a:cubicBezTo>
                    <a:pt x="347" y="246"/>
                    <a:pt x="347" y="246"/>
                    <a:pt x="347" y="247"/>
                  </a:cubicBezTo>
                  <a:cubicBezTo>
                    <a:pt x="347" y="260"/>
                    <a:pt x="347" y="260"/>
                    <a:pt x="347" y="260"/>
                  </a:cubicBezTo>
                  <a:cubicBezTo>
                    <a:pt x="347" y="260"/>
                    <a:pt x="347" y="261"/>
                    <a:pt x="348" y="261"/>
                  </a:cubicBezTo>
                  <a:cubicBezTo>
                    <a:pt x="445" y="261"/>
                    <a:pt x="445" y="261"/>
                    <a:pt x="445" y="261"/>
                  </a:cubicBezTo>
                  <a:cubicBezTo>
                    <a:pt x="446" y="261"/>
                    <a:pt x="446" y="260"/>
                    <a:pt x="446" y="260"/>
                  </a:cubicBezTo>
                  <a:close/>
                  <a:moveTo>
                    <a:pt x="99" y="16"/>
                  </a:moveTo>
                  <a:cubicBezTo>
                    <a:pt x="99" y="3"/>
                    <a:pt x="99" y="3"/>
                    <a:pt x="99" y="3"/>
                  </a:cubicBezTo>
                  <a:cubicBezTo>
                    <a:pt x="99" y="2"/>
                    <a:pt x="99" y="2"/>
                    <a:pt x="98" y="2"/>
                  </a:cubicBezTo>
                  <a:cubicBezTo>
                    <a:pt x="1" y="2"/>
                    <a:pt x="1" y="2"/>
                    <a:pt x="1" y="2"/>
                  </a:cubicBezTo>
                  <a:cubicBezTo>
                    <a:pt x="0" y="2"/>
                    <a:pt x="0" y="2"/>
                    <a:pt x="0" y="3"/>
                  </a:cubicBezTo>
                  <a:cubicBezTo>
                    <a:pt x="0" y="16"/>
                    <a:pt x="0" y="16"/>
                    <a:pt x="0" y="16"/>
                  </a:cubicBezTo>
                  <a:cubicBezTo>
                    <a:pt x="0" y="17"/>
                    <a:pt x="0" y="17"/>
                    <a:pt x="1" y="17"/>
                  </a:cubicBezTo>
                  <a:cubicBezTo>
                    <a:pt x="98" y="17"/>
                    <a:pt x="98" y="17"/>
                    <a:pt x="98" y="17"/>
                  </a:cubicBezTo>
                  <a:cubicBezTo>
                    <a:pt x="99" y="17"/>
                    <a:pt x="99" y="17"/>
                    <a:pt x="99" y="16"/>
                  </a:cubicBezTo>
                  <a:close/>
                  <a:moveTo>
                    <a:pt x="99" y="261"/>
                  </a:moveTo>
                  <a:cubicBezTo>
                    <a:pt x="99" y="248"/>
                    <a:pt x="99" y="248"/>
                    <a:pt x="99" y="248"/>
                  </a:cubicBezTo>
                  <a:cubicBezTo>
                    <a:pt x="99" y="247"/>
                    <a:pt x="99" y="247"/>
                    <a:pt x="98" y="247"/>
                  </a:cubicBezTo>
                  <a:cubicBezTo>
                    <a:pt x="1" y="247"/>
                    <a:pt x="1" y="247"/>
                    <a:pt x="1" y="247"/>
                  </a:cubicBezTo>
                  <a:cubicBezTo>
                    <a:pt x="0" y="247"/>
                    <a:pt x="0" y="247"/>
                    <a:pt x="0" y="248"/>
                  </a:cubicBezTo>
                  <a:cubicBezTo>
                    <a:pt x="0" y="261"/>
                    <a:pt x="0" y="261"/>
                    <a:pt x="0" y="261"/>
                  </a:cubicBezTo>
                  <a:cubicBezTo>
                    <a:pt x="0" y="261"/>
                    <a:pt x="0" y="262"/>
                    <a:pt x="1" y="262"/>
                  </a:cubicBezTo>
                  <a:cubicBezTo>
                    <a:pt x="98" y="262"/>
                    <a:pt x="98" y="262"/>
                    <a:pt x="98" y="262"/>
                  </a:cubicBezTo>
                  <a:cubicBezTo>
                    <a:pt x="99" y="262"/>
                    <a:pt x="99" y="261"/>
                    <a:pt x="99" y="2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06"/>
            <p:cNvSpPr>
              <a:spLocks noEditPoints="1"/>
            </p:cNvSpPr>
            <p:nvPr/>
          </p:nvSpPr>
          <p:spPr bwMode="auto">
            <a:xfrm>
              <a:off x="6746" y="578"/>
              <a:ext cx="19" cy="230"/>
            </a:xfrm>
            <a:custGeom>
              <a:avLst/>
              <a:gdLst>
                <a:gd name="T0" fmla="*/ 14 w 14"/>
                <a:gd name="T1" fmla="*/ 18 h 168"/>
                <a:gd name="T2" fmla="*/ 7 w 14"/>
                <a:gd name="T3" fmla="*/ 36 h 168"/>
                <a:gd name="T4" fmla="*/ 0 w 14"/>
                <a:gd name="T5" fmla="*/ 18 h 168"/>
                <a:gd name="T6" fmla="*/ 7 w 14"/>
                <a:gd name="T7" fmla="*/ 0 h 168"/>
                <a:gd name="T8" fmla="*/ 14 w 14"/>
                <a:gd name="T9" fmla="*/ 18 h 168"/>
                <a:gd name="T10" fmla="*/ 7 w 14"/>
                <a:gd name="T11" fmla="*/ 132 h 168"/>
                <a:gd name="T12" fmla="*/ 0 w 14"/>
                <a:gd name="T13" fmla="*/ 150 h 168"/>
                <a:gd name="T14" fmla="*/ 7 w 14"/>
                <a:gd name="T15" fmla="*/ 168 h 168"/>
                <a:gd name="T16" fmla="*/ 14 w 14"/>
                <a:gd name="T17" fmla="*/ 150 h 168"/>
                <a:gd name="T18" fmla="*/ 7 w 14"/>
                <a:gd name="T19"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68">
                  <a:moveTo>
                    <a:pt x="14" y="18"/>
                  </a:moveTo>
                  <a:cubicBezTo>
                    <a:pt x="14" y="28"/>
                    <a:pt x="11" y="36"/>
                    <a:pt x="7" y="36"/>
                  </a:cubicBezTo>
                  <a:cubicBezTo>
                    <a:pt x="3" y="36"/>
                    <a:pt x="0" y="28"/>
                    <a:pt x="0" y="18"/>
                  </a:cubicBezTo>
                  <a:cubicBezTo>
                    <a:pt x="0" y="8"/>
                    <a:pt x="3" y="0"/>
                    <a:pt x="7" y="0"/>
                  </a:cubicBezTo>
                  <a:cubicBezTo>
                    <a:pt x="11" y="0"/>
                    <a:pt x="14" y="8"/>
                    <a:pt x="14" y="18"/>
                  </a:cubicBezTo>
                  <a:close/>
                  <a:moveTo>
                    <a:pt x="7" y="132"/>
                  </a:moveTo>
                  <a:cubicBezTo>
                    <a:pt x="3" y="132"/>
                    <a:pt x="0" y="141"/>
                    <a:pt x="0" y="150"/>
                  </a:cubicBezTo>
                  <a:cubicBezTo>
                    <a:pt x="0" y="160"/>
                    <a:pt x="3" y="168"/>
                    <a:pt x="7" y="168"/>
                  </a:cubicBezTo>
                  <a:cubicBezTo>
                    <a:pt x="11" y="168"/>
                    <a:pt x="14" y="160"/>
                    <a:pt x="14" y="150"/>
                  </a:cubicBezTo>
                  <a:cubicBezTo>
                    <a:pt x="14" y="141"/>
                    <a:pt x="11" y="132"/>
                    <a:pt x="7" y="132"/>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07"/>
            <p:cNvSpPr>
              <a:spLocks noEditPoints="1"/>
            </p:cNvSpPr>
            <p:nvPr/>
          </p:nvSpPr>
          <p:spPr bwMode="auto">
            <a:xfrm>
              <a:off x="6004" y="551"/>
              <a:ext cx="55" cy="304"/>
            </a:xfrm>
            <a:custGeom>
              <a:avLst/>
              <a:gdLst>
                <a:gd name="T0" fmla="*/ 31 w 41"/>
                <a:gd name="T1" fmla="*/ 31 h 223"/>
                <a:gd name="T2" fmla="*/ 0 w 41"/>
                <a:gd name="T3" fmla="*/ 43 h 223"/>
                <a:gd name="T4" fmla="*/ 36 w 41"/>
                <a:gd name="T5" fmla="*/ 7 h 223"/>
                <a:gd name="T6" fmla="*/ 31 w 41"/>
                <a:gd name="T7" fmla="*/ 31 h 223"/>
                <a:gd name="T8" fmla="*/ 31 w 41"/>
                <a:gd name="T9" fmla="*/ 192 h 223"/>
                <a:gd name="T10" fmla="*/ 0 w 41"/>
                <a:gd name="T11" fmla="*/ 181 h 223"/>
                <a:gd name="T12" fmla="*/ 36 w 41"/>
                <a:gd name="T13" fmla="*/ 217 h 223"/>
                <a:gd name="T14" fmla="*/ 31 w 41"/>
                <a:gd name="T15" fmla="*/ 192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23">
                  <a:moveTo>
                    <a:pt x="31" y="31"/>
                  </a:moveTo>
                  <a:cubicBezTo>
                    <a:pt x="23" y="38"/>
                    <a:pt x="0" y="48"/>
                    <a:pt x="0" y="43"/>
                  </a:cubicBezTo>
                  <a:cubicBezTo>
                    <a:pt x="1" y="37"/>
                    <a:pt x="32" y="0"/>
                    <a:pt x="36" y="7"/>
                  </a:cubicBezTo>
                  <a:cubicBezTo>
                    <a:pt x="41" y="13"/>
                    <a:pt x="36" y="27"/>
                    <a:pt x="31" y="31"/>
                  </a:cubicBezTo>
                  <a:close/>
                  <a:moveTo>
                    <a:pt x="31" y="192"/>
                  </a:moveTo>
                  <a:cubicBezTo>
                    <a:pt x="23" y="186"/>
                    <a:pt x="0" y="175"/>
                    <a:pt x="0" y="181"/>
                  </a:cubicBezTo>
                  <a:cubicBezTo>
                    <a:pt x="1" y="187"/>
                    <a:pt x="32" y="223"/>
                    <a:pt x="36" y="217"/>
                  </a:cubicBezTo>
                  <a:cubicBezTo>
                    <a:pt x="41" y="210"/>
                    <a:pt x="36" y="196"/>
                    <a:pt x="31" y="1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08"/>
            <p:cNvSpPr>
              <a:spLocks/>
            </p:cNvSpPr>
            <p:nvPr/>
          </p:nvSpPr>
          <p:spPr bwMode="auto">
            <a:xfrm>
              <a:off x="5991" y="608"/>
              <a:ext cx="43" cy="178"/>
            </a:xfrm>
            <a:custGeom>
              <a:avLst/>
              <a:gdLst>
                <a:gd name="T0" fmla="*/ 2 w 31"/>
                <a:gd name="T1" fmla="*/ 67 h 130"/>
                <a:gd name="T2" fmla="*/ 5 w 31"/>
                <a:gd name="T3" fmla="*/ 112 h 130"/>
                <a:gd name="T4" fmla="*/ 24 w 31"/>
                <a:gd name="T5" fmla="*/ 129 h 130"/>
                <a:gd name="T6" fmla="*/ 28 w 31"/>
                <a:gd name="T7" fmla="*/ 121 h 130"/>
                <a:gd name="T8" fmla="*/ 15 w 31"/>
                <a:gd name="T9" fmla="*/ 102 h 130"/>
                <a:gd name="T10" fmla="*/ 15 w 31"/>
                <a:gd name="T11" fmla="*/ 31 h 130"/>
                <a:gd name="T12" fmla="*/ 27 w 31"/>
                <a:gd name="T13" fmla="*/ 12 h 130"/>
                <a:gd name="T14" fmla="*/ 20 w 31"/>
                <a:gd name="T15" fmla="*/ 5 h 130"/>
                <a:gd name="T16" fmla="*/ 4 w 31"/>
                <a:gd name="T17" fmla="*/ 25 h 130"/>
                <a:gd name="T18" fmla="*/ 2 w 31"/>
                <a:gd name="T19" fmla="*/ 6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30">
                  <a:moveTo>
                    <a:pt x="2" y="67"/>
                  </a:moveTo>
                  <a:cubicBezTo>
                    <a:pt x="2" y="80"/>
                    <a:pt x="0" y="104"/>
                    <a:pt x="5" y="112"/>
                  </a:cubicBezTo>
                  <a:cubicBezTo>
                    <a:pt x="9" y="120"/>
                    <a:pt x="20" y="129"/>
                    <a:pt x="24" y="129"/>
                  </a:cubicBezTo>
                  <a:cubicBezTo>
                    <a:pt x="27" y="130"/>
                    <a:pt x="31" y="125"/>
                    <a:pt x="28" y="121"/>
                  </a:cubicBezTo>
                  <a:cubicBezTo>
                    <a:pt x="25" y="116"/>
                    <a:pt x="16" y="111"/>
                    <a:pt x="15" y="102"/>
                  </a:cubicBezTo>
                  <a:cubicBezTo>
                    <a:pt x="15" y="93"/>
                    <a:pt x="15" y="36"/>
                    <a:pt x="15" y="31"/>
                  </a:cubicBezTo>
                  <a:cubicBezTo>
                    <a:pt x="15" y="26"/>
                    <a:pt x="25" y="18"/>
                    <a:pt x="27" y="12"/>
                  </a:cubicBezTo>
                  <a:cubicBezTo>
                    <a:pt x="30" y="4"/>
                    <a:pt x="25" y="0"/>
                    <a:pt x="20" y="5"/>
                  </a:cubicBezTo>
                  <a:cubicBezTo>
                    <a:pt x="13" y="11"/>
                    <a:pt x="4" y="19"/>
                    <a:pt x="4" y="25"/>
                  </a:cubicBezTo>
                  <a:cubicBezTo>
                    <a:pt x="3" y="35"/>
                    <a:pt x="2" y="67"/>
                    <a:pt x="2" y="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09"/>
            <p:cNvSpPr>
              <a:spLocks/>
            </p:cNvSpPr>
            <p:nvPr/>
          </p:nvSpPr>
          <p:spPr bwMode="auto">
            <a:xfrm>
              <a:off x="6584" y="581"/>
              <a:ext cx="121" cy="235"/>
            </a:xfrm>
            <a:custGeom>
              <a:avLst/>
              <a:gdLst>
                <a:gd name="T0" fmla="*/ 67 w 89"/>
                <a:gd name="T1" fmla="*/ 11 h 172"/>
                <a:gd name="T2" fmla="*/ 67 w 89"/>
                <a:gd name="T3" fmla="*/ 164 h 172"/>
                <a:gd name="T4" fmla="*/ 1 w 89"/>
                <a:gd name="T5" fmla="*/ 169 h 172"/>
                <a:gd name="T6" fmla="*/ 1 w 89"/>
                <a:gd name="T7" fmla="*/ 3 h 172"/>
                <a:gd name="T8" fmla="*/ 67 w 89"/>
                <a:gd name="T9" fmla="*/ 11 h 172"/>
              </a:gdLst>
              <a:ahLst/>
              <a:cxnLst>
                <a:cxn ang="0">
                  <a:pos x="T0" y="T1"/>
                </a:cxn>
                <a:cxn ang="0">
                  <a:pos x="T2" y="T3"/>
                </a:cxn>
                <a:cxn ang="0">
                  <a:pos x="T4" y="T5"/>
                </a:cxn>
                <a:cxn ang="0">
                  <a:pos x="T6" y="T7"/>
                </a:cxn>
                <a:cxn ang="0">
                  <a:pos x="T8" y="T9"/>
                </a:cxn>
              </a:cxnLst>
              <a:rect l="0" t="0" r="r" b="b"/>
              <a:pathLst>
                <a:path w="89" h="172">
                  <a:moveTo>
                    <a:pt x="67" y="11"/>
                  </a:moveTo>
                  <a:cubicBezTo>
                    <a:pt x="89" y="44"/>
                    <a:pt x="89" y="137"/>
                    <a:pt x="67" y="164"/>
                  </a:cubicBezTo>
                  <a:cubicBezTo>
                    <a:pt x="60" y="172"/>
                    <a:pt x="23" y="169"/>
                    <a:pt x="1" y="169"/>
                  </a:cubicBezTo>
                  <a:cubicBezTo>
                    <a:pt x="1" y="135"/>
                    <a:pt x="0" y="18"/>
                    <a:pt x="1" y="3"/>
                  </a:cubicBezTo>
                  <a:cubicBezTo>
                    <a:pt x="25" y="3"/>
                    <a:pt x="59" y="0"/>
                    <a:pt x="67"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10"/>
            <p:cNvSpPr>
              <a:spLocks/>
            </p:cNvSpPr>
            <p:nvPr/>
          </p:nvSpPr>
          <p:spPr bwMode="auto">
            <a:xfrm>
              <a:off x="6134" y="555"/>
              <a:ext cx="137" cy="284"/>
            </a:xfrm>
            <a:custGeom>
              <a:avLst/>
              <a:gdLst>
                <a:gd name="T0" fmla="*/ 101 w 101"/>
                <a:gd name="T1" fmla="*/ 3 h 208"/>
                <a:gd name="T2" fmla="*/ 15 w 101"/>
                <a:gd name="T3" fmla="*/ 32 h 208"/>
                <a:gd name="T4" fmla="*/ 17 w 101"/>
                <a:gd name="T5" fmla="*/ 176 h 208"/>
                <a:gd name="T6" fmla="*/ 101 w 101"/>
                <a:gd name="T7" fmla="*/ 204 h 208"/>
                <a:gd name="T8" fmla="*/ 101 w 101"/>
                <a:gd name="T9" fmla="*/ 3 h 208"/>
              </a:gdLst>
              <a:ahLst/>
              <a:cxnLst>
                <a:cxn ang="0">
                  <a:pos x="T0" y="T1"/>
                </a:cxn>
                <a:cxn ang="0">
                  <a:pos x="T2" y="T3"/>
                </a:cxn>
                <a:cxn ang="0">
                  <a:pos x="T4" y="T5"/>
                </a:cxn>
                <a:cxn ang="0">
                  <a:pos x="T6" y="T7"/>
                </a:cxn>
                <a:cxn ang="0">
                  <a:pos x="T8" y="T9"/>
                </a:cxn>
              </a:cxnLst>
              <a:rect l="0" t="0" r="r" b="b"/>
              <a:pathLst>
                <a:path w="101" h="208">
                  <a:moveTo>
                    <a:pt x="101" y="3"/>
                  </a:moveTo>
                  <a:cubicBezTo>
                    <a:pt x="75" y="3"/>
                    <a:pt x="33" y="0"/>
                    <a:pt x="15" y="32"/>
                  </a:cubicBezTo>
                  <a:cubicBezTo>
                    <a:pt x="1" y="59"/>
                    <a:pt x="0" y="153"/>
                    <a:pt x="17" y="176"/>
                  </a:cubicBezTo>
                  <a:cubicBezTo>
                    <a:pt x="40" y="208"/>
                    <a:pt x="78" y="206"/>
                    <a:pt x="101" y="204"/>
                  </a:cubicBezTo>
                  <a:cubicBezTo>
                    <a:pt x="101" y="171"/>
                    <a:pt x="101" y="3"/>
                    <a:pt x="10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11"/>
            <p:cNvSpPr>
              <a:spLocks noEditPoints="1"/>
            </p:cNvSpPr>
            <p:nvPr/>
          </p:nvSpPr>
          <p:spPr bwMode="auto">
            <a:xfrm>
              <a:off x="6288" y="559"/>
              <a:ext cx="264" cy="19"/>
            </a:xfrm>
            <a:custGeom>
              <a:avLst/>
              <a:gdLst>
                <a:gd name="T0" fmla="*/ 101 w 194"/>
                <a:gd name="T1" fmla="*/ 14 h 14"/>
                <a:gd name="T2" fmla="*/ 0 w 194"/>
                <a:gd name="T3" fmla="*/ 14 h 14"/>
                <a:gd name="T4" fmla="*/ 0 w 194"/>
                <a:gd name="T5" fmla="*/ 14 h 14"/>
                <a:gd name="T6" fmla="*/ 0 w 194"/>
                <a:gd name="T7" fmla="*/ 1 h 14"/>
                <a:gd name="T8" fmla="*/ 0 w 194"/>
                <a:gd name="T9" fmla="*/ 0 h 14"/>
                <a:gd name="T10" fmla="*/ 101 w 194"/>
                <a:gd name="T11" fmla="*/ 0 h 14"/>
                <a:gd name="T12" fmla="*/ 102 w 194"/>
                <a:gd name="T13" fmla="*/ 1 h 14"/>
                <a:gd name="T14" fmla="*/ 102 w 194"/>
                <a:gd name="T15" fmla="*/ 14 h 14"/>
                <a:gd name="T16" fmla="*/ 101 w 194"/>
                <a:gd name="T17" fmla="*/ 14 h 14"/>
                <a:gd name="T18" fmla="*/ 194 w 194"/>
                <a:gd name="T19" fmla="*/ 14 h 14"/>
                <a:gd name="T20" fmla="*/ 194 w 194"/>
                <a:gd name="T21" fmla="*/ 1 h 14"/>
                <a:gd name="T22" fmla="*/ 194 w 194"/>
                <a:gd name="T23" fmla="*/ 0 h 14"/>
                <a:gd name="T24" fmla="*/ 114 w 194"/>
                <a:gd name="T25" fmla="*/ 0 h 14"/>
                <a:gd name="T26" fmla="*/ 113 w 194"/>
                <a:gd name="T27" fmla="*/ 1 h 14"/>
                <a:gd name="T28" fmla="*/ 113 w 194"/>
                <a:gd name="T29" fmla="*/ 14 h 14"/>
                <a:gd name="T30" fmla="*/ 114 w 194"/>
                <a:gd name="T31" fmla="*/ 14 h 14"/>
                <a:gd name="T32" fmla="*/ 194 w 194"/>
                <a:gd name="T33" fmla="*/ 14 h 14"/>
                <a:gd name="T34" fmla="*/ 194 w 194"/>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14">
                  <a:moveTo>
                    <a:pt x="101" y="14"/>
                  </a:moveTo>
                  <a:cubicBezTo>
                    <a:pt x="0" y="14"/>
                    <a:pt x="0" y="14"/>
                    <a:pt x="0" y="14"/>
                  </a:cubicBezTo>
                  <a:cubicBezTo>
                    <a:pt x="0" y="14"/>
                    <a:pt x="0" y="14"/>
                    <a:pt x="0" y="14"/>
                  </a:cubicBezTo>
                  <a:cubicBezTo>
                    <a:pt x="0" y="1"/>
                    <a:pt x="0" y="1"/>
                    <a:pt x="0" y="1"/>
                  </a:cubicBezTo>
                  <a:cubicBezTo>
                    <a:pt x="0" y="0"/>
                    <a:pt x="0" y="0"/>
                    <a:pt x="0" y="0"/>
                  </a:cubicBezTo>
                  <a:cubicBezTo>
                    <a:pt x="101" y="0"/>
                    <a:pt x="101" y="0"/>
                    <a:pt x="101" y="0"/>
                  </a:cubicBezTo>
                  <a:cubicBezTo>
                    <a:pt x="101" y="0"/>
                    <a:pt x="102" y="0"/>
                    <a:pt x="102" y="1"/>
                  </a:cubicBezTo>
                  <a:cubicBezTo>
                    <a:pt x="102" y="14"/>
                    <a:pt x="102" y="14"/>
                    <a:pt x="102" y="14"/>
                  </a:cubicBezTo>
                  <a:cubicBezTo>
                    <a:pt x="102" y="14"/>
                    <a:pt x="101" y="14"/>
                    <a:pt x="101" y="14"/>
                  </a:cubicBezTo>
                  <a:close/>
                  <a:moveTo>
                    <a:pt x="194" y="14"/>
                  </a:moveTo>
                  <a:cubicBezTo>
                    <a:pt x="194" y="1"/>
                    <a:pt x="194" y="1"/>
                    <a:pt x="194" y="1"/>
                  </a:cubicBezTo>
                  <a:cubicBezTo>
                    <a:pt x="194" y="0"/>
                    <a:pt x="194" y="0"/>
                    <a:pt x="194" y="0"/>
                  </a:cubicBezTo>
                  <a:cubicBezTo>
                    <a:pt x="114" y="0"/>
                    <a:pt x="114" y="0"/>
                    <a:pt x="114" y="0"/>
                  </a:cubicBezTo>
                  <a:cubicBezTo>
                    <a:pt x="114" y="0"/>
                    <a:pt x="113" y="0"/>
                    <a:pt x="113" y="1"/>
                  </a:cubicBezTo>
                  <a:cubicBezTo>
                    <a:pt x="113" y="14"/>
                    <a:pt x="113" y="14"/>
                    <a:pt x="113" y="14"/>
                  </a:cubicBezTo>
                  <a:cubicBezTo>
                    <a:pt x="113" y="14"/>
                    <a:pt x="114" y="14"/>
                    <a:pt x="114" y="14"/>
                  </a:cubicBezTo>
                  <a:cubicBezTo>
                    <a:pt x="194" y="14"/>
                    <a:pt x="194" y="14"/>
                    <a:pt x="194" y="14"/>
                  </a:cubicBezTo>
                  <a:cubicBezTo>
                    <a:pt x="194" y="14"/>
                    <a:pt x="194" y="14"/>
                    <a:pt x="194"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12"/>
            <p:cNvSpPr>
              <a:spLocks noEditPoints="1"/>
            </p:cNvSpPr>
            <p:nvPr/>
          </p:nvSpPr>
          <p:spPr bwMode="auto">
            <a:xfrm>
              <a:off x="6288" y="812"/>
              <a:ext cx="264" cy="20"/>
            </a:xfrm>
            <a:custGeom>
              <a:avLst/>
              <a:gdLst>
                <a:gd name="T0" fmla="*/ 101 w 194"/>
                <a:gd name="T1" fmla="*/ 15 h 15"/>
                <a:gd name="T2" fmla="*/ 0 w 194"/>
                <a:gd name="T3" fmla="*/ 15 h 15"/>
                <a:gd name="T4" fmla="*/ 0 w 194"/>
                <a:gd name="T5" fmla="*/ 14 h 15"/>
                <a:gd name="T6" fmla="*/ 0 w 194"/>
                <a:gd name="T7" fmla="*/ 1 h 15"/>
                <a:gd name="T8" fmla="*/ 0 w 194"/>
                <a:gd name="T9" fmla="*/ 0 h 15"/>
                <a:gd name="T10" fmla="*/ 101 w 194"/>
                <a:gd name="T11" fmla="*/ 0 h 15"/>
                <a:gd name="T12" fmla="*/ 102 w 194"/>
                <a:gd name="T13" fmla="*/ 1 h 15"/>
                <a:gd name="T14" fmla="*/ 102 w 194"/>
                <a:gd name="T15" fmla="*/ 14 h 15"/>
                <a:gd name="T16" fmla="*/ 101 w 194"/>
                <a:gd name="T17" fmla="*/ 15 h 15"/>
                <a:gd name="T18" fmla="*/ 194 w 194"/>
                <a:gd name="T19" fmla="*/ 14 h 15"/>
                <a:gd name="T20" fmla="*/ 194 w 194"/>
                <a:gd name="T21" fmla="*/ 1 h 15"/>
                <a:gd name="T22" fmla="*/ 194 w 194"/>
                <a:gd name="T23" fmla="*/ 0 h 15"/>
                <a:gd name="T24" fmla="*/ 114 w 194"/>
                <a:gd name="T25" fmla="*/ 0 h 15"/>
                <a:gd name="T26" fmla="*/ 113 w 194"/>
                <a:gd name="T27" fmla="*/ 1 h 15"/>
                <a:gd name="T28" fmla="*/ 113 w 194"/>
                <a:gd name="T29" fmla="*/ 14 h 15"/>
                <a:gd name="T30" fmla="*/ 114 w 194"/>
                <a:gd name="T31" fmla="*/ 15 h 15"/>
                <a:gd name="T32" fmla="*/ 194 w 194"/>
                <a:gd name="T33" fmla="*/ 15 h 15"/>
                <a:gd name="T34" fmla="*/ 194 w 194"/>
                <a:gd name="T3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15">
                  <a:moveTo>
                    <a:pt x="101" y="15"/>
                  </a:moveTo>
                  <a:cubicBezTo>
                    <a:pt x="0" y="15"/>
                    <a:pt x="0" y="15"/>
                    <a:pt x="0" y="15"/>
                  </a:cubicBezTo>
                  <a:cubicBezTo>
                    <a:pt x="0" y="15"/>
                    <a:pt x="0" y="14"/>
                    <a:pt x="0" y="14"/>
                  </a:cubicBezTo>
                  <a:cubicBezTo>
                    <a:pt x="0" y="1"/>
                    <a:pt x="0" y="1"/>
                    <a:pt x="0" y="1"/>
                  </a:cubicBezTo>
                  <a:cubicBezTo>
                    <a:pt x="0" y="1"/>
                    <a:pt x="0" y="0"/>
                    <a:pt x="0" y="0"/>
                  </a:cubicBezTo>
                  <a:cubicBezTo>
                    <a:pt x="101" y="0"/>
                    <a:pt x="101" y="0"/>
                    <a:pt x="101" y="0"/>
                  </a:cubicBezTo>
                  <a:cubicBezTo>
                    <a:pt x="101" y="0"/>
                    <a:pt x="102" y="1"/>
                    <a:pt x="102" y="1"/>
                  </a:cubicBezTo>
                  <a:cubicBezTo>
                    <a:pt x="102" y="14"/>
                    <a:pt x="102" y="14"/>
                    <a:pt x="102" y="14"/>
                  </a:cubicBezTo>
                  <a:cubicBezTo>
                    <a:pt x="102" y="14"/>
                    <a:pt x="101" y="15"/>
                    <a:pt x="101" y="15"/>
                  </a:cubicBezTo>
                  <a:close/>
                  <a:moveTo>
                    <a:pt x="194" y="14"/>
                  </a:moveTo>
                  <a:cubicBezTo>
                    <a:pt x="194" y="1"/>
                    <a:pt x="194" y="1"/>
                    <a:pt x="194" y="1"/>
                  </a:cubicBezTo>
                  <a:cubicBezTo>
                    <a:pt x="194" y="1"/>
                    <a:pt x="194" y="0"/>
                    <a:pt x="194" y="0"/>
                  </a:cubicBezTo>
                  <a:cubicBezTo>
                    <a:pt x="114" y="0"/>
                    <a:pt x="114" y="0"/>
                    <a:pt x="114" y="0"/>
                  </a:cubicBezTo>
                  <a:cubicBezTo>
                    <a:pt x="114" y="0"/>
                    <a:pt x="113" y="1"/>
                    <a:pt x="113" y="1"/>
                  </a:cubicBezTo>
                  <a:cubicBezTo>
                    <a:pt x="113" y="14"/>
                    <a:pt x="113" y="14"/>
                    <a:pt x="113" y="14"/>
                  </a:cubicBezTo>
                  <a:cubicBezTo>
                    <a:pt x="113" y="14"/>
                    <a:pt x="114" y="15"/>
                    <a:pt x="114" y="15"/>
                  </a:cubicBezTo>
                  <a:cubicBezTo>
                    <a:pt x="194" y="15"/>
                    <a:pt x="194" y="15"/>
                    <a:pt x="194" y="15"/>
                  </a:cubicBezTo>
                  <a:cubicBezTo>
                    <a:pt x="194" y="15"/>
                    <a:pt x="194" y="14"/>
                    <a:pt x="194"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810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200"/>
                                  </p:stCondLst>
                                  <p:childTnLst>
                                    <p:set>
                                      <p:cBhvr>
                                        <p:cTn id="6" dur="1" fill="hold">
                                          <p:stCondLst>
                                            <p:cond delay="0"/>
                                          </p:stCondLst>
                                        </p:cTn>
                                        <p:tgtEl>
                                          <p:spTgt spid="206"/>
                                        </p:tgtEl>
                                        <p:attrNameLst>
                                          <p:attrName>style.visibility</p:attrName>
                                        </p:attrNameLst>
                                      </p:cBhvr>
                                      <p:to>
                                        <p:strVal val="visible"/>
                                      </p:to>
                                    </p:set>
                                    <p:anim calcmode="lin" valueType="num">
                                      <p:cBhvr>
                                        <p:cTn id="7" dur="500" fill="hold"/>
                                        <p:tgtEl>
                                          <p:spTgt spid="206"/>
                                        </p:tgtEl>
                                        <p:attrNameLst>
                                          <p:attrName>ppt_w</p:attrName>
                                        </p:attrNameLst>
                                      </p:cBhvr>
                                      <p:tavLst>
                                        <p:tav tm="0">
                                          <p:val>
                                            <p:fltVal val="0"/>
                                          </p:val>
                                        </p:tav>
                                        <p:tav tm="100000">
                                          <p:val>
                                            <p:strVal val="#ppt_w"/>
                                          </p:val>
                                        </p:tav>
                                      </p:tavLst>
                                    </p:anim>
                                    <p:anim calcmode="lin" valueType="num">
                                      <p:cBhvr>
                                        <p:cTn id="8" dur="500" fill="hold"/>
                                        <p:tgtEl>
                                          <p:spTgt spid="206"/>
                                        </p:tgtEl>
                                        <p:attrNameLst>
                                          <p:attrName>ppt_h</p:attrName>
                                        </p:attrNameLst>
                                      </p:cBhvr>
                                      <p:tavLst>
                                        <p:tav tm="0">
                                          <p:val>
                                            <p:fltVal val="0"/>
                                          </p:val>
                                        </p:tav>
                                        <p:tav tm="100000">
                                          <p:val>
                                            <p:strVal val="#ppt_h"/>
                                          </p:val>
                                        </p:tav>
                                      </p:tavLst>
                                    </p:anim>
                                    <p:animEffect transition="in" filter="fade">
                                      <p:cBhvr>
                                        <p:cTn id="9"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518694"/>
          </a:xfrm>
          <a:prstGeom prst="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tlCol="0" anchor="ctr"/>
          <a:lstStyle/>
          <a:p>
            <a:pPr algn="ctr"/>
            <a:r>
              <a:rPr lang="en-US" sz="3600" b="1" dirty="0">
                <a:solidFill>
                  <a:schemeClr val="tx1"/>
                </a:solidFill>
                <a:latin typeface="Adobe Heiti Std R" pitchFamily="34" charset="-128"/>
                <a:ea typeface="Adobe Heiti Std R" pitchFamily="34" charset="-128"/>
              </a:rPr>
              <a:t>Accommodations guidelines</a:t>
            </a:r>
            <a:r>
              <a:rPr lang="en-US" sz="3600" b="1" dirty="0" smtClean="0">
                <a:solidFill>
                  <a:schemeClr val="tx1"/>
                </a:solidFill>
                <a:latin typeface="Adobe Heiti Std R" pitchFamily="34" charset="-128"/>
                <a:ea typeface="Adobe Heiti Std R" pitchFamily="34" charset="-128"/>
              </a:rPr>
              <a:t>:</a:t>
            </a:r>
          </a:p>
          <a:p>
            <a:pPr algn="ctr"/>
            <a:r>
              <a:rPr lang="en-US" sz="3600" b="1" dirty="0" smtClean="0">
                <a:solidFill>
                  <a:schemeClr val="tx1"/>
                </a:solidFill>
                <a:latin typeface="Adobe Heiti Std R" pitchFamily="34" charset="-128"/>
                <a:ea typeface="Adobe Heiti Std R" pitchFamily="34" charset="-128"/>
              </a:rPr>
              <a:t> </a:t>
            </a:r>
            <a:r>
              <a:rPr lang="en-US" sz="3600" b="1" dirty="0">
                <a:solidFill>
                  <a:schemeClr val="tx1"/>
                </a:solidFill>
                <a:latin typeface="Adobe Heiti Std R" pitchFamily="34" charset="-128"/>
                <a:ea typeface="Adobe Heiti Std R" pitchFamily="34" charset="-128"/>
              </a:rPr>
              <a:t>Content and Vocabulary </a:t>
            </a:r>
            <a:r>
              <a:rPr lang="en-US" sz="3600" b="1" dirty="0" smtClean="0">
                <a:solidFill>
                  <a:schemeClr val="tx1"/>
                </a:solidFill>
                <a:latin typeface="Adobe Heiti Std R" pitchFamily="34" charset="-128"/>
                <a:ea typeface="Adobe Heiti Std R" pitchFamily="34" charset="-128"/>
              </a:rPr>
              <a:t>Supports</a:t>
            </a:r>
            <a:endParaRPr lang="en-US" sz="1100" b="1" dirty="0" smtClean="0">
              <a:solidFill>
                <a:schemeClr val="tx1"/>
              </a:solidFill>
              <a:latin typeface="Adobe Heiti Std R" pitchFamily="34" charset="-128"/>
              <a:ea typeface="Adobe Heiti Std R" pitchFamily="34" charset="-128"/>
            </a:endParaRPr>
          </a:p>
          <a:p>
            <a:pPr algn="ctr"/>
            <a:r>
              <a:rPr lang="en-US" sz="1600" b="1" dirty="0" smtClean="0">
                <a:solidFill>
                  <a:schemeClr val="tx1"/>
                </a:solidFill>
                <a:latin typeface="Adobe Heiti Std R" pitchFamily="34" charset="-128"/>
                <a:ea typeface="Adobe Heiti Std R" pitchFamily="34" charset="-128"/>
              </a:rPr>
              <a:t>(How does this accommodation relate to classroom accommodations &amp; strategies?)</a:t>
            </a:r>
            <a:endParaRPr lang="en-US" sz="1600" b="1" dirty="0">
              <a:solidFill>
                <a:schemeClr val="tx1"/>
              </a:solidFill>
              <a:latin typeface="Adobe Heiti Std R" pitchFamily="34" charset="-128"/>
              <a:ea typeface="Adobe Heiti Std R" pitchFamily="34" charset="-128"/>
            </a:endParaRPr>
          </a:p>
        </p:txBody>
      </p:sp>
      <p:sp>
        <p:nvSpPr>
          <p:cNvPr id="4" name="Rectangle 3"/>
          <p:cNvSpPr/>
          <p:nvPr/>
        </p:nvSpPr>
        <p:spPr>
          <a:xfrm>
            <a:off x="389300" y="1518694"/>
            <a:ext cx="8546470" cy="5047536"/>
          </a:xfrm>
          <a:prstGeom prst="rect">
            <a:avLst/>
          </a:prstGeom>
        </p:spPr>
        <p:txBody>
          <a:bodyPr wrap="square">
            <a:spAutoFit/>
          </a:bodyPr>
          <a:lstStyle/>
          <a:p>
            <a:r>
              <a:rPr lang="en-US" sz="1600" b="1" dirty="0"/>
              <a:t>Pop-ups </a:t>
            </a:r>
            <a:endParaRPr lang="en-US" sz="1600" dirty="0"/>
          </a:p>
          <a:p>
            <a:pPr marL="742950" lvl="1" indent="-285750">
              <a:buFont typeface="Arial" panose="020B0604020202020204" pitchFamily="34" charset="0"/>
              <a:buChar char="•"/>
            </a:pPr>
            <a:r>
              <a:rPr lang="en-US" sz="1200" dirty="0"/>
              <a:t>isolate specific information in a question that corresponds to each answer choice </a:t>
            </a:r>
          </a:p>
          <a:p>
            <a:pPr marL="742950" lvl="1" indent="-285750">
              <a:buFont typeface="Arial" panose="020B0604020202020204" pitchFamily="34" charset="0"/>
              <a:buChar char="•"/>
            </a:pPr>
            <a:r>
              <a:rPr lang="en-US" sz="1200" dirty="0"/>
              <a:t>isolate specific text or information in a selection that is referenced in the question or answer choices </a:t>
            </a:r>
          </a:p>
          <a:p>
            <a:pPr marL="742950" lvl="1" indent="-285750">
              <a:buFont typeface="Arial" panose="020B0604020202020204" pitchFamily="34" charset="0"/>
              <a:buChar char="•"/>
            </a:pPr>
            <a:r>
              <a:rPr lang="en-US" sz="1200" dirty="0"/>
              <a:t>isolate specific information in a graphic or list that is referenced in the question </a:t>
            </a:r>
          </a:p>
          <a:p>
            <a:pPr marL="742950" lvl="1" indent="-285750">
              <a:buFont typeface="Arial" panose="020B0604020202020204" pitchFamily="34" charset="0"/>
              <a:buChar char="•"/>
            </a:pPr>
            <a:r>
              <a:rPr lang="en-US" sz="1200" dirty="0"/>
              <a:t>Define literary terms</a:t>
            </a:r>
          </a:p>
          <a:p>
            <a:pPr marL="742950" lvl="1" indent="-285750">
              <a:buFont typeface="Arial" panose="020B0604020202020204" pitchFamily="34" charset="0"/>
              <a:buChar char="•"/>
            </a:pPr>
            <a:r>
              <a:rPr lang="en-US" sz="1200" dirty="0"/>
              <a:t>apply an allowable supplemental aid (e.g., graphic organizer, place-value chart, t-chart, graphic of scientific concept, timeline, map) to specific questions or answer choices </a:t>
            </a:r>
          </a:p>
          <a:p>
            <a:pPr marL="742950" lvl="1" indent="-285750">
              <a:buFont typeface="Arial" panose="020B0604020202020204" pitchFamily="34" charset="0"/>
              <a:buChar char="•"/>
            </a:pPr>
            <a:r>
              <a:rPr lang="en-US" sz="1200" dirty="0"/>
              <a:t>include the formula from the grade-specific Reference Materials when the question specifies the measure or conversion to be performed </a:t>
            </a:r>
          </a:p>
          <a:p>
            <a:pPr marL="742950" lvl="1" indent="-285750">
              <a:buFont typeface="Arial" panose="020B0604020202020204" pitchFamily="34" charset="0"/>
              <a:buChar char="•"/>
            </a:pPr>
            <a:r>
              <a:rPr lang="en-US" sz="1200" dirty="0"/>
              <a:t>direct student attention to parts of the grade-specific Reference Materials </a:t>
            </a:r>
          </a:p>
          <a:p>
            <a:pPr marL="742950" lvl="1" indent="-285750">
              <a:buFont typeface="Arial" panose="020B0604020202020204" pitchFamily="34" charset="0"/>
              <a:buChar char="•"/>
            </a:pPr>
            <a:r>
              <a:rPr lang="en-US" sz="1200" dirty="0"/>
              <a:t>provide clarifying information for a graphic organizer, political cartoon, or map </a:t>
            </a:r>
          </a:p>
          <a:p>
            <a:pPr marL="742950" lvl="1" indent="-285750">
              <a:buFont typeface="Arial" panose="020B0604020202020204" pitchFamily="34" charset="0"/>
              <a:buChar char="•"/>
            </a:pPr>
            <a:r>
              <a:rPr lang="en-US" sz="1200" dirty="0"/>
              <a:t>provide a visual representation in the selection, question, answer choices, or in the writing prompt by adding graphics, photographs, or animations </a:t>
            </a:r>
          </a:p>
          <a:p>
            <a:pPr marL="742950" lvl="1" indent="-285750">
              <a:buFont typeface="Arial" panose="020B0604020202020204" pitchFamily="34" charset="0"/>
              <a:buChar char="•"/>
            </a:pPr>
            <a:r>
              <a:rPr lang="en-US" sz="1200" dirty="0"/>
              <a:t>define or clarify construct-irrelevant words, phrases, and sentences using plain language, synonyms, definitions, examples, and consistent language </a:t>
            </a:r>
          </a:p>
          <a:p>
            <a:pPr lvl="1"/>
            <a:endParaRPr lang="en-US" sz="600" dirty="0"/>
          </a:p>
          <a:p>
            <a:r>
              <a:rPr lang="en-US" sz="1400" b="1" dirty="0"/>
              <a:t>Rollovers </a:t>
            </a:r>
            <a:endParaRPr lang="en-US" sz="1400" dirty="0"/>
          </a:p>
          <a:p>
            <a:pPr marL="742950" lvl="1" indent="-285750">
              <a:buFont typeface="Arial" panose="020B0604020202020204" pitchFamily="34" charset="0"/>
              <a:buChar char="•"/>
            </a:pPr>
            <a:r>
              <a:rPr lang="en-US" sz="1200" dirty="0"/>
              <a:t>bullet or separate steps in a process (e.g., multi-step problem, sequence of events) </a:t>
            </a:r>
          </a:p>
          <a:p>
            <a:pPr marL="742950" lvl="1" indent="-285750">
              <a:buFont typeface="Arial" panose="020B0604020202020204" pitchFamily="34" charset="0"/>
              <a:buChar char="•"/>
            </a:pPr>
            <a:r>
              <a:rPr lang="en-US" sz="1200" dirty="0"/>
              <a:t>reword complex question or answer choices to condense text </a:t>
            </a:r>
          </a:p>
          <a:p>
            <a:pPr marL="742950" lvl="1" indent="-285750">
              <a:buFont typeface="Arial" panose="020B0604020202020204" pitchFamily="34" charset="0"/>
              <a:buChar char="•"/>
            </a:pPr>
            <a:r>
              <a:rPr lang="en-US" sz="1200" dirty="0"/>
              <a:t>Reorganize and simplify historical excerpts</a:t>
            </a:r>
          </a:p>
          <a:p>
            <a:pPr lvl="1"/>
            <a:endParaRPr lang="en-US" sz="600" dirty="0"/>
          </a:p>
          <a:p>
            <a:r>
              <a:rPr lang="en-US" sz="1400" b="1" dirty="0" err="1"/>
              <a:t>Prereads</a:t>
            </a:r>
            <a:r>
              <a:rPr lang="en-US" sz="1400" b="1" dirty="0"/>
              <a:t> </a:t>
            </a:r>
            <a:endParaRPr lang="en-US" sz="1400" dirty="0"/>
          </a:p>
          <a:p>
            <a:pPr marL="742950" lvl="1" indent="-285750">
              <a:buFont typeface="Arial" panose="020B0604020202020204" pitchFamily="34" charset="0"/>
              <a:buChar char="•"/>
            </a:pPr>
            <a:r>
              <a:rPr lang="en-US" sz="1200" dirty="0"/>
              <a:t>Offer text prior to the selection (for grades 3-8 reading, grades 4 and 7 writing, English I, and English II only)</a:t>
            </a:r>
          </a:p>
          <a:p>
            <a:pPr marL="742950" lvl="1" indent="-285750">
              <a:buFont typeface="Arial" panose="020B0604020202020204" pitchFamily="34" charset="0"/>
              <a:buChar char="•"/>
            </a:pPr>
            <a:endParaRPr lang="en-US" sz="600" dirty="0"/>
          </a:p>
          <a:p>
            <a:pPr lvl="1"/>
            <a:endParaRPr lang="en-US" sz="600" dirty="0"/>
          </a:p>
          <a:p>
            <a:r>
              <a:rPr lang="en-US" sz="1400" b="1" dirty="0"/>
              <a:t>Supplementary Material </a:t>
            </a:r>
            <a:endParaRPr lang="en-US" sz="1400" dirty="0"/>
          </a:p>
          <a:p>
            <a:pPr marL="628650" lvl="1" indent="-171450">
              <a:buFont typeface="Arial" panose="020B0604020202020204" pitchFamily="34" charset="0"/>
              <a:buChar char="•"/>
            </a:pPr>
            <a:r>
              <a:rPr lang="en-US" sz="1200" dirty="0"/>
              <a:t>blank Punnett squares (biology only) </a:t>
            </a:r>
          </a:p>
          <a:p>
            <a:pPr marL="628650" lvl="1" indent="-171450">
              <a:buFont typeface="Arial" panose="020B0604020202020204" pitchFamily="34" charset="0"/>
              <a:buChar char="•"/>
            </a:pPr>
            <a:r>
              <a:rPr lang="en-US" sz="1200" dirty="0"/>
              <a:t>writing checklists (for grades 4 &amp; 7writing , English I, and English II only) </a:t>
            </a:r>
          </a:p>
        </p:txBody>
      </p:sp>
    </p:spTree>
    <p:extLst>
      <p:ext uri="{BB962C8B-B14F-4D97-AF65-F5344CB8AC3E}">
        <p14:creationId xmlns:p14="http://schemas.microsoft.com/office/powerpoint/2010/main" val="3486614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0894"/>
            <a:ext cx="7886700" cy="4957482"/>
          </a:xfrm>
        </p:spPr>
        <p:txBody>
          <a:bodyPr>
            <a:normAutofit fontScale="85000" lnSpcReduction="20000"/>
          </a:bodyPr>
          <a:lstStyle/>
          <a:p>
            <a:pPr marL="0" indent="0" algn="ctr">
              <a:buNone/>
            </a:pPr>
            <a:r>
              <a:rPr lang="en-US" sz="1500" dirty="0"/>
              <a:t>When accommodations are documented on a student’s IEP, teachers are required to provide them. Therefore, it is important for teachers to plan for and use identified accommodations during instruction and testing. </a:t>
            </a:r>
          </a:p>
          <a:p>
            <a:pPr marL="0" indent="0">
              <a:buNone/>
            </a:pPr>
            <a:r>
              <a:rPr lang="en-US" sz="1500" dirty="0"/>
              <a:t>To maximize the student’s success with accommodations, teachers can:</a:t>
            </a:r>
          </a:p>
          <a:p>
            <a:pPr marL="0" indent="0">
              <a:buNone/>
            </a:pPr>
            <a:r>
              <a:rPr lang="en-US" sz="1500" b="1" dirty="0"/>
              <a:t>Become familiar with each student’s needs:</a:t>
            </a:r>
          </a:p>
          <a:p>
            <a:r>
              <a:rPr lang="en-US" sz="1500" dirty="0"/>
              <a:t>Know the student’s strengths and weaknesses.</a:t>
            </a:r>
          </a:p>
          <a:p>
            <a:r>
              <a:rPr lang="en-US" sz="1500" dirty="0"/>
              <a:t>Learn about each student’s equipment needs (e.g., software, hardware).</a:t>
            </a:r>
          </a:p>
          <a:p>
            <a:r>
              <a:rPr lang="en-US" sz="1500" dirty="0"/>
              <a:t>Allow the student time to practice using accommodations with content that comes more readily to them so they are not struggling with new content and new accommodations at the same time.</a:t>
            </a:r>
          </a:p>
          <a:p>
            <a:r>
              <a:rPr lang="en-US" sz="1500" dirty="0"/>
              <a:t>Be aware that students using accommodations might require more or less time to complete instructional tasks.</a:t>
            </a:r>
          </a:p>
          <a:p>
            <a:r>
              <a:rPr lang="en-US" sz="1500" dirty="0"/>
              <a:t>Student perception of the recommended accommodations (e.g., does your student think his accommodation is useful, embarrassing?).</a:t>
            </a:r>
          </a:p>
          <a:p>
            <a:r>
              <a:rPr lang="en-US" sz="1500" dirty="0"/>
              <a:t>Hold high expectations for the student.</a:t>
            </a:r>
          </a:p>
          <a:p>
            <a:r>
              <a:rPr lang="en-US" sz="1500" dirty="0"/>
              <a:t>Monitor the student’s progress regularly.</a:t>
            </a:r>
          </a:p>
          <a:p>
            <a:pPr marL="0" indent="0">
              <a:buNone/>
            </a:pPr>
            <a:r>
              <a:rPr lang="en-US" sz="1500" b="1" dirty="0"/>
              <a:t>Prepare for testing:</a:t>
            </a:r>
          </a:p>
          <a:p>
            <a:r>
              <a:rPr lang="en-US" sz="1500" dirty="0"/>
              <a:t>Be familiar with the assessment </a:t>
            </a:r>
            <a:r>
              <a:rPr lang="en-US" sz="1500" dirty="0" smtClean="0"/>
              <a:t>designated supports </a:t>
            </a:r>
            <a:r>
              <a:rPr lang="en-US" sz="1500" dirty="0"/>
              <a:t>allowed by TEA. </a:t>
            </a:r>
            <a:r>
              <a:rPr lang="en-US" sz="1500" dirty="0" smtClean="0"/>
              <a:t>(Accommodation Resources)</a:t>
            </a:r>
            <a:endParaRPr lang="en-US" sz="1500" dirty="0"/>
          </a:p>
          <a:p>
            <a:r>
              <a:rPr lang="en-US" sz="1500" dirty="0"/>
              <a:t>Provide only the testing accommodations listed on the student’s IEP.</a:t>
            </a:r>
          </a:p>
          <a:p>
            <a:r>
              <a:rPr lang="en-US" sz="1500" dirty="0"/>
              <a:t>Ensure that the student uses and is comfortable with the accommodations prior to testing.</a:t>
            </a:r>
          </a:p>
          <a:p>
            <a:pPr marL="0" indent="0">
              <a:buNone/>
            </a:pPr>
            <a:r>
              <a:rPr lang="en-US" sz="1500" b="1" dirty="0"/>
              <a:t>AVOID:</a:t>
            </a:r>
          </a:p>
          <a:p>
            <a:r>
              <a:rPr lang="en-US" sz="1500" dirty="0"/>
              <a:t>Providing the same accommodation to all because of convenience.</a:t>
            </a:r>
          </a:p>
          <a:p>
            <a:r>
              <a:rPr lang="en-US" sz="1500" dirty="0"/>
              <a:t>Disregarding an accommodation because only one or a few students need it.</a:t>
            </a:r>
          </a:p>
          <a:p>
            <a:pPr marL="0" indent="0">
              <a:buNone/>
            </a:pPr>
            <a:endParaRPr lang="en-US" sz="1400" dirty="0"/>
          </a:p>
          <a:p>
            <a:pPr marL="0" indent="0">
              <a:buNone/>
            </a:pPr>
            <a:endParaRPr lang="en-US" sz="1400" dirty="0"/>
          </a:p>
        </p:txBody>
      </p:sp>
      <p:sp>
        <p:nvSpPr>
          <p:cNvPr id="4" name="Rectangle 3"/>
          <p:cNvSpPr/>
          <p:nvPr/>
        </p:nvSpPr>
        <p:spPr>
          <a:xfrm>
            <a:off x="0" y="0"/>
            <a:ext cx="9144000" cy="1422774"/>
          </a:xfrm>
          <a:prstGeom prst="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tlCol="0" anchor="ctr"/>
          <a:lstStyle/>
          <a:p>
            <a:pPr algn="ctr"/>
            <a:r>
              <a:rPr lang="en-US" sz="4100" b="1" dirty="0">
                <a:solidFill>
                  <a:schemeClr val="tx1"/>
                </a:solidFill>
                <a:latin typeface="Adobe Heiti Std R" pitchFamily="34" charset="-128"/>
                <a:ea typeface="Adobe Heiti Std R" pitchFamily="34" charset="-128"/>
              </a:rPr>
              <a:t>Tips for Teachers</a:t>
            </a:r>
          </a:p>
        </p:txBody>
      </p:sp>
    </p:spTree>
    <p:extLst>
      <p:ext uri="{BB962C8B-B14F-4D97-AF65-F5344CB8AC3E}">
        <p14:creationId xmlns:p14="http://schemas.microsoft.com/office/powerpoint/2010/main" val="1771380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22774"/>
          </a:xfrm>
          <a:prstGeom prst="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tlCol="0" anchor="ctr"/>
          <a:lstStyle/>
          <a:p>
            <a:r>
              <a:rPr lang="en-US" sz="6000" b="1" dirty="0" smtClean="0">
                <a:solidFill>
                  <a:srgbClr val="C00000"/>
                </a:solidFill>
                <a:latin typeface="Adobe Heiti Std R" panose="020B0400000000000000" pitchFamily="34" charset="-128"/>
                <a:ea typeface="Adobe Heiti Std R" panose="020B0400000000000000" pitchFamily="34" charset="-128"/>
              </a:rPr>
              <a:t>Legal </a:t>
            </a:r>
            <a:r>
              <a:rPr lang="en-US" sz="6000" b="1" dirty="0">
                <a:solidFill>
                  <a:srgbClr val="C00000"/>
                </a:solidFill>
                <a:latin typeface="Adobe Heiti Std R" panose="020B0400000000000000" pitchFamily="34" charset="-128"/>
                <a:ea typeface="Adobe Heiti Std R" panose="020B0400000000000000" pitchFamily="34" charset="-128"/>
              </a:rPr>
              <a:t>Justification</a:t>
            </a:r>
          </a:p>
        </p:txBody>
      </p:sp>
      <p:sp>
        <p:nvSpPr>
          <p:cNvPr id="7" name="Text Placeholder 2"/>
          <p:cNvSpPr txBox="1">
            <a:spLocks/>
          </p:cNvSpPr>
          <p:nvPr/>
        </p:nvSpPr>
        <p:spPr>
          <a:xfrm>
            <a:off x="429768" y="1634325"/>
            <a:ext cx="4724400" cy="5742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Accommodation, Modify and Support</a:t>
            </a:r>
            <a:endParaRPr lang="en-US" sz="2000" dirty="0"/>
          </a:p>
        </p:txBody>
      </p:sp>
      <p:sp>
        <p:nvSpPr>
          <p:cNvPr id="8" name="Content Placeholder 3"/>
          <p:cNvSpPr>
            <a:spLocks noGrp="1"/>
          </p:cNvSpPr>
          <p:nvPr>
            <p:ph sz="half" idx="1"/>
          </p:nvPr>
        </p:nvSpPr>
        <p:spPr>
          <a:xfrm>
            <a:off x="429768" y="2420112"/>
            <a:ext cx="8153400" cy="4144963"/>
          </a:xfrm>
        </p:spPr>
        <p:txBody>
          <a:bodyPr>
            <a:normAutofit/>
          </a:bodyPr>
          <a:lstStyle/>
          <a:p>
            <a:pPr marL="82296" indent="0">
              <a:buNone/>
            </a:pPr>
            <a:r>
              <a:rPr lang="en-US" dirty="0" smtClean="0"/>
              <a:t>Federal Law IDEA §300.323(d) the public agency shall ensure…each teacher  and provider is informed of his or her specific responsibilities related to implementing the child’s IEP and the specific accommodations, modifications and support that </a:t>
            </a:r>
            <a:r>
              <a:rPr lang="en-US" b="1" u="sng" dirty="0" smtClean="0"/>
              <a:t>must</a:t>
            </a:r>
            <a:r>
              <a:rPr lang="en-US" dirty="0" smtClean="0"/>
              <a:t> be provided for the child in accordance with the IEP.</a:t>
            </a:r>
          </a:p>
          <a:p>
            <a:pPr marL="82296" indent="0">
              <a:buNone/>
            </a:pPr>
            <a:r>
              <a:rPr lang="en-US" b="1" dirty="0" smtClean="0"/>
              <a:t>If not implemented you are denying the student’s right of Free Appropriate Public Education (FAPE)</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893" y="121086"/>
            <a:ext cx="1952532" cy="2603376"/>
          </a:xfrm>
          <a:prstGeom prst="rect">
            <a:avLst/>
          </a:prstGeom>
        </p:spPr>
      </p:pic>
    </p:spTree>
    <p:extLst>
      <p:ext uri="{BB962C8B-B14F-4D97-AF65-F5344CB8AC3E}">
        <p14:creationId xmlns:p14="http://schemas.microsoft.com/office/powerpoint/2010/main" val="32610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918" y="631576"/>
            <a:ext cx="7431741" cy="646331"/>
          </a:xfrm>
          <a:prstGeom prst="rect">
            <a:avLst/>
          </a:prstGeom>
        </p:spPr>
        <p:txBody>
          <a:bodyPr wrap="square">
            <a:spAutoFit/>
          </a:bodyPr>
          <a:lstStyle/>
          <a:p>
            <a:r>
              <a:rPr lang="en-US" dirty="0">
                <a:hlinkClick r:id="rId2"/>
              </a:rPr>
              <a:t>http://iris.peabody.vanderbilt.edu/module/acc/challenge/#content</a:t>
            </a:r>
            <a:endParaRPr lang="en-US" dirty="0"/>
          </a:p>
          <a:p>
            <a:endParaRPr lang="en-US" dirty="0"/>
          </a:p>
        </p:txBody>
      </p:sp>
      <p:sp>
        <p:nvSpPr>
          <p:cNvPr id="3" name="TextBox 2"/>
          <p:cNvSpPr txBox="1"/>
          <p:nvPr/>
        </p:nvSpPr>
        <p:spPr>
          <a:xfrm>
            <a:off x="818008" y="1277907"/>
            <a:ext cx="7368988" cy="4431983"/>
          </a:xfrm>
          <a:prstGeom prst="rect">
            <a:avLst/>
          </a:prstGeom>
          <a:noFill/>
        </p:spPr>
        <p:txBody>
          <a:bodyPr wrap="square" rtlCol="0">
            <a:spAutoFit/>
          </a:bodyPr>
          <a:lstStyle/>
          <a:p>
            <a:r>
              <a:rPr lang="en-US" sz="2400" b="1" dirty="0"/>
              <a:t>Initial Thoughts</a:t>
            </a:r>
            <a:r>
              <a:rPr lang="en-US" sz="2400" b="1" dirty="0" smtClean="0"/>
              <a:t>:</a:t>
            </a:r>
          </a:p>
          <a:p>
            <a:endParaRPr lang="en-US" dirty="0"/>
          </a:p>
          <a:p>
            <a:r>
              <a:rPr lang="en-US" sz="2400" dirty="0"/>
              <a:t>Jot down your initial thoughts about the challenge:</a:t>
            </a:r>
          </a:p>
          <a:p>
            <a:endParaRPr lang="en-US" sz="2400" dirty="0"/>
          </a:p>
          <a:p>
            <a:r>
              <a:rPr lang="en-US" sz="2400" dirty="0"/>
              <a:t>What should teachers know about accommodations for students with disabilities?</a:t>
            </a:r>
          </a:p>
          <a:p>
            <a:endParaRPr lang="en-US" sz="2400" dirty="0"/>
          </a:p>
          <a:p>
            <a:r>
              <a:rPr lang="en-US" sz="2400" dirty="0"/>
              <a:t>What types of accommodations are commonly used for students with disabilities?</a:t>
            </a:r>
          </a:p>
          <a:p>
            <a:endParaRPr lang="en-US" sz="2400" dirty="0"/>
          </a:p>
          <a:p>
            <a:r>
              <a:rPr lang="en-US" sz="2400" dirty="0"/>
              <a:t>What are the teacher’s responsibilities for students with disabilities who use accommodations?</a:t>
            </a:r>
          </a:p>
        </p:txBody>
      </p:sp>
    </p:spTree>
    <p:extLst>
      <p:ext uri="{BB962C8B-B14F-4D97-AF65-F5344CB8AC3E}">
        <p14:creationId xmlns:p14="http://schemas.microsoft.com/office/powerpoint/2010/main" val="222691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1631389"/>
            <a:ext cx="7886700" cy="4351338"/>
          </a:xfrm>
        </p:spPr>
        <p:txBody>
          <a:bodyPr>
            <a:normAutofit/>
          </a:bodyPr>
          <a:lstStyle/>
          <a:p>
            <a:pPr marL="0" indent="0" algn="ctr">
              <a:buNone/>
            </a:pPr>
            <a:r>
              <a:rPr lang="en-US" sz="1800" dirty="0"/>
              <a:t>Although most students with disabilities are able to learn in the general education classroom, </a:t>
            </a:r>
            <a:r>
              <a:rPr lang="en-US" sz="1800" dirty="0" smtClean="0"/>
              <a:t>sometimes a student’s disability </a:t>
            </a:r>
            <a:r>
              <a:rPr lang="en-US" sz="1800" dirty="0"/>
              <a:t>gets in the way of their capacity to learn the material or to demonstrate skills. A student with a traumatic brain injury might have difficulty staying focused, just as a student with a learning disability might experience trouble reading. Regardless of such barriers, these students are able to learn the curriculum but, they might require </a:t>
            </a:r>
            <a:r>
              <a:rPr lang="en-US" sz="1800" b="1" dirty="0" smtClean="0"/>
              <a:t>adaptations/supports</a:t>
            </a:r>
            <a:r>
              <a:rPr lang="en-US" sz="1800" dirty="0" smtClean="0"/>
              <a:t>. </a:t>
            </a:r>
            <a:endParaRPr lang="en-US" sz="1800" dirty="0"/>
          </a:p>
          <a:p>
            <a:pPr marL="0" indent="0" algn="ctr">
              <a:buNone/>
            </a:pPr>
            <a:r>
              <a:rPr lang="en-US" sz="2000" b="1" dirty="0" smtClean="0"/>
              <a:t>Two </a:t>
            </a:r>
            <a:r>
              <a:rPr lang="en-US" sz="2000" b="1" dirty="0"/>
              <a:t>types of </a:t>
            </a:r>
            <a:r>
              <a:rPr lang="en-US" sz="2000" b="1" dirty="0" smtClean="0"/>
              <a:t>adaptations/supports </a:t>
            </a:r>
            <a:r>
              <a:rPr lang="en-US" sz="2000" b="1" dirty="0"/>
              <a:t>are</a:t>
            </a:r>
            <a:r>
              <a:rPr lang="en-US" sz="2000" dirty="0"/>
              <a:t>: </a:t>
            </a:r>
          </a:p>
          <a:p>
            <a:pPr marL="0" indent="0" algn="ctr">
              <a:buNone/>
            </a:pPr>
            <a:r>
              <a:rPr lang="en-US" sz="3200" i="1" dirty="0"/>
              <a:t>accommodations and modifications</a:t>
            </a:r>
          </a:p>
        </p:txBody>
      </p:sp>
      <p:sp>
        <p:nvSpPr>
          <p:cNvPr id="4" name="Rectangle 3"/>
          <p:cNvSpPr/>
          <p:nvPr/>
        </p:nvSpPr>
        <p:spPr>
          <a:xfrm>
            <a:off x="0" y="0"/>
            <a:ext cx="9144000" cy="1422774"/>
          </a:xfrm>
          <a:prstGeom prst="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tlCol="0" anchor="ctr"/>
          <a:lstStyle/>
          <a:p>
            <a:pPr algn="ctr"/>
            <a:r>
              <a:rPr lang="en-US" sz="4000" b="1" dirty="0">
                <a:solidFill>
                  <a:schemeClr val="tx1"/>
                </a:solidFill>
                <a:latin typeface="Adobe Heiti Std R" pitchFamily="34" charset="-128"/>
                <a:ea typeface="Adobe Heiti Std R" pitchFamily="34" charset="-128"/>
              </a:rPr>
              <a:t>Understanding Accommodations</a:t>
            </a:r>
          </a:p>
        </p:txBody>
      </p:sp>
      <p:grpSp>
        <p:nvGrpSpPr>
          <p:cNvPr id="5" name="Orange Square Sign"/>
          <p:cNvGrpSpPr>
            <a:grpSpLocks noChangeAspect="1"/>
          </p:cNvGrpSpPr>
          <p:nvPr/>
        </p:nvGrpSpPr>
        <p:grpSpPr bwMode="auto">
          <a:xfrm>
            <a:off x="3087011" y="4139682"/>
            <a:ext cx="2923096" cy="2610864"/>
            <a:chOff x="3418" y="253"/>
            <a:chExt cx="1472" cy="1493"/>
          </a:xfrm>
        </p:grpSpPr>
        <p:sp>
          <p:nvSpPr>
            <p:cNvPr id="6" name="Freeform 70"/>
            <p:cNvSpPr>
              <a:spLocks/>
            </p:cNvSpPr>
            <p:nvPr/>
          </p:nvSpPr>
          <p:spPr bwMode="auto">
            <a:xfrm>
              <a:off x="3443" y="301"/>
              <a:ext cx="1398" cy="1445"/>
            </a:xfrm>
            <a:custGeom>
              <a:avLst/>
              <a:gdLst>
                <a:gd name="T0" fmla="*/ 662 w 662"/>
                <a:gd name="T1" fmla="*/ 647 h 662"/>
                <a:gd name="T2" fmla="*/ 647 w 662"/>
                <a:gd name="T3" fmla="*/ 662 h 662"/>
                <a:gd name="T4" fmla="*/ 16 w 662"/>
                <a:gd name="T5" fmla="*/ 662 h 662"/>
                <a:gd name="T6" fmla="*/ 0 w 662"/>
                <a:gd name="T7" fmla="*/ 647 h 662"/>
                <a:gd name="T8" fmla="*/ 0 w 662"/>
                <a:gd name="T9" fmla="*/ 16 h 662"/>
                <a:gd name="T10" fmla="*/ 16 w 662"/>
                <a:gd name="T11" fmla="*/ 0 h 662"/>
                <a:gd name="T12" fmla="*/ 647 w 662"/>
                <a:gd name="T13" fmla="*/ 0 h 662"/>
                <a:gd name="T14" fmla="*/ 662 w 662"/>
                <a:gd name="T15" fmla="*/ 16 h 662"/>
                <a:gd name="T16" fmla="*/ 662 w 662"/>
                <a:gd name="T17" fmla="*/ 64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 h="662">
                  <a:moveTo>
                    <a:pt x="662" y="647"/>
                  </a:moveTo>
                  <a:cubicBezTo>
                    <a:pt x="662" y="655"/>
                    <a:pt x="655" y="662"/>
                    <a:pt x="647" y="662"/>
                  </a:cubicBezTo>
                  <a:cubicBezTo>
                    <a:pt x="16" y="662"/>
                    <a:pt x="16" y="662"/>
                    <a:pt x="16" y="662"/>
                  </a:cubicBezTo>
                  <a:cubicBezTo>
                    <a:pt x="7" y="662"/>
                    <a:pt x="0" y="655"/>
                    <a:pt x="0" y="647"/>
                  </a:cubicBezTo>
                  <a:cubicBezTo>
                    <a:pt x="0" y="16"/>
                    <a:pt x="0" y="16"/>
                    <a:pt x="0" y="16"/>
                  </a:cubicBezTo>
                  <a:cubicBezTo>
                    <a:pt x="0" y="7"/>
                    <a:pt x="7" y="0"/>
                    <a:pt x="16" y="0"/>
                  </a:cubicBezTo>
                  <a:cubicBezTo>
                    <a:pt x="647" y="0"/>
                    <a:pt x="647" y="0"/>
                    <a:pt x="647" y="0"/>
                  </a:cubicBezTo>
                  <a:cubicBezTo>
                    <a:pt x="655" y="0"/>
                    <a:pt x="662" y="7"/>
                    <a:pt x="662" y="16"/>
                  </a:cubicBezTo>
                  <a:cubicBezTo>
                    <a:pt x="662" y="647"/>
                    <a:pt x="662" y="647"/>
                    <a:pt x="662" y="647"/>
                  </a:cubicBezTo>
                </a:path>
              </a:pathLst>
            </a:custGeom>
            <a:solidFill>
              <a:srgbClr val="FF9933"/>
            </a:solidFill>
            <a:ln w="9525">
              <a:solidFill>
                <a:srgbClr val="000000"/>
              </a:solidFill>
              <a:round/>
              <a:headEnd/>
              <a:tailEnd/>
            </a:ln>
            <a:effectLst>
              <a:outerShdw blurRad="38100" dist="76200" dir="42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pPr algn="ctr"/>
              <a:r>
                <a:rPr lang="en-US" sz="1900" dirty="0" smtClean="0">
                  <a:latin typeface="Arial Black" panose="020B0A04020102020204" pitchFamily="34" charset="0"/>
                </a:rPr>
                <a:t>Adaptations provide students with opportunities to achieve the same outcomes and benefits as students without disabilities!</a:t>
              </a:r>
              <a:endParaRPr lang="en-US" sz="1900" dirty="0">
                <a:latin typeface="Arial Black" panose="020B0A04020102020204" pitchFamily="34" charset="0"/>
              </a:endParaRPr>
            </a:p>
          </p:txBody>
        </p:sp>
        <p:sp>
          <p:nvSpPr>
            <p:cNvPr id="7" name="Freeform 71"/>
            <p:cNvSpPr>
              <a:spLocks noEditPoints="1"/>
            </p:cNvSpPr>
            <p:nvPr/>
          </p:nvSpPr>
          <p:spPr bwMode="auto">
            <a:xfrm>
              <a:off x="3418" y="253"/>
              <a:ext cx="1472" cy="1472"/>
            </a:xfrm>
            <a:custGeom>
              <a:avLst/>
              <a:gdLst>
                <a:gd name="T0" fmla="*/ 605 w 620"/>
                <a:gd name="T1" fmla="*/ 0 h 620"/>
                <a:gd name="T2" fmla="*/ 15 w 620"/>
                <a:gd name="T3" fmla="*/ 0 h 620"/>
                <a:gd name="T4" fmla="*/ 0 w 620"/>
                <a:gd name="T5" fmla="*/ 15 h 620"/>
                <a:gd name="T6" fmla="*/ 0 w 620"/>
                <a:gd name="T7" fmla="*/ 606 h 620"/>
                <a:gd name="T8" fmla="*/ 15 w 620"/>
                <a:gd name="T9" fmla="*/ 620 h 620"/>
                <a:gd name="T10" fmla="*/ 605 w 620"/>
                <a:gd name="T11" fmla="*/ 620 h 620"/>
                <a:gd name="T12" fmla="*/ 620 w 620"/>
                <a:gd name="T13" fmla="*/ 606 h 620"/>
                <a:gd name="T14" fmla="*/ 620 w 620"/>
                <a:gd name="T15" fmla="*/ 15 h 620"/>
                <a:gd name="T16" fmla="*/ 605 w 620"/>
                <a:gd name="T17" fmla="*/ 0 h 620"/>
                <a:gd name="T18" fmla="*/ 599 w 620"/>
                <a:gd name="T19" fmla="*/ 585 h 620"/>
                <a:gd name="T20" fmla="*/ 585 w 620"/>
                <a:gd name="T21" fmla="*/ 599 h 620"/>
                <a:gd name="T22" fmla="*/ 35 w 620"/>
                <a:gd name="T23" fmla="*/ 599 h 620"/>
                <a:gd name="T24" fmla="*/ 21 w 620"/>
                <a:gd name="T25" fmla="*/ 585 h 620"/>
                <a:gd name="T26" fmla="*/ 21 w 620"/>
                <a:gd name="T27" fmla="*/ 35 h 620"/>
                <a:gd name="T28" fmla="*/ 35 w 620"/>
                <a:gd name="T29" fmla="*/ 21 h 620"/>
                <a:gd name="T30" fmla="*/ 585 w 620"/>
                <a:gd name="T31" fmla="*/ 21 h 620"/>
                <a:gd name="T32" fmla="*/ 599 w 620"/>
                <a:gd name="T33" fmla="*/ 35 h 620"/>
                <a:gd name="T34" fmla="*/ 599 w 620"/>
                <a:gd name="T35" fmla="*/ 5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0" h="620">
                  <a:moveTo>
                    <a:pt x="605" y="0"/>
                  </a:moveTo>
                  <a:cubicBezTo>
                    <a:pt x="15" y="0"/>
                    <a:pt x="15" y="0"/>
                    <a:pt x="15" y="0"/>
                  </a:cubicBezTo>
                  <a:cubicBezTo>
                    <a:pt x="7" y="0"/>
                    <a:pt x="0" y="7"/>
                    <a:pt x="0" y="15"/>
                  </a:cubicBezTo>
                  <a:cubicBezTo>
                    <a:pt x="0" y="606"/>
                    <a:pt x="0" y="606"/>
                    <a:pt x="0" y="606"/>
                  </a:cubicBezTo>
                  <a:cubicBezTo>
                    <a:pt x="0" y="614"/>
                    <a:pt x="7" y="620"/>
                    <a:pt x="15" y="620"/>
                  </a:cubicBezTo>
                  <a:cubicBezTo>
                    <a:pt x="605" y="620"/>
                    <a:pt x="605" y="620"/>
                    <a:pt x="605" y="620"/>
                  </a:cubicBezTo>
                  <a:cubicBezTo>
                    <a:pt x="613" y="620"/>
                    <a:pt x="620" y="614"/>
                    <a:pt x="620" y="606"/>
                  </a:cubicBezTo>
                  <a:cubicBezTo>
                    <a:pt x="620" y="15"/>
                    <a:pt x="620" y="15"/>
                    <a:pt x="620" y="15"/>
                  </a:cubicBezTo>
                  <a:cubicBezTo>
                    <a:pt x="620" y="7"/>
                    <a:pt x="613" y="0"/>
                    <a:pt x="605" y="0"/>
                  </a:cubicBezTo>
                  <a:close/>
                  <a:moveTo>
                    <a:pt x="599" y="585"/>
                  </a:moveTo>
                  <a:cubicBezTo>
                    <a:pt x="599" y="593"/>
                    <a:pt x="593" y="599"/>
                    <a:pt x="585" y="599"/>
                  </a:cubicBezTo>
                  <a:cubicBezTo>
                    <a:pt x="35" y="599"/>
                    <a:pt x="35" y="599"/>
                    <a:pt x="35" y="599"/>
                  </a:cubicBezTo>
                  <a:cubicBezTo>
                    <a:pt x="27" y="599"/>
                    <a:pt x="21" y="593"/>
                    <a:pt x="21" y="585"/>
                  </a:cubicBezTo>
                  <a:cubicBezTo>
                    <a:pt x="21" y="35"/>
                    <a:pt x="21" y="35"/>
                    <a:pt x="21" y="35"/>
                  </a:cubicBezTo>
                  <a:cubicBezTo>
                    <a:pt x="21" y="28"/>
                    <a:pt x="27" y="21"/>
                    <a:pt x="35" y="21"/>
                  </a:cubicBezTo>
                  <a:cubicBezTo>
                    <a:pt x="585" y="21"/>
                    <a:pt x="585" y="21"/>
                    <a:pt x="585" y="21"/>
                  </a:cubicBezTo>
                  <a:cubicBezTo>
                    <a:pt x="593" y="21"/>
                    <a:pt x="599" y="28"/>
                    <a:pt x="599" y="35"/>
                  </a:cubicBezTo>
                  <a:lnTo>
                    <a:pt x="599" y="5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8" name="Freeform 72"/>
            <p:cNvSpPr>
              <a:spLocks/>
            </p:cNvSpPr>
            <p:nvPr/>
          </p:nvSpPr>
          <p:spPr bwMode="auto">
            <a:xfrm>
              <a:off x="3474" y="312"/>
              <a:ext cx="62" cy="55"/>
            </a:xfrm>
            <a:custGeom>
              <a:avLst/>
              <a:gdLst>
                <a:gd name="T0" fmla="*/ 13 w 26"/>
                <a:gd name="T1" fmla="*/ 0 h 23"/>
                <a:gd name="T2" fmla="*/ 2 w 26"/>
                <a:gd name="T3" fmla="*/ 8 h 23"/>
                <a:gd name="T4" fmla="*/ 10 w 26"/>
                <a:gd name="T5" fmla="*/ 23 h 23"/>
                <a:gd name="T6" fmla="*/ 13 w 26"/>
                <a:gd name="T7" fmla="*/ 23 h 23"/>
                <a:gd name="T8" fmla="*/ 25 w 26"/>
                <a:gd name="T9" fmla="*/ 15 h 23"/>
                <a:gd name="T10" fmla="*/ 17 w 26"/>
                <a:gd name="T11" fmla="*/ 1 h 23"/>
                <a:gd name="T12" fmla="*/ 13 w 2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13" y="0"/>
                  </a:moveTo>
                  <a:cubicBezTo>
                    <a:pt x="8" y="0"/>
                    <a:pt x="4" y="3"/>
                    <a:pt x="2" y="8"/>
                  </a:cubicBezTo>
                  <a:cubicBezTo>
                    <a:pt x="0" y="15"/>
                    <a:pt x="4" y="21"/>
                    <a:pt x="10" y="23"/>
                  </a:cubicBezTo>
                  <a:cubicBezTo>
                    <a:pt x="11" y="23"/>
                    <a:pt x="12" y="23"/>
                    <a:pt x="13" y="23"/>
                  </a:cubicBezTo>
                  <a:cubicBezTo>
                    <a:pt x="18" y="23"/>
                    <a:pt x="23" y="20"/>
                    <a:pt x="25" y="15"/>
                  </a:cubicBezTo>
                  <a:cubicBezTo>
                    <a:pt x="26" y="9"/>
                    <a:pt x="23" y="3"/>
                    <a:pt x="17" y="1"/>
                  </a:cubicBezTo>
                  <a:cubicBezTo>
                    <a:pt x="16" y="0"/>
                    <a:pt x="15" y="0"/>
                    <a:pt x="13" y="0"/>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9" name="Freeform 73"/>
            <p:cNvSpPr>
              <a:spLocks/>
            </p:cNvSpPr>
            <p:nvPr/>
          </p:nvSpPr>
          <p:spPr bwMode="auto">
            <a:xfrm>
              <a:off x="4747" y="312"/>
              <a:ext cx="64" cy="55"/>
            </a:xfrm>
            <a:custGeom>
              <a:avLst/>
              <a:gdLst>
                <a:gd name="T0" fmla="*/ 13 w 27"/>
                <a:gd name="T1" fmla="*/ 0 h 23"/>
                <a:gd name="T2" fmla="*/ 10 w 27"/>
                <a:gd name="T3" fmla="*/ 1 h 23"/>
                <a:gd name="T4" fmla="*/ 2 w 27"/>
                <a:gd name="T5" fmla="*/ 16 h 23"/>
                <a:gd name="T6" fmla="*/ 13 w 27"/>
                <a:gd name="T7" fmla="*/ 23 h 23"/>
                <a:gd name="T8" fmla="*/ 17 w 27"/>
                <a:gd name="T9" fmla="*/ 23 h 23"/>
                <a:gd name="T10" fmla="*/ 24 w 27"/>
                <a:gd name="T11" fmla="*/ 8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12" y="0"/>
                    <a:pt x="11" y="0"/>
                    <a:pt x="10" y="1"/>
                  </a:cubicBezTo>
                  <a:cubicBezTo>
                    <a:pt x="3" y="3"/>
                    <a:pt x="0" y="10"/>
                    <a:pt x="2" y="16"/>
                  </a:cubicBezTo>
                  <a:cubicBezTo>
                    <a:pt x="4" y="20"/>
                    <a:pt x="9" y="23"/>
                    <a:pt x="13" y="23"/>
                  </a:cubicBezTo>
                  <a:cubicBezTo>
                    <a:pt x="15" y="23"/>
                    <a:pt x="16" y="23"/>
                    <a:pt x="17" y="23"/>
                  </a:cubicBezTo>
                  <a:cubicBezTo>
                    <a:pt x="23" y="21"/>
                    <a:pt x="27" y="14"/>
                    <a:pt x="24" y="8"/>
                  </a:cubicBezTo>
                  <a:cubicBezTo>
                    <a:pt x="23" y="3"/>
                    <a:pt x="18" y="0"/>
                    <a:pt x="13" y="0"/>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 name="Freeform 74"/>
            <p:cNvSpPr>
              <a:spLocks/>
            </p:cNvSpPr>
            <p:nvPr/>
          </p:nvSpPr>
          <p:spPr bwMode="auto">
            <a:xfrm>
              <a:off x="3474" y="1589"/>
              <a:ext cx="62" cy="54"/>
            </a:xfrm>
            <a:custGeom>
              <a:avLst/>
              <a:gdLst>
                <a:gd name="T0" fmla="*/ 13 w 26"/>
                <a:gd name="T1" fmla="*/ 0 h 23"/>
                <a:gd name="T2" fmla="*/ 10 w 26"/>
                <a:gd name="T3" fmla="*/ 0 h 23"/>
                <a:gd name="T4" fmla="*/ 2 w 26"/>
                <a:gd name="T5" fmla="*/ 15 h 23"/>
                <a:gd name="T6" fmla="*/ 13 w 26"/>
                <a:gd name="T7" fmla="*/ 23 h 23"/>
                <a:gd name="T8" fmla="*/ 17 w 26"/>
                <a:gd name="T9" fmla="*/ 23 h 23"/>
                <a:gd name="T10" fmla="*/ 25 w 26"/>
                <a:gd name="T11" fmla="*/ 8 h 23"/>
                <a:gd name="T12" fmla="*/ 13 w 2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13" y="0"/>
                  </a:moveTo>
                  <a:cubicBezTo>
                    <a:pt x="12" y="0"/>
                    <a:pt x="11" y="0"/>
                    <a:pt x="10" y="0"/>
                  </a:cubicBezTo>
                  <a:cubicBezTo>
                    <a:pt x="4" y="2"/>
                    <a:pt x="0" y="9"/>
                    <a:pt x="2" y="15"/>
                  </a:cubicBezTo>
                  <a:cubicBezTo>
                    <a:pt x="4" y="20"/>
                    <a:pt x="8" y="23"/>
                    <a:pt x="13" y="23"/>
                  </a:cubicBezTo>
                  <a:cubicBezTo>
                    <a:pt x="15" y="23"/>
                    <a:pt x="16" y="23"/>
                    <a:pt x="17" y="23"/>
                  </a:cubicBezTo>
                  <a:cubicBezTo>
                    <a:pt x="23" y="21"/>
                    <a:pt x="26" y="14"/>
                    <a:pt x="25" y="8"/>
                  </a:cubicBezTo>
                  <a:cubicBezTo>
                    <a:pt x="23" y="3"/>
                    <a:pt x="18" y="0"/>
                    <a:pt x="13" y="0"/>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1" name="Freeform 75"/>
            <p:cNvSpPr>
              <a:spLocks/>
            </p:cNvSpPr>
            <p:nvPr/>
          </p:nvSpPr>
          <p:spPr bwMode="auto">
            <a:xfrm>
              <a:off x="4747" y="1589"/>
              <a:ext cx="64" cy="54"/>
            </a:xfrm>
            <a:custGeom>
              <a:avLst/>
              <a:gdLst>
                <a:gd name="T0" fmla="*/ 13 w 27"/>
                <a:gd name="T1" fmla="*/ 0 h 23"/>
                <a:gd name="T2" fmla="*/ 2 w 27"/>
                <a:gd name="T3" fmla="*/ 8 h 23"/>
                <a:gd name="T4" fmla="*/ 10 w 27"/>
                <a:gd name="T5" fmla="*/ 23 h 23"/>
                <a:gd name="T6" fmla="*/ 13 w 27"/>
                <a:gd name="T7" fmla="*/ 23 h 23"/>
                <a:gd name="T8" fmla="*/ 24 w 27"/>
                <a:gd name="T9" fmla="*/ 16 h 23"/>
                <a:gd name="T10" fmla="*/ 17 w 27"/>
                <a:gd name="T11" fmla="*/ 1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9" y="0"/>
                    <a:pt x="4" y="3"/>
                    <a:pt x="2" y="8"/>
                  </a:cubicBezTo>
                  <a:cubicBezTo>
                    <a:pt x="0" y="14"/>
                    <a:pt x="3" y="20"/>
                    <a:pt x="10" y="23"/>
                  </a:cubicBezTo>
                  <a:cubicBezTo>
                    <a:pt x="11" y="23"/>
                    <a:pt x="12" y="23"/>
                    <a:pt x="13" y="23"/>
                  </a:cubicBezTo>
                  <a:cubicBezTo>
                    <a:pt x="18" y="23"/>
                    <a:pt x="23" y="20"/>
                    <a:pt x="24" y="16"/>
                  </a:cubicBezTo>
                  <a:cubicBezTo>
                    <a:pt x="27" y="9"/>
                    <a:pt x="23" y="3"/>
                    <a:pt x="17" y="1"/>
                  </a:cubicBezTo>
                  <a:cubicBezTo>
                    <a:pt x="16" y="0"/>
                    <a:pt x="15" y="0"/>
                    <a:pt x="13" y="0"/>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nvGrpSpPr>
          <p:cNvPr id="12" name="Group 11"/>
          <p:cNvGrpSpPr/>
          <p:nvPr/>
        </p:nvGrpSpPr>
        <p:grpSpPr>
          <a:xfrm>
            <a:off x="6483108" y="4307027"/>
            <a:ext cx="1375346" cy="326995"/>
            <a:chOff x="5105907" y="5143086"/>
            <a:chExt cx="1375346" cy="326995"/>
          </a:xfrm>
        </p:grpSpPr>
        <p:sp>
          <p:nvSpPr>
            <p:cNvPr id="13" name="Chevron 12"/>
            <p:cNvSpPr/>
            <p:nvPr/>
          </p:nvSpPr>
          <p:spPr>
            <a:xfrm rot="10800000">
              <a:off x="5758230" y="5143086"/>
              <a:ext cx="326223" cy="32622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0800000">
              <a:off x="5105907" y="5143858"/>
              <a:ext cx="326223" cy="32622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10800000">
              <a:off x="5411883" y="5143858"/>
              <a:ext cx="326223" cy="32622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10800000">
              <a:off x="6155030" y="5143858"/>
              <a:ext cx="326223" cy="32622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rot="10800000">
            <a:off x="1279036" y="4307027"/>
            <a:ext cx="1375346" cy="326995"/>
            <a:chOff x="5105907" y="5143086"/>
            <a:chExt cx="1375346" cy="326995"/>
          </a:xfrm>
        </p:grpSpPr>
        <p:sp>
          <p:nvSpPr>
            <p:cNvPr id="18" name="Chevron 17"/>
            <p:cNvSpPr/>
            <p:nvPr/>
          </p:nvSpPr>
          <p:spPr>
            <a:xfrm rot="10800000">
              <a:off x="5758230" y="5143086"/>
              <a:ext cx="326223" cy="32622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10800000">
              <a:off x="5105907" y="5143858"/>
              <a:ext cx="326223" cy="32622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10800000">
              <a:off x="5411883" y="5143858"/>
              <a:ext cx="326223" cy="32622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10800000">
              <a:off x="6155030" y="5143858"/>
              <a:ext cx="326223" cy="32622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84202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3684732" cy="4351338"/>
          </a:xfrm>
          <a:ln>
            <a:solidFill>
              <a:schemeClr val="tx1"/>
            </a:solidFill>
          </a:ln>
        </p:spPr>
        <p:txBody>
          <a:bodyPr/>
          <a:lstStyle/>
          <a:p>
            <a:pPr marL="0" indent="0" algn="ctr">
              <a:buNone/>
            </a:pPr>
            <a:r>
              <a:rPr lang="en-US" sz="4000" b="1" dirty="0" smtClean="0"/>
              <a:t>Accommodation</a:t>
            </a:r>
          </a:p>
          <a:p>
            <a:pPr marL="0" indent="0" algn="ctr">
              <a:buNone/>
            </a:pPr>
            <a:endParaRPr lang="en-US" b="1" dirty="0" smtClean="0">
              <a:solidFill>
                <a:srgbClr val="C00000"/>
              </a:solidFill>
            </a:endParaRPr>
          </a:p>
          <a:p>
            <a:pPr marL="0" indent="0" algn="ctr">
              <a:buNone/>
            </a:pPr>
            <a:r>
              <a:rPr lang="en-US" dirty="0">
                <a:solidFill>
                  <a:srgbClr val="FF0000"/>
                </a:solidFill>
                <a:latin typeface="Arial Black" panose="020B0A04020102020204" pitchFamily="34" charset="0"/>
              </a:rPr>
              <a:t>What is needed </a:t>
            </a:r>
            <a:r>
              <a:rPr lang="en-US" dirty="0" smtClean="0">
                <a:solidFill>
                  <a:srgbClr val="FF0000"/>
                </a:solidFill>
                <a:latin typeface="Arial Black" panose="020B0A04020102020204" pitchFamily="34" charset="0"/>
              </a:rPr>
              <a:t>to enable the student </a:t>
            </a:r>
            <a:r>
              <a:rPr lang="en-US" dirty="0">
                <a:solidFill>
                  <a:srgbClr val="FF0000"/>
                </a:solidFill>
                <a:latin typeface="Arial Black" panose="020B0A04020102020204" pitchFamily="34" charset="0"/>
              </a:rPr>
              <a:t>to access the </a:t>
            </a:r>
            <a:r>
              <a:rPr lang="en-US" dirty="0" smtClean="0">
                <a:solidFill>
                  <a:srgbClr val="FF0000"/>
                </a:solidFill>
                <a:latin typeface="Arial Black" panose="020B0A04020102020204" pitchFamily="34" charset="0"/>
              </a:rPr>
              <a:t>knowledge in the general </a:t>
            </a:r>
            <a:r>
              <a:rPr lang="en-US" dirty="0">
                <a:solidFill>
                  <a:srgbClr val="FF0000"/>
                </a:solidFill>
                <a:latin typeface="Arial Black" panose="020B0A04020102020204" pitchFamily="34" charset="0"/>
              </a:rPr>
              <a:t>education curriculum?</a:t>
            </a:r>
            <a:endParaRPr lang="en-US" dirty="0"/>
          </a:p>
        </p:txBody>
      </p:sp>
      <p:grpSp>
        <p:nvGrpSpPr>
          <p:cNvPr id="4" name="Green Rectangle Sign"/>
          <p:cNvGrpSpPr>
            <a:grpSpLocks noChangeAspect="1"/>
          </p:cNvGrpSpPr>
          <p:nvPr/>
        </p:nvGrpSpPr>
        <p:grpSpPr bwMode="auto">
          <a:xfrm>
            <a:off x="1370882" y="100981"/>
            <a:ext cx="6234546" cy="1477639"/>
            <a:chOff x="5394" y="2129"/>
            <a:chExt cx="2165" cy="1180"/>
          </a:xfrm>
        </p:grpSpPr>
        <p:sp>
          <p:nvSpPr>
            <p:cNvPr id="5" name="Rectangle 79"/>
            <p:cNvSpPr>
              <a:spLocks noChangeArrowheads="1"/>
            </p:cNvSpPr>
            <p:nvPr/>
          </p:nvSpPr>
          <p:spPr bwMode="auto">
            <a:xfrm>
              <a:off x="5394" y="2129"/>
              <a:ext cx="2165" cy="1180"/>
            </a:xfrm>
            <a:prstGeom prst="rect">
              <a:avLst/>
            </a:prstGeom>
            <a:solidFill>
              <a:srgbClr val="57DB9C"/>
            </a:solidFill>
            <a:ln>
              <a:noFill/>
            </a:ln>
            <a:effectLst>
              <a:outerShdw blurRad="38100" dist="50800" dir="42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smtClean="0"/>
            </a:p>
            <a:p>
              <a:pPr algn="ctr"/>
              <a:r>
                <a:rPr lang="en-US" sz="3600" b="1" dirty="0" smtClean="0"/>
                <a:t>Questions to Consider</a:t>
              </a:r>
              <a:endParaRPr lang="en-US" sz="3600" b="1" dirty="0"/>
            </a:p>
          </p:txBody>
        </p:sp>
        <p:sp>
          <p:nvSpPr>
            <p:cNvPr id="6" name="Freeform 80"/>
            <p:cNvSpPr>
              <a:spLocks noEditPoints="1"/>
            </p:cNvSpPr>
            <p:nvPr/>
          </p:nvSpPr>
          <p:spPr bwMode="auto">
            <a:xfrm>
              <a:off x="5423" y="2150"/>
              <a:ext cx="2121" cy="1134"/>
            </a:xfrm>
            <a:custGeom>
              <a:avLst/>
              <a:gdLst>
                <a:gd name="T0" fmla="*/ 1080 w 1100"/>
                <a:gd name="T1" fmla="*/ 0 h 587"/>
                <a:gd name="T2" fmla="*/ 20 w 1100"/>
                <a:gd name="T3" fmla="*/ 0 h 587"/>
                <a:gd name="T4" fmla="*/ 0 w 1100"/>
                <a:gd name="T5" fmla="*/ 20 h 587"/>
                <a:gd name="T6" fmla="*/ 0 w 1100"/>
                <a:gd name="T7" fmla="*/ 567 h 587"/>
                <a:gd name="T8" fmla="*/ 20 w 1100"/>
                <a:gd name="T9" fmla="*/ 587 h 587"/>
                <a:gd name="T10" fmla="*/ 1080 w 1100"/>
                <a:gd name="T11" fmla="*/ 587 h 587"/>
                <a:gd name="T12" fmla="*/ 1100 w 1100"/>
                <a:gd name="T13" fmla="*/ 567 h 587"/>
                <a:gd name="T14" fmla="*/ 1100 w 1100"/>
                <a:gd name="T15" fmla="*/ 20 h 587"/>
                <a:gd name="T16" fmla="*/ 1080 w 1100"/>
                <a:gd name="T17" fmla="*/ 0 h 587"/>
                <a:gd name="T18" fmla="*/ 1086 w 1100"/>
                <a:gd name="T19" fmla="*/ 558 h 587"/>
                <a:gd name="T20" fmla="*/ 1067 w 1100"/>
                <a:gd name="T21" fmla="*/ 577 h 587"/>
                <a:gd name="T22" fmla="*/ 33 w 1100"/>
                <a:gd name="T23" fmla="*/ 577 h 587"/>
                <a:gd name="T24" fmla="*/ 14 w 1100"/>
                <a:gd name="T25" fmla="*/ 558 h 587"/>
                <a:gd name="T26" fmla="*/ 14 w 1100"/>
                <a:gd name="T27" fmla="*/ 30 h 587"/>
                <a:gd name="T28" fmla="*/ 33 w 1100"/>
                <a:gd name="T29" fmla="*/ 11 h 587"/>
                <a:gd name="T30" fmla="*/ 1067 w 1100"/>
                <a:gd name="T31" fmla="*/ 11 h 587"/>
                <a:gd name="T32" fmla="*/ 1086 w 1100"/>
                <a:gd name="T33" fmla="*/ 30 h 587"/>
                <a:gd name="T34" fmla="*/ 1086 w 1100"/>
                <a:gd name="T35" fmla="*/ 55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0" h="587">
                  <a:moveTo>
                    <a:pt x="1080" y="0"/>
                  </a:moveTo>
                  <a:cubicBezTo>
                    <a:pt x="20" y="0"/>
                    <a:pt x="20" y="0"/>
                    <a:pt x="20" y="0"/>
                  </a:cubicBezTo>
                  <a:cubicBezTo>
                    <a:pt x="9" y="0"/>
                    <a:pt x="0" y="9"/>
                    <a:pt x="0" y="20"/>
                  </a:cubicBezTo>
                  <a:cubicBezTo>
                    <a:pt x="0" y="567"/>
                    <a:pt x="0" y="567"/>
                    <a:pt x="0" y="567"/>
                  </a:cubicBezTo>
                  <a:cubicBezTo>
                    <a:pt x="0" y="578"/>
                    <a:pt x="9" y="587"/>
                    <a:pt x="20" y="587"/>
                  </a:cubicBezTo>
                  <a:cubicBezTo>
                    <a:pt x="1080" y="587"/>
                    <a:pt x="1080" y="587"/>
                    <a:pt x="1080" y="587"/>
                  </a:cubicBezTo>
                  <a:cubicBezTo>
                    <a:pt x="1091" y="587"/>
                    <a:pt x="1100" y="578"/>
                    <a:pt x="1100" y="567"/>
                  </a:cubicBezTo>
                  <a:cubicBezTo>
                    <a:pt x="1100" y="20"/>
                    <a:pt x="1100" y="20"/>
                    <a:pt x="1100" y="20"/>
                  </a:cubicBezTo>
                  <a:cubicBezTo>
                    <a:pt x="1100" y="9"/>
                    <a:pt x="1091" y="0"/>
                    <a:pt x="1080" y="0"/>
                  </a:cubicBezTo>
                  <a:close/>
                  <a:moveTo>
                    <a:pt x="1086" y="558"/>
                  </a:moveTo>
                  <a:cubicBezTo>
                    <a:pt x="1086" y="568"/>
                    <a:pt x="1078" y="577"/>
                    <a:pt x="1067" y="577"/>
                  </a:cubicBezTo>
                  <a:cubicBezTo>
                    <a:pt x="33" y="577"/>
                    <a:pt x="33" y="577"/>
                    <a:pt x="33" y="577"/>
                  </a:cubicBezTo>
                  <a:cubicBezTo>
                    <a:pt x="22" y="577"/>
                    <a:pt x="14" y="568"/>
                    <a:pt x="14" y="558"/>
                  </a:cubicBezTo>
                  <a:cubicBezTo>
                    <a:pt x="14" y="30"/>
                    <a:pt x="14" y="30"/>
                    <a:pt x="14" y="30"/>
                  </a:cubicBezTo>
                  <a:cubicBezTo>
                    <a:pt x="14" y="19"/>
                    <a:pt x="22" y="11"/>
                    <a:pt x="33" y="11"/>
                  </a:cubicBezTo>
                  <a:cubicBezTo>
                    <a:pt x="1067" y="11"/>
                    <a:pt x="1067" y="11"/>
                    <a:pt x="1067" y="11"/>
                  </a:cubicBezTo>
                  <a:cubicBezTo>
                    <a:pt x="1078" y="11"/>
                    <a:pt x="1086" y="19"/>
                    <a:pt x="1086" y="30"/>
                  </a:cubicBezTo>
                  <a:lnTo>
                    <a:pt x="1086" y="5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1"/>
            <p:cNvSpPr>
              <a:spLocks/>
            </p:cNvSpPr>
            <p:nvPr/>
          </p:nvSpPr>
          <p:spPr bwMode="auto">
            <a:xfrm>
              <a:off x="6884" y="2907"/>
              <a:ext cx="201" cy="261"/>
            </a:xfrm>
            <a:custGeom>
              <a:avLst/>
              <a:gdLst>
                <a:gd name="T0" fmla="*/ 100 w 201"/>
                <a:gd name="T1" fmla="*/ 261 h 261"/>
                <a:gd name="T2" fmla="*/ 201 w 201"/>
                <a:gd name="T3" fmla="*/ 108 h 261"/>
                <a:gd name="T4" fmla="*/ 139 w 201"/>
                <a:gd name="T5" fmla="*/ 108 h 261"/>
                <a:gd name="T6" fmla="*/ 139 w 201"/>
                <a:gd name="T7" fmla="*/ 0 h 261"/>
                <a:gd name="T8" fmla="*/ 62 w 201"/>
                <a:gd name="T9" fmla="*/ 0 h 261"/>
                <a:gd name="T10" fmla="*/ 62 w 201"/>
                <a:gd name="T11" fmla="*/ 108 h 261"/>
                <a:gd name="T12" fmla="*/ 0 w 201"/>
                <a:gd name="T13" fmla="*/ 108 h 261"/>
                <a:gd name="T14" fmla="*/ 100 w 201"/>
                <a:gd name="T15" fmla="*/ 261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261">
                  <a:moveTo>
                    <a:pt x="100" y="261"/>
                  </a:moveTo>
                  <a:lnTo>
                    <a:pt x="201" y="108"/>
                  </a:lnTo>
                  <a:lnTo>
                    <a:pt x="139" y="108"/>
                  </a:lnTo>
                  <a:lnTo>
                    <a:pt x="139" y="0"/>
                  </a:lnTo>
                  <a:lnTo>
                    <a:pt x="62" y="0"/>
                  </a:lnTo>
                  <a:lnTo>
                    <a:pt x="62" y="108"/>
                  </a:lnTo>
                  <a:lnTo>
                    <a:pt x="0" y="108"/>
                  </a:lnTo>
                  <a:lnTo>
                    <a:pt x="100"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2"/>
            <p:cNvSpPr>
              <a:spLocks/>
            </p:cNvSpPr>
            <p:nvPr/>
          </p:nvSpPr>
          <p:spPr bwMode="auto">
            <a:xfrm>
              <a:off x="5874" y="2907"/>
              <a:ext cx="201" cy="261"/>
            </a:xfrm>
            <a:custGeom>
              <a:avLst/>
              <a:gdLst>
                <a:gd name="T0" fmla="*/ 100 w 201"/>
                <a:gd name="T1" fmla="*/ 261 h 261"/>
                <a:gd name="T2" fmla="*/ 201 w 201"/>
                <a:gd name="T3" fmla="*/ 108 h 261"/>
                <a:gd name="T4" fmla="*/ 139 w 201"/>
                <a:gd name="T5" fmla="*/ 108 h 261"/>
                <a:gd name="T6" fmla="*/ 139 w 201"/>
                <a:gd name="T7" fmla="*/ 0 h 261"/>
                <a:gd name="T8" fmla="*/ 62 w 201"/>
                <a:gd name="T9" fmla="*/ 0 h 261"/>
                <a:gd name="T10" fmla="*/ 62 w 201"/>
                <a:gd name="T11" fmla="*/ 108 h 261"/>
                <a:gd name="T12" fmla="*/ 0 w 201"/>
                <a:gd name="T13" fmla="*/ 108 h 261"/>
                <a:gd name="T14" fmla="*/ 100 w 201"/>
                <a:gd name="T15" fmla="*/ 261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261">
                  <a:moveTo>
                    <a:pt x="100" y="261"/>
                  </a:moveTo>
                  <a:lnTo>
                    <a:pt x="201" y="108"/>
                  </a:lnTo>
                  <a:lnTo>
                    <a:pt x="139" y="108"/>
                  </a:lnTo>
                  <a:lnTo>
                    <a:pt x="139" y="0"/>
                  </a:lnTo>
                  <a:lnTo>
                    <a:pt x="62" y="0"/>
                  </a:lnTo>
                  <a:lnTo>
                    <a:pt x="62" y="108"/>
                  </a:lnTo>
                  <a:lnTo>
                    <a:pt x="0" y="108"/>
                  </a:lnTo>
                  <a:lnTo>
                    <a:pt x="100"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3"/>
            <p:cNvSpPr>
              <a:spLocks noEditPoints="1"/>
            </p:cNvSpPr>
            <p:nvPr/>
          </p:nvSpPr>
          <p:spPr bwMode="auto">
            <a:xfrm>
              <a:off x="5475" y="2197"/>
              <a:ext cx="2018" cy="1039"/>
            </a:xfrm>
            <a:custGeom>
              <a:avLst/>
              <a:gdLst>
                <a:gd name="T0" fmla="*/ 6 w 1047"/>
                <a:gd name="T1" fmla="*/ 521 h 538"/>
                <a:gd name="T2" fmla="*/ 3 w 1047"/>
                <a:gd name="T3" fmla="*/ 532 h 538"/>
                <a:gd name="T4" fmla="*/ 14 w 1047"/>
                <a:gd name="T5" fmla="*/ 535 h 538"/>
                <a:gd name="T6" fmla="*/ 17 w 1047"/>
                <a:gd name="T7" fmla="*/ 524 h 538"/>
                <a:gd name="T8" fmla="*/ 6 w 1047"/>
                <a:gd name="T9" fmla="*/ 521 h 538"/>
                <a:gd name="T10" fmla="*/ 6 w 1047"/>
                <a:gd name="T11" fmla="*/ 2 h 538"/>
                <a:gd name="T12" fmla="*/ 3 w 1047"/>
                <a:gd name="T13" fmla="*/ 14 h 538"/>
                <a:gd name="T14" fmla="*/ 14 w 1047"/>
                <a:gd name="T15" fmla="*/ 17 h 538"/>
                <a:gd name="T16" fmla="*/ 17 w 1047"/>
                <a:gd name="T17" fmla="*/ 5 h 538"/>
                <a:gd name="T18" fmla="*/ 6 w 1047"/>
                <a:gd name="T19" fmla="*/ 2 h 538"/>
                <a:gd name="T20" fmla="*/ 1041 w 1047"/>
                <a:gd name="T21" fmla="*/ 17 h 538"/>
                <a:gd name="T22" fmla="*/ 1044 w 1047"/>
                <a:gd name="T23" fmla="*/ 5 h 538"/>
                <a:gd name="T24" fmla="*/ 1033 w 1047"/>
                <a:gd name="T25" fmla="*/ 2 h 538"/>
                <a:gd name="T26" fmla="*/ 1030 w 1047"/>
                <a:gd name="T27" fmla="*/ 14 h 538"/>
                <a:gd name="T28" fmla="*/ 1041 w 1047"/>
                <a:gd name="T29" fmla="*/ 17 h 538"/>
                <a:gd name="T30" fmla="*/ 1041 w 1047"/>
                <a:gd name="T31" fmla="*/ 535 h 538"/>
                <a:gd name="T32" fmla="*/ 1044 w 1047"/>
                <a:gd name="T33" fmla="*/ 524 h 538"/>
                <a:gd name="T34" fmla="*/ 1033 w 1047"/>
                <a:gd name="T35" fmla="*/ 521 h 538"/>
                <a:gd name="T36" fmla="*/ 1030 w 1047"/>
                <a:gd name="T37" fmla="*/ 532 h 538"/>
                <a:gd name="T38" fmla="*/ 1041 w 1047"/>
                <a:gd name="T39" fmla="*/ 53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7" h="538">
                  <a:moveTo>
                    <a:pt x="6" y="521"/>
                  </a:moveTo>
                  <a:cubicBezTo>
                    <a:pt x="2" y="523"/>
                    <a:pt x="0" y="528"/>
                    <a:pt x="3" y="532"/>
                  </a:cubicBezTo>
                  <a:cubicBezTo>
                    <a:pt x="5" y="536"/>
                    <a:pt x="10" y="538"/>
                    <a:pt x="14" y="535"/>
                  </a:cubicBezTo>
                  <a:cubicBezTo>
                    <a:pt x="18" y="533"/>
                    <a:pt x="20" y="528"/>
                    <a:pt x="17" y="524"/>
                  </a:cubicBezTo>
                  <a:cubicBezTo>
                    <a:pt x="15" y="520"/>
                    <a:pt x="10" y="519"/>
                    <a:pt x="6" y="521"/>
                  </a:cubicBezTo>
                  <a:close/>
                  <a:moveTo>
                    <a:pt x="6" y="2"/>
                  </a:moveTo>
                  <a:cubicBezTo>
                    <a:pt x="2" y="5"/>
                    <a:pt x="0" y="10"/>
                    <a:pt x="3" y="14"/>
                  </a:cubicBezTo>
                  <a:cubicBezTo>
                    <a:pt x="5" y="18"/>
                    <a:pt x="10" y="19"/>
                    <a:pt x="14" y="17"/>
                  </a:cubicBezTo>
                  <a:cubicBezTo>
                    <a:pt x="18" y="15"/>
                    <a:pt x="20" y="9"/>
                    <a:pt x="17" y="5"/>
                  </a:cubicBezTo>
                  <a:cubicBezTo>
                    <a:pt x="15" y="1"/>
                    <a:pt x="10" y="0"/>
                    <a:pt x="6" y="2"/>
                  </a:cubicBezTo>
                  <a:close/>
                  <a:moveTo>
                    <a:pt x="1041" y="17"/>
                  </a:moveTo>
                  <a:cubicBezTo>
                    <a:pt x="1045" y="15"/>
                    <a:pt x="1047" y="9"/>
                    <a:pt x="1044" y="5"/>
                  </a:cubicBezTo>
                  <a:cubicBezTo>
                    <a:pt x="1042" y="1"/>
                    <a:pt x="1037" y="0"/>
                    <a:pt x="1033" y="2"/>
                  </a:cubicBezTo>
                  <a:cubicBezTo>
                    <a:pt x="1029" y="5"/>
                    <a:pt x="1028" y="10"/>
                    <a:pt x="1030" y="14"/>
                  </a:cubicBezTo>
                  <a:cubicBezTo>
                    <a:pt x="1032" y="18"/>
                    <a:pt x="1037" y="19"/>
                    <a:pt x="1041" y="17"/>
                  </a:cubicBezTo>
                  <a:close/>
                  <a:moveTo>
                    <a:pt x="1041" y="535"/>
                  </a:moveTo>
                  <a:cubicBezTo>
                    <a:pt x="1045" y="533"/>
                    <a:pt x="1047" y="528"/>
                    <a:pt x="1044" y="524"/>
                  </a:cubicBezTo>
                  <a:cubicBezTo>
                    <a:pt x="1042" y="520"/>
                    <a:pt x="1037" y="519"/>
                    <a:pt x="1033" y="521"/>
                  </a:cubicBezTo>
                  <a:cubicBezTo>
                    <a:pt x="1029" y="523"/>
                    <a:pt x="1028" y="528"/>
                    <a:pt x="1030" y="532"/>
                  </a:cubicBezTo>
                  <a:cubicBezTo>
                    <a:pt x="1032" y="536"/>
                    <a:pt x="1037" y="538"/>
                    <a:pt x="1041" y="53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Content Placeholder 2"/>
          <p:cNvSpPr txBox="1">
            <a:spLocks/>
          </p:cNvSpPr>
          <p:nvPr/>
        </p:nvSpPr>
        <p:spPr>
          <a:xfrm>
            <a:off x="4872759" y="1825625"/>
            <a:ext cx="38417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Content Placeholder 2"/>
          <p:cNvSpPr txBox="1">
            <a:spLocks/>
          </p:cNvSpPr>
          <p:nvPr/>
        </p:nvSpPr>
        <p:spPr>
          <a:xfrm>
            <a:off x="4691359" y="1796823"/>
            <a:ext cx="3841750"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smtClean="0"/>
              <a:t>Modification</a:t>
            </a:r>
          </a:p>
          <a:p>
            <a:pPr marL="0" indent="0" algn="ctr">
              <a:buNone/>
            </a:pPr>
            <a:endParaRPr lang="en-US" b="1" dirty="0"/>
          </a:p>
          <a:p>
            <a:pPr marL="0" indent="0" algn="ctr">
              <a:buNone/>
            </a:pPr>
            <a:r>
              <a:rPr lang="en-US" dirty="0">
                <a:solidFill>
                  <a:srgbClr val="FF0000"/>
                </a:solidFill>
                <a:latin typeface="Arial Black" panose="020B0A04020102020204" pitchFamily="34" charset="0"/>
              </a:rPr>
              <a:t>Has the complexity </a:t>
            </a:r>
            <a:r>
              <a:rPr lang="en-US" dirty="0" smtClean="0">
                <a:solidFill>
                  <a:srgbClr val="FF0000"/>
                </a:solidFill>
                <a:latin typeface="Arial Black" panose="020B0A04020102020204" pitchFamily="34" charset="0"/>
              </a:rPr>
              <a:t>of the material been </a:t>
            </a:r>
            <a:r>
              <a:rPr lang="en-US" dirty="0">
                <a:solidFill>
                  <a:srgbClr val="FF0000"/>
                </a:solidFill>
                <a:latin typeface="Arial Black" panose="020B0A04020102020204" pitchFamily="34" charset="0"/>
              </a:rPr>
              <a:t>changed in a way that the content </a:t>
            </a:r>
            <a:r>
              <a:rPr lang="en-US" dirty="0" smtClean="0">
                <a:solidFill>
                  <a:srgbClr val="FF0000"/>
                </a:solidFill>
                <a:latin typeface="Arial Black" panose="020B0A04020102020204" pitchFamily="34" charset="0"/>
              </a:rPr>
              <a:t>has been </a:t>
            </a:r>
            <a:r>
              <a:rPr lang="en-US" dirty="0">
                <a:solidFill>
                  <a:srgbClr val="FF0000"/>
                </a:solidFill>
                <a:latin typeface="Arial Black" panose="020B0A04020102020204" pitchFamily="34" charset="0"/>
              </a:rPr>
              <a:t>modified?</a:t>
            </a:r>
            <a:endParaRPr lang="en-US" dirty="0"/>
          </a:p>
        </p:txBody>
      </p:sp>
    </p:spTree>
    <p:extLst>
      <p:ext uri="{BB962C8B-B14F-4D97-AF65-F5344CB8AC3E}">
        <p14:creationId xmlns:p14="http://schemas.microsoft.com/office/powerpoint/2010/main" val="176185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357" y="2203015"/>
            <a:ext cx="3197277" cy="40039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latin typeface="Arial Black" panose="020B0A04020102020204" pitchFamily="34" charset="0"/>
                <a:ea typeface="Adobe Heiti Std R" pitchFamily="34" charset="-128"/>
              </a:rPr>
              <a:t>Accommodations</a:t>
            </a:r>
          </a:p>
          <a:p>
            <a:pPr algn="ctr"/>
            <a:r>
              <a:rPr lang="en-US" sz="1600" b="1" dirty="0">
                <a:solidFill>
                  <a:srgbClr val="FF0000"/>
                </a:solidFill>
                <a:latin typeface="Adobe Heiti Std R" pitchFamily="34" charset="-128"/>
                <a:ea typeface="Adobe Heiti Std R" pitchFamily="34" charset="-128"/>
              </a:rPr>
              <a:t>(no change in complexity)</a:t>
            </a:r>
          </a:p>
          <a:p>
            <a:pPr algn="ctr"/>
            <a:endParaRPr lang="en-US" sz="1400" dirty="0">
              <a:solidFill>
                <a:schemeClr val="tx1"/>
              </a:solidFill>
              <a:latin typeface="Adobe Heiti Std R" pitchFamily="34" charset="-128"/>
              <a:ea typeface="Adobe Heiti Std R" pitchFamily="34" charset="-128"/>
            </a:endParaRPr>
          </a:p>
          <a:p>
            <a:pPr algn="ctr"/>
            <a:r>
              <a:rPr lang="en-US" sz="1400" dirty="0">
                <a:solidFill>
                  <a:schemeClr val="tx1"/>
                </a:solidFill>
                <a:latin typeface="Arial" panose="020B0604020202020204" pitchFamily="34" charset="0"/>
                <a:ea typeface="Adobe Heiti Std R" pitchFamily="34" charset="-128"/>
                <a:cs typeface="Arial" panose="020B0604020202020204" pitchFamily="34" charset="0"/>
              </a:rPr>
              <a:t>Provide equal access to curriculum</a:t>
            </a:r>
          </a:p>
          <a:p>
            <a:pPr algn="ctr"/>
            <a:endParaRPr lang="en-US" sz="1400" b="1" dirty="0">
              <a:solidFill>
                <a:schemeClr val="tx1"/>
              </a:solidFill>
              <a:latin typeface="Arial" panose="020B0604020202020204" pitchFamily="34" charset="0"/>
              <a:ea typeface="Adobe Heiti Std R" pitchFamily="34" charset="-128"/>
              <a:cs typeface="Arial" panose="020B0604020202020204" pitchFamily="34" charset="0"/>
            </a:endParaRPr>
          </a:p>
          <a:p>
            <a:pPr marL="285750" indent="-285750">
              <a:buFont typeface="Courier New" panose="02070309020205020404" pitchFamily="49" charset="0"/>
              <a:buChar char="o"/>
            </a:pPr>
            <a:r>
              <a:rPr lang="en-US" sz="1400" b="1" u="sng" dirty="0">
                <a:solidFill>
                  <a:schemeClr val="tx1"/>
                </a:solidFill>
                <a:latin typeface="Arial" panose="020B0604020202020204" pitchFamily="34" charset="0"/>
                <a:ea typeface="Adobe Heiti Std R" pitchFamily="34" charset="-128"/>
                <a:cs typeface="Arial" panose="020B0604020202020204" pitchFamily="34" charset="0"/>
              </a:rPr>
              <a:t>Do not</a:t>
            </a:r>
            <a:r>
              <a:rPr lang="en-US" sz="1400" dirty="0">
                <a:solidFill>
                  <a:schemeClr val="tx1"/>
                </a:solidFill>
                <a:latin typeface="Arial" panose="020B0604020202020204" pitchFamily="34" charset="0"/>
                <a:ea typeface="Adobe Heiti Std R" pitchFamily="34" charset="-128"/>
                <a:cs typeface="Arial" panose="020B0604020202020204" pitchFamily="34" charset="0"/>
              </a:rPr>
              <a:t> change the expectations for learning</a:t>
            </a:r>
          </a:p>
          <a:p>
            <a:endParaRPr lang="en-US" sz="1400" dirty="0">
              <a:solidFill>
                <a:schemeClr val="tx1"/>
              </a:solidFill>
              <a:latin typeface="Arial" panose="020B0604020202020204" pitchFamily="34" charset="0"/>
              <a:ea typeface="Adobe Heiti Std R" pitchFamily="34" charset="-128"/>
              <a:cs typeface="Arial" panose="020B0604020202020204" pitchFamily="34" charset="0"/>
            </a:endParaRPr>
          </a:p>
          <a:p>
            <a:pPr marL="285750" indent="-285750">
              <a:buFont typeface="Courier New" panose="02070309020205020404" pitchFamily="49" charset="0"/>
              <a:buChar char="o"/>
            </a:pPr>
            <a:r>
              <a:rPr lang="en-US" sz="1400" b="1" u="sng" dirty="0">
                <a:solidFill>
                  <a:schemeClr val="tx1"/>
                </a:solidFill>
                <a:latin typeface="Arial" panose="020B0604020202020204" pitchFamily="34" charset="0"/>
                <a:ea typeface="Adobe Heiti Std R" pitchFamily="34" charset="-128"/>
                <a:cs typeface="Arial" panose="020B0604020202020204" pitchFamily="34" charset="0"/>
              </a:rPr>
              <a:t>Do not</a:t>
            </a:r>
            <a:r>
              <a:rPr lang="en-US" sz="1400" dirty="0">
                <a:solidFill>
                  <a:schemeClr val="tx1"/>
                </a:solidFill>
                <a:latin typeface="Arial" panose="020B0604020202020204" pitchFamily="34" charset="0"/>
                <a:ea typeface="Adobe Heiti Std R" pitchFamily="34" charset="-128"/>
                <a:cs typeface="Arial" panose="020B0604020202020204" pitchFamily="34" charset="0"/>
              </a:rPr>
              <a:t> reduce the requirements of the task</a:t>
            </a:r>
          </a:p>
          <a:p>
            <a:pPr marL="285750" indent="-285750">
              <a:buFont typeface="Courier New" panose="02070309020205020404" pitchFamily="49" charset="0"/>
              <a:buChar char="o"/>
            </a:pPr>
            <a:endParaRPr lang="en-US" sz="1400" dirty="0">
              <a:solidFill>
                <a:schemeClr val="tx1"/>
              </a:solidFill>
              <a:latin typeface="Arial" panose="020B0604020202020204" pitchFamily="34" charset="0"/>
              <a:ea typeface="Adobe Heiti Std R" pitchFamily="34" charset="-128"/>
              <a:cs typeface="Arial" panose="020B0604020202020204" pitchFamily="34" charset="0"/>
            </a:endParaRPr>
          </a:p>
          <a:p>
            <a:pPr marL="285750" indent="-285750">
              <a:buFont typeface="Courier New" panose="02070309020205020404" pitchFamily="49" charset="0"/>
              <a:buChar char="o"/>
            </a:pPr>
            <a:r>
              <a:rPr lang="en-US" sz="1400" dirty="0">
                <a:solidFill>
                  <a:schemeClr val="tx1"/>
                </a:solidFill>
                <a:latin typeface="Arial" panose="020B0604020202020204" pitchFamily="34" charset="0"/>
                <a:ea typeface="Adobe Heiti Std R" pitchFamily="34" charset="-128"/>
                <a:cs typeface="Arial" panose="020B0604020202020204" pitchFamily="34" charset="0"/>
              </a:rPr>
              <a:t>Examples: calculator, supplemental aids, text-to-speech, language and vocabulary  supports, content supports, extra time, etc.</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292" y="3287086"/>
            <a:ext cx="4072966" cy="4072966"/>
          </a:xfrm>
          <a:prstGeom prst="rect">
            <a:avLst/>
          </a:prstGeom>
        </p:spPr>
      </p:pic>
      <p:sp>
        <p:nvSpPr>
          <p:cNvPr id="3" name="Rectangle 2"/>
          <p:cNvSpPr/>
          <p:nvPr/>
        </p:nvSpPr>
        <p:spPr>
          <a:xfrm rot="21112579">
            <a:off x="452910" y="1687897"/>
            <a:ext cx="1435126" cy="646331"/>
          </a:xfrm>
          <a:prstGeom prst="rect">
            <a:avLst/>
          </a:prstGeom>
          <a:noFill/>
        </p:spPr>
        <p:txBody>
          <a:bodyPr wrap="square" lIns="91440" tIns="45720" rIns="91440" bIns="45720">
            <a:spAutoFit/>
          </a:bodyPr>
          <a:lstStyle/>
          <a:p>
            <a:pPr algn="ctr"/>
            <a:r>
              <a:rPr lang="en-US" sz="3600" b="1" cap="none" spc="0" dirty="0">
                <a:ln w="17780" cmpd="sng">
                  <a:solidFill>
                    <a:schemeClr val="tx1"/>
                  </a:solidFill>
                  <a:prstDash val="solid"/>
                  <a:miter lim="800000"/>
                </a:ln>
                <a:effectLst>
                  <a:outerShdw blurRad="50800" algn="tl" rotWithShape="0">
                    <a:srgbClr val="000000"/>
                  </a:outerShdw>
                </a:effectLst>
                <a:latin typeface="Arial Black" panose="020B0A04020102020204" pitchFamily="34" charset="0"/>
              </a:rPr>
              <a:t>HOW</a:t>
            </a:r>
          </a:p>
        </p:txBody>
      </p:sp>
      <p:sp>
        <p:nvSpPr>
          <p:cNvPr id="11" name="Rectangle 10"/>
          <p:cNvSpPr/>
          <p:nvPr/>
        </p:nvSpPr>
        <p:spPr>
          <a:xfrm>
            <a:off x="5764876" y="2256283"/>
            <a:ext cx="3197277" cy="40039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latin typeface="Arial Black" panose="020B0A04020102020204" pitchFamily="34" charset="0"/>
                <a:ea typeface="Adobe Heiti Std R" pitchFamily="34" charset="-128"/>
              </a:rPr>
              <a:t>Modifications</a:t>
            </a:r>
          </a:p>
          <a:p>
            <a:pPr algn="ctr"/>
            <a:r>
              <a:rPr lang="en-US" sz="1600" b="1" dirty="0">
                <a:solidFill>
                  <a:srgbClr val="FF0000"/>
                </a:solidFill>
                <a:latin typeface="Adobe Heiti Std R" pitchFamily="34" charset="-128"/>
                <a:ea typeface="Adobe Heiti Std R" pitchFamily="34" charset="-128"/>
              </a:rPr>
              <a:t>(changes the complexity)</a:t>
            </a:r>
          </a:p>
          <a:p>
            <a:endParaRPr lang="en-US" sz="1400" b="1" u="sng" dirty="0">
              <a:solidFill>
                <a:schemeClr val="tx1"/>
              </a:solidFill>
              <a:latin typeface="Adobe Heiti Std R" pitchFamily="34" charset="-128"/>
              <a:ea typeface="Adobe Heiti Std R" pitchFamily="34" charset="-128"/>
            </a:endParaRPr>
          </a:p>
          <a:p>
            <a:r>
              <a:rPr lang="en-US" sz="1400" dirty="0">
                <a:solidFill>
                  <a:schemeClr val="tx1"/>
                </a:solidFill>
                <a:latin typeface="Arial" panose="020B0604020202020204" pitchFamily="34" charset="0"/>
                <a:ea typeface="Adobe Heiti Std R" pitchFamily="34" charset="-128"/>
                <a:cs typeface="Arial" panose="020B0604020202020204" pitchFamily="34" charset="0"/>
              </a:rPr>
              <a:t>Allow students the opportunity to participate actively and productively in classroom instruction</a:t>
            </a:r>
          </a:p>
          <a:p>
            <a:pPr algn="ctr"/>
            <a:endParaRPr lang="en-US" sz="1400" b="1" dirty="0">
              <a:solidFill>
                <a:schemeClr val="tx1"/>
              </a:solidFill>
              <a:latin typeface="Arial" panose="020B0604020202020204" pitchFamily="34" charset="0"/>
              <a:ea typeface="Adobe Heiti Std R" pitchFamily="34" charset="-128"/>
              <a:cs typeface="Arial" panose="020B0604020202020204" pitchFamily="34" charset="0"/>
            </a:endParaRPr>
          </a:p>
          <a:p>
            <a:pPr marL="285750" indent="-285750">
              <a:buFont typeface="Courier New" panose="02070309020205020404" pitchFamily="49" charset="0"/>
              <a:buChar char="o"/>
            </a:pPr>
            <a:r>
              <a:rPr lang="en-US" sz="1400" b="1" u="sng" dirty="0">
                <a:solidFill>
                  <a:schemeClr val="tx1"/>
                </a:solidFill>
                <a:latin typeface="Arial" panose="020B0604020202020204" pitchFamily="34" charset="0"/>
                <a:ea typeface="Adobe Heiti Std R" pitchFamily="34" charset="-128"/>
                <a:cs typeface="Arial" panose="020B0604020202020204" pitchFamily="34" charset="0"/>
              </a:rPr>
              <a:t>Do</a:t>
            </a:r>
            <a:r>
              <a:rPr lang="en-US" sz="1400" dirty="0">
                <a:solidFill>
                  <a:schemeClr val="tx1"/>
                </a:solidFill>
                <a:latin typeface="Arial" panose="020B0604020202020204" pitchFamily="34" charset="0"/>
                <a:ea typeface="Adobe Heiti Std R" pitchFamily="34" charset="-128"/>
                <a:cs typeface="Arial" panose="020B0604020202020204" pitchFamily="34" charset="0"/>
              </a:rPr>
              <a:t> change the expectations for learning</a:t>
            </a:r>
          </a:p>
          <a:p>
            <a:pPr algn="ctr"/>
            <a:endParaRPr lang="en-US" sz="1400" dirty="0">
              <a:solidFill>
                <a:schemeClr val="tx1"/>
              </a:solidFill>
              <a:latin typeface="Arial" panose="020B0604020202020204" pitchFamily="34" charset="0"/>
              <a:ea typeface="Adobe Heiti Std R" pitchFamily="34" charset="-128"/>
              <a:cs typeface="Arial" panose="020B0604020202020204" pitchFamily="34" charset="0"/>
            </a:endParaRPr>
          </a:p>
          <a:p>
            <a:pPr marL="285750" indent="-285750">
              <a:buFont typeface="Courier New" panose="02070309020205020404" pitchFamily="49" charset="0"/>
              <a:buChar char="o"/>
            </a:pPr>
            <a:r>
              <a:rPr lang="en-US" sz="1400" b="1" u="sng" dirty="0">
                <a:solidFill>
                  <a:schemeClr val="tx1"/>
                </a:solidFill>
                <a:latin typeface="Arial" panose="020B0604020202020204" pitchFamily="34" charset="0"/>
                <a:ea typeface="Adobe Heiti Std R" pitchFamily="34" charset="-128"/>
                <a:cs typeface="Arial" panose="020B0604020202020204" pitchFamily="34" charset="0"/>
              </a:rPr>
              <a:t>Do</a:t>
            </a:r>
            <a:r>
              <a:rPr lang="en-US" sz="1400" dirty="0">
                <a:solidFill>
                  <a:schemeClr val="tx1"/>
                </a:solidFill>
                <a:latin typeface="Arial" panose="020B0604020202020204" pitchFamily="34" charset="0"/>
                <a:ea typeface="Adobe Heiti Std R" pitchFamily="34" charset="-128"/>
                <a:cs typeface="Arial" panose="020B0604020202020204" pitchFamily="34" charset="0"/>
              </a:rPr>
              <a:t> reduce the requirements of the task (e.g., reduce number of items, alternate assignments, lower-level reading assignments)</a:t>
            </a:r>
          </a:p>
          <a:p>
            <a:pPr marL="285750" indent="-285750" algn="ctr">
              <a:buFont typeface="Courier New" panose="02070309020205020404" pitchFamily="49" charset="0"/>
              <a:buChar char="o"/>
            </a:pPr>
            <a:endParaRPr lang="en-US" sz="1400" dirty="0">
              <a:solidFill>
                <a:schemeClr val="tx1"/>
              </a:solidFill>
              <a:latin typeface="Arial" panose="020B0604020202020204" pitchFamily="34" charset="0"/>
              <a:ea typeface="Adobe Heiti Std R" pitchFamily="34" charset="-128"/>
              <a:cs typeface="Arial" panose="020B0604020202020204" pitchFamily="34" charset="0"/>
            </a:endParaRPr>
          </a:p>
          <a:p>
            <a:pPr marL="285750" indent="-285750">
              <a:buFont typeface="Courier New" panose="02070309020205020404" pitchFamily="49" charset="0"/>
              <a:buChar char="o"/>
            </a:pPr>
            <a:r>
              <a:rPr lang="en-US" sz="1400" dirty="0">
                <a:solidFill>
                  <a:schemeClr val="tx1"/>
                </a:solidFill>
                <a:latin typeface="Arial" panose="020B0604020202020204" pitchFamily="34" charset="0"/>
                <a:ea typeface="Adobe Heiti Std R" pitchFamily="34" charset="-128"/>
                <a:cs typeface="Arial" panose="020B0604020202020204" pitchFamily="34" charset="0"/>
              </a:rPr>
              <a:t>more support/adjustments than accommodations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591" y="-423814"/>
            <a:ext cx="4604838" cy="3453629"/>
          </a:xfrm>
          <a:prstGeom prst="rect">
            <a:avLst/>
          </a:prstGeom>
        </p:spPr>
      </p:pic>
      <p:sp>
        <p:nvSpPr>
          <p:cNvPr id="174" name="Rectangle 173"/>
          <p:cNvSpPr/>
          <p:nvPr/>
        </p:nvSpPr>
        <p:spPr>
          <a:xfrm rot="616239">
            <a:off x="7266306" y="1735379"/>
            <a:ext cx="1691746" cy="646331"/>
          </a:xfrm>
          <a:prstGeom prst="rect">
            <a:avLst/>
          </a:prstGeom>
          <a:noFill/>
        </p:spPr>
        <p:txBody>
          <a:bodyPr wrap="none" lIns="91440" tIns="45720" rIns="91440" bIns="45720">
            <a:spAutoFit/>
          </a:bodyPr>
          <a:lstStyle/>
          <a:p>
            <a:pPr algn="ctr"/>
            <a:r>
              <a:rPr lang="en-US" sz="3600" b="1" cap="none" spc="0" dirty="0">
                <a:ln w="17780" cmpd="sng">
                  <a:solidFill>
                    <a:schemeClr val="tx1"/>
                  </a:solidFill>
                  <a:prstDash val="solid"/>
                  <a:miter lim="800000"/>
                </a:ln>
                <a:effectLst>
                  <a:outerShdw blurRad="50800" algn="tl" rotWithShape="0">
                    <a:srgbClr val="000000"/>
                  </a:outerShdw>
                </a:effectLst>
                <a:latin typeface="Arial Black" panose="020B0A04020102020204" pitchFamily="34" charset="0"/>
              </a:rPr>
              <a:t>WHAT</a:t>
            </a:r>
          </a:p>
        </p:txBody>
      </p:sp>
    </p:spTree>
    <p:extLst>
      <p:ext uri="{BB962C8B-B14F-4D97-AF65-F5344CB8AC3E}">
        <p14:creationId xmlns:p14="http://schemas.microsoft.com/office/powerpoint/2010/main" val="359629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7272" y="353874"/>
            <a:ext cx="4538949" cy="584775"/>
          </a:xfrm>
          <a:prstGeom prst="rect">
            <a:avLst/>
          </a:prstGeom>
          <a:noFill/>
        </p:spPr>
        <p:txBody>
          <a:bodyPr wrap="square" rtlCol="0">
            <a:spAutoFit/>
          </a:bodyPr>
          <a:lstStyle/>
          <a:p>
            <a:pPr algn="ctr"/>
            <a:r>
              <a:rPr lang="en-US" sz="3200" b="1" dirty="0">
                <a:solidFill>
                  <a:schemeClr val="tx2"/>
                </a:solidFill>
              </a:rPr>
              <a:t>Secondary Students</a:t>
            </a:r>
          </a:p>
        </p:txBody>
      </p:sp>
      <p:sp>
        <p:nvSpPr>
          <p:cNvPr id="3" name="TextBox 2"/>
          <p:cNvSpPr txBox="1"/>
          <p:nvPr/>
        </p:nvSpPr>
        <p:spPr>
          <a:xfrm>
            <a:off x="410294" y="1114485"/>
            <a:ext cx="8491335" cy="5509200"/>
          </a:xfrm>
          <a:prstGeom prst="rect">
            <a:avLst/>
          </a:prstGeom>
          <a:noFill/>
        </p:spPr>
        <p:txBody>
          <a:bodyPr wrap="square" rtlCol="0">
            <a:spAutoFit/>
          </a:bodyPr>
          <a:lstStyle/>
          <a:p>
            <a:r>
              <a:rPr lang="en-US" b="1" i="1" dirty="0">
                <a:solidFill>
                  <a:schemeClr val="tx2"/>
                </a:solidFill>
                <a:latin typeface="Arial" panose="020B0604020202020204" pitchFamily="34" charset="0"/>
                <a:cs typeface="Arial" panose="020B0604020202020204" pitchFamily="34" charset="0"/>
              </a:rPr>
              <a:t>Important </a:t>
            </a:r>
            <a:r>
              <a:rPr lang="en-US" b="1" i="1" dirty="0" smtClean="0">
                <a:solidFill>
                  <a:schemeClr val="tx2"/>
                </a:solidFill>
                <a:latin typeface="Arial" panose="020B0604020202020204" pitchFamily="34" charset="0"/>
                <a:cs typeface="Arial" panose="020B0604020202020204" pitchFamily="34" charset="0"/>
              </a:rPr>
              <a:t>considerations when recommending </a:t>
            </a:r>
            <a:r>
              <a:rPr lang="en-US" b="1" i="1" u="sng" dirty="0" smtClean="0">
                <a:solidFill>
                  <a:schemeClr val="tx2"/>
                </a:solidFill>
                <a:latin typeface="Arial" panose="020B0604020202020204" pitchFamily="34" charset="0"/>
                <a:cs typeface="Arial" panose="020B0604020202020204" pitchFamily="34" charset="0"/>
              </a:rPr>
              <a:t>MODIFIED CURRICULUM</a:t>
            </a:r>
            <a:r>
              <a:rPr lang="en-US" b="1" i="1" dirty="0" smtClean="0">
                <a:solidFill>
                  <a:schemeClr val="tx2"/>
                </a:solidFill>
                <a:latin typeface="Arial" panose="020B0604020202020204" pitchFamily="34" charset="0"/>
                <a:cs typeface="Arial" panose="020B0604020202020204" pitchFamily="34" charset="0"/>
              </a:rPr>
              <a:t>: </a:t>
            </a:r>
            <a:endParaRPr lang="en-US" b="1" i="1" dirty="0">
              <a:solidFill>
                <a:schemeClr val="tx2"/>
              </a:solidFill>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Special Education Graduation Requirements </a:t>
            </a:r>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Foundation)</a:t>
            </a:r>
          </a:p>
          <a:p>
            <a:pPr algn="ctr"/>
            <a:endParaRPr lang="en-US" sz="16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Chapter 89. Adaptations for Special Populations </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(c) A student receiving special education services may earn an endorsement under 	§74.13 of this title (relating to Endorsements) if the student:</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1) satisfactorily completes the requirements for graduation under the </a:t>
            </a:r>
            <a:r>
              <a:rPr lang="en-US" sz="1400" dirty="0" smtClean="0">
                <a:latin typeface="Arial" panose="020B0604020202020204" pitchFamily="34" charset="0"/>
                <a:cs typeface="Arial" panose="020B0604020202020204" pitchFamily="34" charset="0"/>
              </a:rPr>
              <a:t>				Foundation High </a:t>
            </a:r>
            <a:r>
              <a:rPr lang="en-US" sz="1400" dirty="0">
                <a:latin typeface="Arial" panose="020B0604020202020204" pitchFamily="34" charset="0"/>
                <a:cs typeface="Arial" panose="020B0604020202020204" pitchFamily="34" charset="0"/>
              </a:rPr>
              <a:t>School Program specified in §74.12 of this title as well as the </a:t>
            </a:r>
            <a:r>
              <a:rPr lang="en-US" sz="1400" dirty="0" smtClean="0">
                <a:latin typeface="Arial" panose="020B0604020202020204" pitchFamily="34" charset="0"/>
                <a:cs typeface="Arial" panose="020B0604020202020204" pitchFamily="34" charset="0"/>
              </a:rPr>
              <a:t>			additional </a:t>
            </a:r>
            <a:r>
              <a:rPr lang="en-US" sz="1400" dirty="0">
                <a:latin typeface="Arial" panose="020B0604020202020204" pitchFamily="34" charset="0"/>
                <a:cs typeface="Arial" panose="020B0604020202020204" pitchFamily="34" charset="0"/>
              </a:rPr>
              <a:t>credit </a:t>
            </a:r>
            <a:r>
              <a:rPr lang="en-US" sz="1400" dirty="0" smtClean="0">
                <a:latin typeface="Arial" panose="020B0604020202020204" pitchFamily="34" charset="0"/>
                <a:cs typeface="Arial" panose="020B0604020202020204" pitchFamily="34" charset="0"/>
              </a:rPr>
              <a:t>requirements </a:t>
            </a:r>
            <a:r>
              <a:rPr lang="en-US" sz="1400" dirty="0">
                <a:latin typeface="Arial" panose="020B0604020202020204" pitchFamily="34" charset="0"/>
                <a:cs typeface="Arial" panose="020B0604020202020204" pitchFamily="34" charset="0"/>
              </a:rPr>
              <a:t>in mathematics, science, and elective courses </a:t>
            </a:r>
            <a:r>
              <a:rPr lang="en-US" sz="1400" dirty="0" smtClean="0">
                <a:latin typeface="Arial" panose="020B0604020202020204" pitchFamily="34" charset="0"/>
                <a:cs typeface="Arial" panose="020B0604020202020204" pitchFamily="34" charset="0"/>
              </a:rPr>
              <a:t>			as </a:t>
            </a:r>
            <a:r>
              <a:rPr lang="en-US" sz="1400" dirty="0">
                <a:latin typeface="Arial" panose="020B0604020202020204" pitchFamily="34" charset="0"/>
                <a:cs typeface="Arial" panose="020B0604020202020204" pitchFamily="34" charset="0"/>
              </a:rPr>
              <a:t>specified </a:t>
            </a:r>
            <a:r>
              <a:rPr lang="en-US" sz="1400" dirty="0" smtClean="0">
                <a:latin typeface="Arial" panose="020B0604020202020204" pitchFamily="34" charset="0"/>
                <a:cs typeface="Arial" panose="020B0604020202020204" pitchFamily="34" charset="0"/>
              </a:rPr>
              <a:t>in §</a:t>
            </a:r>
            <a:r>
              <a:rPr lang="en-US" sz="1400" dirty="0">
                <a:latin typeface="Arial" panose="020B0604020202020204" pitchFamily="34" charset="0"/>
                <a:cs typeface="Arial" panose="020B0604020202020204" pitchFamily="34" charset="0"/>
              </a:rPr>
              <a:t>74.13(e) of this title with or without modified curriculum</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i="1" dirty="0">
                <a:solidFill>
                  <a:schemeClr val="accent2">
                    <a:lumMod val="75000"/>
                  </a:schemeClr>
                </a:solidFill>
                <a:latin typeface="Arial" panose="020B0604020202020204" pitchFamily="34" charset="0"/>
                <a:cs typeface="Arial" panose="020B0604020202020204" pitchFamily="34" charset="0"/>
              </a:rPr>
              <a:t>{DPISD: The interpretation is that yes students can receive modifications on any course that is required for the Foundation 22 as well as the additional math, science and 2 electives that are required to earn an </a:t>
            </a:r>
            <a:r>
              <a:rPr lang="en-US" sz="1400" i="1" dirty="0" smtClean="0">
                <a:solidFill>
                  <a:schemeClr val="accent2">
                    <a:lumMod val="75000"/>
                  </a:schemeClr>
                </a:solidFill>
                <a:latin typeface="Arial" panose="020B0604020202020204" pitchFamily="34" charset="0"/>
                <a:cs typeface="Arial" panose="020B0604020202020204" pitchFamily="34" charset="0"/>
              </a:rPr>
              <a:t>endorsement. </a:t>
            </a:r>
            <a:r>
              <a:rPr lang="en-US" sz="1400" i="1" dirty="0">
                <a:solidFill>
                  <a:schemeClr val="accent2">
                    <a:lumMod val="75000"/>
                  </a:schemeClr>
                </a:solidFill>
                <a:latin typeface="Arial" panose="020B0604020202020204" pitchFamily="34" charset="0"/>
                <a:cs typeface="Arial" panose="020B0604020202020204" pitchFamily="34" charset="0"/>
              </a:rPr>
              <a:t>The pathway courses specific to an endorsement </a:t>
            </a:r>
            <a:r>
              <a:rPr lang="en-US" sz="1400" i="1" u="sng" dirty="0">
                <a:solidFill>
                  <a:schemeClr val="accent2">
                    <a:lumMod val="75000"/>
                  </a:schemeClr>
                </a:solidFill>
                <a:latin typeface="Arial" panose="020B0604020202020204" pitchFamily="34" charset="0"/>
                <a:cs typeface="Arial" panose="020B0604020202020204" pitchFamily="34" charset="0"/>
              </a:rPr>
              <a:t>cannot</a:t>
            </a:r>
            <a:r>
              <a:rPr lang="en-US" sz="1400" i="1" dirty="0">
                <a:solidFill>
                  <a:schemeClr val="accent2">
                    <a:lumMod val="75000"/>
                  </a:schemeClr>
                </a:solidFill>
                <a:latin typeface="Arial" panose="020B0604020202020204" pitchFamily="34" charset="0"/>
                <a:cs typeface="Arial" panose="020B0604020202020204" pitchFamily="34" charset="0"/>
              </a:rPr>
              <a:t> be modified. (Example: agriculture, finance, etc.)}</a:t>
            </a:r>
          </a:p>
          <a:p>
            <a:endParaRPr lang="en-US" sz="1400" dirty="0">
              <a:solidFill>
                <a:schemeClr val="accent2">
                  <a:lumMod val="75000"/>
                </a:schemeClr>
              </a:solidFill>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(2) satisfactorily completes the courses required for the endorsement under 			</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74.13 (f) of this title without any modified curriculum; </a:t>
            </a:r>
            <a:r>
              <a:rPr lang="en-US" sz="1400" dirty="0" smtClean="0">
                <a:latin typeface="Arial" panose="020B0604020202020204" pitchFamily="34" charset="0"/>
                <a:cs typeface="Arial" panose="020B0604020202020204" pitchFamily="34" charset="0"/>
              </a:rPr>
              <a:t>and</a:t>
            </a:r>
          </a:p>
          <a:p>
            <a:endParaRPr lang="en-US" sz="1400" dirty="0">
              <a:latin typeface="Arial" panose="020B0604020202020204" pitchFamily="34" charset="0"/>
              <a:cs typeface="Arial" panose="020B0604020202020204" pitchFamily="34" charset="0"/>
            </a:endParaRPr>
          </a:p>
          <a:p>
            <a:r>
              <a:rPr lang="en-US" sz="1400" i="1" dirty="0">
                <a:solidFill>
                  <a:schemeClr val="accent2">
                    <a:lumMod val="75000"/>
                  </a:schemeClr>
                </a:solidFill>
                <a:latin typeface="Arial" panose="020B0604020202020204" pitchFamily="34" charset="0"/>
                <a:cs typeface="Arial" panose="020B0604020202020204" pitchFamily="34" charset="0"/>
              </a:rPr>
              <a:t>{Courses that are needed to satisfy both a requirement under the Foundation and an endorsement </a:t>
            </a:r>
            <a:r>
              <a:rPr lang="en-US" sz="1400" i="1" u="sng" dirty="0">
                <a:solidFill>
                  <a:schemeClr val="accent2">
                    <a:lumMod val="75000"/>
                  </a:schemeClr>
                </a:solidFill>
                <a:latin typeface="Arial" panose="020B0604020202020204" pitchFamily="34" charset="0"/>
                <a:cs typeface="Arial" panose="020B0604020202020204" pitchFamily="34" charset="0"/>
              </a:rPr>
              <a:t>cannot</a:t>
            </a:r>
            <a:r>
              <a:rPr lang="en-US" sz="1400" i="1" dirty="0">
                <a:solidFill>
                  <a:schemeClr val="accent2">
                    <a:lumMod val="75000"/>
                  </a:schemeClr>
                </a:solidFill>
                <a:latin typeface="Arial" panose="020B0604020202020204" pitchFamily="34" charset="0"/>
                <a:cs typeface="Arial" panose="020B0604020202020204" pitchFamily="34" charset="0"/>
              </a:rPr>
              <a:t> be modified. (Example: math, </a:t>
            </a:r>
            <a:r>
              <a:rPr lang="en-US" sz="1400" i="1" dirty="0" smtClean="0">
                <a:solidFill>
                  <a:schemeClr val="accent2">
                    <a:lumMod val="75000"/>
                  </a:schemeClr>
                </a:solidFill>
                <a:latin typeface="Arial" panose="020B0604020202020204" pitchFamily="34" charset="0"/>
                <a:cs typeface="Arial" panose="020B0604020202020204" pitchFamily="34" charset="0"/>
              </a:rPr>
              <a:t>English, </a:t>
            </a:r>
            <a:r>
              <a:rPr lang="en-US" sz="1400" i="1" dirty="0">
                <a:solidFill>
                  <a:schemeClr val="accent2">
                    <a:lumMod val="75000"/>
                  </a:schemeClr>
                </a:solidFill>
                <a:latin typeface="Arial" panose="020B0604020202020204" pitchFamily="34" charset="0"/>
                <a:cs typeface="Arial" panose="020B0604020202020204" pitchFamily="34" charset="0"/>
              </a:rPr>
              <a:t>science, or social studies if these courses are being used to fulfill requirements for the following endorsements: All STEM, Multidisciplinary: 4X4, Arts &amp; Humanities: Social Studies, or Business &amp; Industry:</a:t>
            </a:r>
            <a:r>
              <a:rPr lang="en-US" sz="1600" i="1" dirty="0">
                <a:solidFill>
                  <a:schemeClr val="accent2">
                    <a:lumMod val="75000"/>
                  </a:schemeClr>
                </a:solidFill>
                <a:latin typeface="Arial" panose="020B0604020202020204" pitchFamily="34" charset="0"/>
                <a:cs typeface="Arial" panose="020B0604020202020204" pitchFamily="34" charset="0"/>
              </a:rPr>
              <a:t> English}</a:t>
            </a:r>
            <a:endParaRPr lang="en-US" sz="1600" dirty="0">
              <a:solidFill>
                <a:schemeClr val="accent2">
                  <a:lumMod val="75000"/>
                </a:schemeClr>
              </a:solidFill>
              <a:latin typeface="Arial" panose="020B0604020202020204" pitchFamily="34" charset="0"/>
              <a:cs typeface="Arial" panose="020B0604020202020204" pitchFamily="34" charset="0"/>
            </a:endParaRPr>
          </a:p>
          <a:p>
            <a:endParaRPr lang="en-US" dirty="0"/>
          </a:p>
        </p:txBody>
      </p:sp>
      <p:grpSp>
        <p:nvGrpSpPr>
          <p:cNvPr id="4" name="rt_arrow_sign"/>
          <p:cNvGrpSpPr>
            <a:grpSpLocks noChangeAspect="1"/>
          </p:cNvGrpSpPr>
          <p:nvPr/>
        </p:nvGrpSpPr>
        <p:grpSpPr bwMode="auto">
          <a:xfrm>
            <a:off x="1005966" y="153787"/>
            <a:ext cx="861492" cy="859765"/>
            <a:chOff x="2863" y="1749"/>
            <a:chExt cx="998" cy="996"/>
          </a:xfrm>
        </p:grpSpPr>
        <p:sp>
          <p:nvSpPr>
            <p:cNvPr id="5" name="Rectangle 186"/>
            <p:cNvSpPr>
              <a:spLocks noChangeArrowheads="1"/>
            </p:cNvSpPr>
            <p:nvPr/>
          </p:nvSpPr>
          <p:spPr bwMode="auto">
            <a:xfrm>
              <a:off x="2887" y="1779"/>
              <a:ext cx="941" cy="916"/>
            </a:xfrm>
            <a:prstGeom prst="rect">
              <a:avLst/>
            </a:prstGeom>
            <a:solidFill>
              <a:srgbClr val="ED22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87"/>
            <p:cNvSpPr>
              <a:spLocks noEditPoints="1"/>
            </p:cNvSpPr>
            <p:nvPr/>
          </p:nvSpPr>
          <p:spPr bwMode="auto">
            <a:xfrm>
              <a:off x="2863" y="1749"/>
              <a:ext cx="998" cy="996"/>
            </a:xfrm>
            <a:custGeom>
              <a:avLst/>
              <a:gdLst>
                <a:gd name="T0" fmla="*/ 0 w 998"/>
                <a:gd name="T1" fmla="*/ 0 h 996"/>
                <a:gd name="T2" fmla="*/ 0 w 998"/>
                <a:gd name="T3" fmla="*/ 996 h 996"/>
                <a:gd name="T4" fmla="*/ 998 w 998"/>
                <a:gd name="T5" fmla="*/ 996 h 996"/>
                <a:gd name="T6" fmla="*/ 998 w 998"/>
                <a:gd name="T7" fmla="*/ 0 h 996"/>
                <a:gd name="T8" fmla="*/ 0 w 998"/>
                <a:gd name="T9" fmla="*/ 0 h 996"/>
                <a:gd name="T10" fmla="*/ 762 w 998"/>
                <a:gd name="T11" fmla="*/ 652 h 996"/>
                <a:gd name="T12" fmla="*/ 443 w 998"/>
                <a:gd name="T13" fmla="*/ 949 h 996"/>
                <a:gd name="T14" fmla="*/ 110 w 998"/>
                <a:gd name="T15" fmla="*/ 949 h 996"/>
                <a:gd name="T16" fmla="*/ 596 w 998"/>
                <a:gd name="T17" fmla="*/ 499 h 996"/>
                <a:gd name="T18" fmla="*/ 110 w 998"/>
                <a:gd name="T19" fmla="*/ 49 h 996"/>
                <a:gd name="T20" fmla="*/ 443 w 998"/>
                <a:gd name="T21" fmla="*/ 49 h 996"/>
                <a:gd name="T22" fmla="*/ 762 w 998"/>
                <a:gd name="T23" fmla="*/ 344 h 996"/>
                <a:gd name="T24" fmla="*/ 928 w 998"/>
                <a:gd name="T25" fmla="*/ 499 h 996"/>
                <a:gd name="T26" fmla="*/ 762 w 998"/>
                <a:gd name="T27" fmla="*/ 652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8" h="996">
                  <a:moveTo>
                    <a:pt x="0" y="0"/>
                  </a:moveTo>
                  <a:lnTo>
                    <a:pt x="0" y="996"/>
                  </a:lnTo>
                  <a:lnTo>
                    <a:pt x="998" y="996"/>
                  </a:lnTo>
                  <a:lnTo>
                    <a:pt x="998" y="0"/>
                  </a:lnTo>
                  <a:lnTo>
                    <a:pt x="0" y="0"/>
                  </a:lnTo>
                  <a:close/>
                  <a:moveTo>
                    <a:pt x="762" y="652"/>
                  </a:moveTo>
                  <a:lnTo>
                    <a:pt x="443" y="949"/>
                  </a:lnTo>
                  <a:lnTo>
                    <a:pt x="110" y="949"/>
                  </a:lnTo>
                  <a:lnTo>
                    <a:pt x="596" y="499"/>
                  </a:lnTo>
                  <a:lnTo>
                    <a:pt x="110" y="49"/>
                  </a:lnTo>
                  <a:lnTo>
                    <a:pt x="443" y="49"/>
                  </a:lnTo>
                  <a:lnTo>
                    <a:pt x="762" y="344"/>
                  </a:lnTo>
                  <a:lnTo>
                    <a:pt x="928" y="499"/>
                  </a:lnTo>
                  <a:lnTo>
                    <a:pt x="762" y="652"/>
                  </a:lnTo>
                  <a:close/>
                </a:path>
              </a:pathLst>
            </a:custGeom>
            <a:gradFill>
              <a:gsLst>
                <a:gs pos="99000">
                  <a:schemeClr val="bg1">
                    <a:lumMod val="85000"/>
                  </a:schemeClr>
                </a:gs>
                <a:gs pos="0">
                  <a:schemeClr val="bg1">
                    <a:lumMod val="95000"/>
                  </a:schemeClr>
                </a:gs>
              </a:gsLst>
              <a:lin ang="5400000" scaled="0"/>
            </a:gradFill>
            <a:ln>
              <a:noFill/>
            </a:ln>
            <a:effectLst>
              <a:outerShdw blurRad="38100" dist="63500" dir="36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6333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403411" y="430479"/>
            <a:ext cx="3708254" cy="4840941"/>
          </a:xfrm>
          <a:prstGeom prst="round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Black" panose="020B0A04020102020204" pitchFamily="34" charset="0"/>
              </a:rPr>
              <a:t>Instructional Accommodations</a:t>
            </a:r>
            <a:r>
              <a:rPr lang="en-US" sz="2400" dirty="0">
                <a:solidFill>
                  <a:schemeClr val="tx1"/>
                </a:solidFill>
                <a:latin typeface="Arial Black" panose="020B0A04020102020204" pitchFamily="34" charset="0"/>
              </a:rPr>
              <a:t>:</a:t>
            </a:r>
            <a:endParaRPr lang="en-US" sz="1600" dirty="0">
              <a:solidFill>
                <a:schemeClr val="tx1"/>
              </a:solidFill>
              <a:latin typeface="Arial Black" panose="020B0A04020102020204" pitchFamily="34" charset="0"/>
            </a:endParaRPr>
          </a:p>
          <a:p>
            <a:pPr algn="ctr"/>
            <a:r>
              <a:rPr lang="en-US" sz="1400" dirty="0">
                <a:solidFill>
                  <a:schemeClr val="tx1"/>
                </a:solidFill>
                <a:latin typeface="Arial" panose="020B0604020202020204" pitchFamily="34" charset="0"/>
                <a:cs typeface="Arial" panose="020B0604020202020204" pitchFamily="34" charset="0"/>
              </a:rPr>
              <a:t>Changes made to the delivery of classroom instruction or to the accompanying materials.</a:t>
            </a:r>
          </a:p>
          <a:p>
            <a:pPr algn="ctr"/>
            <a:endParaRPr lang="en-US" sz="1400" dirty="0">
              <a:solidFill>
                <a:schemeClr val="tx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sz="1400" dirty="0">
                <a:solidFill>
                  <a:schemeClr val="tx1"/>
                </a:solidFill>
                <a:latin typeface="Arial" panose="020B0604020202020204" pitchFamily="34" charset="0"/>
                <a:cs typeface="Arial" panose="020B0604020202020204" pitchFamily="34" charset="0"/>
              </a:rPr>
              <a:t>TEKS are not changed</a:t>
            </a:r>
          </a:p>
          <a:p>
            <a:pPr marL="285750" indent="-285750">
              <a:buFont typeface="Courier New" panose="02070309020205020404" pitchFamily="49" charset="0"/>
              <a:buChar char="o"/>
            </a:pPr>
            <a:r>
              <a:rPr lang="en-US" sz="1400" dirty="0">
                <a:solidFill>
                  <a:schemeClr val="tx1"/>
                </a:solidFill>
                <a:latin typeface="Arial" panose="020B0604020202020204" pitchFamily="34" charset="0"/>
                <a:cs typeface="Arial" panose="020B0604020202020204" pitchFamily="34" charset="0"/>
              </a:rPr>
              <a:t>Complexity = same as peers</a:t>
            </a:r>
          </a:p>
          <a:p>
            <a:pPr marL="285750" indent="-285750">
              <a:buFont typeface="Courier New" panose="02070309020205020404" pitchFamily="49" charset="0"/>
              <a:buChar char="o"/>
            </a:pPr>
            <a:r>
              <a:rPr lang="en-US" sz="1400" dirty="0">
                <a:solidFill>
                  <a:schemeClr val="tx1"/>
                </a:solidFill>
                <a:latin typeface="Arial" panose="020B0604020202020204" pitchFamily="34" charset="0"/>
                <a:cs typeface="Arial" panose="020B0604020202020204" pitchFamily="34" charset="0"/>
              </a:rPr>
              <a:t>Content = same level of proficiency as peers</a:t>
            </a:r>
          </a:p>
          <a:p>
            <a:pPr marL="285750" indent="-285750">
              <a:buFont typeface="Courier New" panose="02070309020205020404" pitchFamily="49" charset="0"/>
              <a:buChar char="o"/>
            </a:pPr>
            <a:endParaRPr lang="en-US" sz="2000" dirty="0">
              <a:solidFill>
                <a:schemeClr val="tx1"/>
              </a:solidFill>
              <a:latin typeface="Arial" panose="020B0604020202020204" pitchFamily="34" charset="0"/>
              <a:cs typeface="Arial" panose="020B0604020202020204" pitchFamily="34" charset="0"/>
            </a:endParaRPr>
          </a:p>
          <a:p>
            <a:pPr algn="ctr"/>
            <a:r>
              <a:rPr lang="en-US" sz="1200" i="1" dirty="0">
                <a:solidFill>
                  <a:schemeClr val="tx1"/>
                </a:solidFill>
                <a:latin typeface="Arial" panose="020B0604020202020204" pitchFamily="34" charset="0"/>
                <a:cs typeface="Arial" panose="020B0604020202020204" pitchFamily="34" charset="0"/>
              </a:rPr>
              <a:t>Teachers should know their students’ needs. When they are knowledgeable, teachers are more likely to recognize when instructional accommodations are necessary and when accommodations might need to be changed. They are also less likely to create an overdependence on an </a:t>
            </a:r>
            <a:r>
              <a:rPr lang="en-US" sz="1200" dirty="0">
                <a:solidFill>
                  <a:schemeClr val="tx1"/>
                </a:solidFill>
                <a:latin typeface="Arial" panose="020B0604020202020204" pitchFamily="34" charset="0"/>
                <a:cs typeface="Arial" panose="020B0604020202020204" pitchFamily="34" charset="0"/>
              </a:rPr>
              <a:t>accommodation.</a:t>
            </a:r>
          </a:p>
          <a:p>
            <a:endParaRPr lang="en-US" sz="2000" dirty="0">
              <a:solidFill>
                <a:schemeClr val="tx1"/>
              </a:solidFill>
            </a:endParaRPr>
          </a:p>
        </p:txBody>
      </p:sp>
      <p:sp>
        <p:nvSpPr>
          <p:cNvPr id="48" name="Rounded Rectangle 47"/>
          <p:cNvSpPr/>
          <p:nvPr/>
        </p:nvSpPr>
        <p:spPr>
          <a:xfrm>
            <a:off x="4885765" y="439270"/>
            <a:ext cx="3708254" cy="4840941"/>
          </a:xfrm>
          <a:prstGeom prst="round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Black" panose="020B0A04020102020204" pitchFamily="34" charset="0"/>
              </a:rPr>
              <a:t>Testing Accommodations</a:t>
            </a:r>
            <a:r>
              <a:rPr lang="en-US" sz="2400" dirty="0">
                <a:solidFill>
                  <a:schemeClr val="tx1"/>
                </a:solidFill>
                <a:latin typeface="Arial Black" panose="020B0A04020102020204" pitchFamily="34" charset="0"/>
              </a:rPr>
              <a:t>:</a:t>
            </a:r>
          </a:p>
          <a:p>
            <a:pPr algn="ctr"/>
            <a:r>
              <a:rPr lang="en-US" sz="1400" dirty="0">
                <a:solidFill>
                  <a:schemeClr val="tx1"/>
                </a:solidFill>
                <a:latin typeface="Arial" panose="020B0604020202020204" pitchFamily="34" charset="0"/>
                <a:cs typeface="Arial" panose="020B0604020202020204" pitchFamily="34" charset="0"/>
              </a:rPr>
              <a:t>Changes that do not affect what </a:t>
            </a:r>
            <a:r>
              <a:rPr lang="en-US" sz="1400" dirty="0" smtClean="0">
                <a:solidFill>
                  <a:schemeClr val="tx1"/>
                </a:solidFill>
                <a:latin typeface="Arial" panose="020B0604020202020204" pitchFamily="34" charset="0"/>
                <a:cs typeface="Arial" panose="020B0604020202020204" pitchFamily="34" charset="0"/>
              </a:rPr>
              <a:t>a </a:t>
            </a:r>
            <a:r>
              <a:rPr lang="en-US" sz="1400" dirty="0">
                <a:solidFill>
                  <a:schemeClr val="tx1"/>
                </a:solidFill>
                <a:latin typeface="Arial" panose="020B0604020202020204" pitchFamily="34" charset="0"/>
                <a:cs typeface="Arial" panose="020B0604020202020204" pitchFamily="34" charset="0"/>
              </a:rPr>
              <a:t>test measures.</a:t>
            </a:r>
          </a:p>
          <a:p>
            <a:pPr algn="ctr"/>
            <a:endParaRPr lang="en-US" sz="1400" dirty="0">
              <a:solidFill>
                <a:schemeClr val="tx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sz="1400" dirty="0">
                <a:solidFill>
                  <a:schemeClr val="tx1"/>
                </a:solidFill>
                <a:latin typeface="Arial" panose="020B0604020202020204" pitchFamily="34" charset="0"/>
                <a:cs typeface="Arial" panose="020B0604020202020204" pitchFamily="34" charset="0"/>
              </a:rPr>
              <a:t>Format of a test (ex. </a:t>
            </a:r>
            <a:r>
              <a:rPr lang="en-US" sz="1400" dirty="0" smtClean="0">
                <a:solidFill>
                  <a:schemeClr val="tx1"/>
                </a:solidFill>
                <a:latin typeface="Arial" panose="020B0604020202020204" pitchFamily="34" charset="0"/>
                <a:cs typeface="Arial" panose="020B0604020202020204" pitchFamily="34" charset="0"/>
              </a:rPr>
              <a:t>On-line)</a:t>
            </a:r>
            <a:endParaRPr lang="en-US" sz="1400" dirty="0">
              <a:solidFill>
                <a:schemeClr val="tx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sz="1400" dirty="0">
                <a:solidFill>
                  <a:schemeClr val="tx1"/>
                </a:solidFill>
                <a:latin typeface="Arial" panose="020B0604020202020204" pitchFamily="34" charset="0"/>
                <a:cs typeface="Arial" panose="020B0604020202020204" pitchFamily="34" charset="0"/>
              </a:rPr>
              <a:t>Administration procedures (ex. </a:t>
            </a:r>
            <a:r>
              <a:rPr lang="en-US" sz="1400" dirty="0" smtClean="0">
                <a:solidFill>
                  <a:schemeClr val="tx1"/>
                </a:solidFill>
                <a:latin typeface="Arial" panose="020B0604020202020204" pitchFamily="34" charset="0"/>
                <a:cs typeface="Arial" panose="020B0604020202020204" pitchFamily="34" charset="0"/>
              </a:rPr>
              <a:t>oral </a:t>
            </a:r>
            <a:r>
              <a:rPr lang="en-US" sz="1400" dirty="0">
                <a:solidFill>
                  <a:schemeClr val="tx1"/>
                </a:solidFill>
                <a:latin typeface="Arial" panose="020B0604020202020204" pitchFamily="34" charset="0"/>
                <a:cs typeface="Arial" panose="020B0604020202020204" pitchFamily="34" charset="0"/>
              </a:rPr>
              <a:t>administration, extra </a:t>
            </a:r>
            <a:r>
              <a:rPr lang="en-US" sz="1400" dirty="0" smtClean="0">
                <a:solidFill>
                  <a:schemeClr val="tx1"/>
                </a:solidFill>
                <a:latin typeface="Arial" panose="020B0604020202020204" pitchFamily="34" charset="0"/>
                <a:cs typeface="Arial" panose="020B0604020202020204" pitchFamily="34" charset="0"/>
              </a:rPr>
              <a:t>time, content &amp; language supports…)</a:t>
            </a:r>
            <a:endParaRPr lang="en-US" sz="1400" dirty="0">
              <a:solidFill>
                <a:schemeClr val="tx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sz="1400" dirty="0">
                <a:solidFill>
                  <a:schemeClr val="tx1"/>
                </a:solidFill>
                <a:latin typeface="Arial" panose="020B0604020202020204" pitchFamily="34" charset="0"/>
                <a:cs typeface="Arial" panose="020B0604020202020204" pitchFamily="34" charset="0"/>
              </a:rPr>
              <a:t>Sometimes allowable in one condition but not in another (classroom vs. state assessment)</a:t>
            </a:r>
          </a:p>
          <a:p>
            <a:endParaRPr lang="en-US" sz="1400" dirty="0">
              <a:solidFill>
                <a:schemeClr val="tx1"/>
              </a:solidFill>
              <a:latin typeface="Arial" panose="020B0604020202020204" pitchFamily="34" charset="0"/>
              <a:cs typeface="Arial" panose="020B0604020202020204" pitchFamily="34" charset="0"/>
            </a:endParaRPr>
          </a:p>
          <a:p>
            <a:pPr algn="ctr"/>
            <a:r>
              <a:rPr lang="en-US" sz="1200" i="1" dirty="0">
                <a:solidFill>
                  <a:schemeClr val="tx1"/>
                </a:solidFill>
                <a:latin typeface="Arial" panose="020B0604020202020204" pitchFamily="34" charset="0"/>
                <a:cs typeface="Arial" panose="020B0604020202020204" pitchFamily="34" charset="0"/>
              </a:rPr>
              <a:t>Teachers sometimes believe that testing accommodations constitute an unfair advantage. When they are used appropriately, though, this should not be the case. In fact, if students without disabilities used the same accommodations, their scores with and without them should be the same.</a:t>
            </a:r>
          </a:p>
        </p:txBody>
      </p:sp>
      <p:sp>
        <p:nvSpPr>
          <p:cNvPr id="5" name="Rectangle 64"/>
          <p:cNvSpPr>
            <a:spLocks noChangeArrowheads="1"/>
          </p:cNvSpPr>
          <p:nvPr/>
        </p:nvSpPr>
        <p:spPr bwMode="auto">
          <a:xfrm>
            <a:off x="403411" y="5406501"/>
            <a:ext cx="8190608" cy="985421"/>
          </a:xfrm>
          <a:prstGeom prst="rect">
            <a:avLst/>
          </a:prstGeom>
          <a:solidFill>
            <a:srgbClr val="57DB9C"/>
          </a:solidFill>
          <a:ln>
            <a:noFill/>
          </a:ln>
          <a:effectLst>
            <a:outerShdw blurRad="38100" dist="50800" dir="42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pPr algn="ctr"/>
            <a:r>
              <a:rPr lang="en-US" sz="2800" dirty="0" smtClean="0">
                <a:latin typeface="Arial Black" panose="020B0A04020102020204" pitchFamily="34" charset="0"/>
              </a:rPr>
              <a:t>Instructional Accommodations vs Testing Accommodations</a:t>
            </a:r>
            <a:endParaRPr lang="en-US" sz="2800" dirty="0">
              <a:latin typeface="Arial Black" panose="020B0A04020102020204" pitchFamily="34" charset="0"/>
            </a:endParaRPr>
          </a:p>
        </p:txBody>
      </p:sp>
    </p:spTree>
    <p:extLst>
      <p:ext uri="{BB962C8B-B14F-4D97-AF65-F5344CB8AC3E}">
        <p14:creationId xmlns:p14="http://schemas.microsoft.com/office/powerpoint/2010/main" val="324951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
            <a:ext cx="2205318" cy="5830433"/>
          </a:xfrm>
          <a:prstGeom prst="rect">
            <a:avLst/>
          </a:prstGeom>
          <a:solidFill>
            <a:srgbClr val="FFB21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Rectangle 195"/>
          <p:cNvSpPr/>
          <p:nvPr/>
        </p:nvSpPr>
        <p:spPr>
          <a:xfrm>
            <a:off x="4523143" y="1"/>
            <a:ext cx="2303170" cy="5830430"/>
          </a:xfrm>
          <a:prstGeom prst="rect">
            <a:avLst/>
          </a:prstGeom>
          <a:solidFill>
            <a:srgbClr val="FFB21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7" name="Freeform 378"/>
          <p:cNvSpPr>
            <a:spLocks/>
          </p:cNvSpPr>
          <p:nvPr/>
        </p:nvSpPr>
        <p:spPr bwMode="auto">
          <a:xfrm>
            <a:off x="6997100" y="3324652"/>
            <a:ext cx="2381" cy="14288"/>
          </a:xfrm>
          <a:custGeom>
            <a:avLst/>
            <a:gdLst>
              <a:gd name="T0" fmla="*/ 2 w 2"/>
              <a:gd name="T1" fmla="*/ 12 h 12"/>
              <a:gd name="T2" fmla="*/ 2 w 2"/>
              <a:gd name="T3" fmla="*/ 12 h 12"/>
              <a:gd name="T4" fmla="*/ 2 w 2"/>
              <a:gd name="T5" fmla="*/ 0 h 12"/>
              <a:gd name="T6" fmla="*/ 2 w 2"/>
              <a:gd name="T7" fmla="*/ 0 h 12"/>
              <a:gd name="T8" fmla="*/ 0 w 2"/>
              <a:gd name="T9" fmla="*/ 6 h 12"/>
              <a:gd name="T10" fmla="*/ 2 w 2"/>
              <a:gd name="T11" fmla="*/ 12 h 12"/>
              <a:gd name="T12" fmla="*/ 2 w 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 h="12">
                <a:moveTo>
                  <a:pt x="2" y="12"/>
                </a:moveTo>
                <a:lnTo>
                  <a:pt x="2" y="12"/>
                </a:lnTo>
                <a:lnTo>
                  <a:pt x="2" y="0"/>
                </a:lnTo>
                <a:lnTo>
                  <a:pt x="2" y="0"/>
                </a:lnTo>
                <a:lnTo>
                  <a:pt x="0" y="6"/>
                </a:lnTo>
                <a:lnTo>
                  <a:pt x="2" y="12"/>
                </a:lnTo>
                <a:lnTo>
                  <a:pt x="2" y="12"/>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 name="TextBox 4"/>
          <p:cNvSpPr txBox="1"/>
          <p:nvPr/>
        </p:nvSpPr>
        <p:spPr>
          <a:xfrm>
            <a:off x="107576" y="283111"/>
            <a:ext cx="1963271" cy="5555367"/>
          </a:xfrm>
          <a:prstGeom prst="rect">
            <a:avLst/>
          </a:prstGeom>
          <a:noFill/>
        </p:spPr>
        <p:txBody>
          <a:bodyPr wrap="square" rtlCol="0">
            <a:spAutoFit/>
          </a:bodyPr>
          <a:lstStyle/>
          <a:p>
            <a:pPr algn="ctr"/>
            <a:r>
              <a:rPr lang="en-US" sz="2000" b="1" dirty="0">
                <a:solidFill>
                  <a:schemeClr val="tx1">
                    <a:lumMod val="75000"/>
                    <a:lumOff val="25000"/>
                  </a:schemeClr>
                </a:solidFill>
                <a:latin typeface="Arial" panose="020B0604020202020204" pitchFamily="34" charset="0"/>
                <a:cs typeface="Arial" panose="020B0604020202020204" pitchFamily="34" charset="0"/>
              </a:rPr>
              <a:t>Presentation</a:t>
            </a:r>
          </a:p>
          <a:p>
            <a:endParaRPr lang="en-US" sz="1200" b="1"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200" b="1" u="sng" dirty="0">
                <a:solidFill>
                  <a:schemeClr val="tx1">
                    <a:lumMod val="75000"/>
                    <a:lumOff val="25000"/>
                  </a:schemeClr>
                </a:solidFill>
                <a:latin typeface="Arial" panose="020B0604020202020204" pitchFamily="34" charset="0"/>
                <a:cs typeface="Arial" panose="020B0604020202020204" pitchFamily="34" charset="0"/>
              </a:rPr>
              <a:t>Visual</a:t>
            </a:r>
          </a:p>
          <a:p>
            <a:pPr algn="ctr"/>
            <a:endParaRPr lang="en-US" sz="800" b="1" u="sng" dirty="0">
              <a:solidFill>
                <a:schemeClr val="tx1">
                  <a:lumMod val="75000"/>
                  <a:lumOff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Large print books and materials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Magnifying devices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Place marker</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Note-taker</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Reduction of visual clutter</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Language &amp; Vocabulary Supports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Content Supports</a:t>
            </a:r>
          </a:p>
          <a:p>
            <a:endParaRPr lang="en-US" sz="8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200" b="1" u="sng" dirty="0">
                <a:solidFill>
                  <a:schemeClr val="tx1">
                    <a:lumMod val="75000"/>
                    <a:lumOff val="25000"/>
                  </a:schemeClr>
                </a:solidFill>
                <a:latin typeface="Arial" panose="020B0604020202020204" pitchFamily="34" charset="0"/>
                <a:cs typeface="Arial" panose="020B0604020202020204" pitchFamily="34" charset="0"/>
              </a:rPr>
              <a:t>Auditory</a:t>
            </a:r>
          </a:p>
          <a:p>
            <a:pPr algn="ctr"/>
            <a:endParaRPr lang="en-US" sz="8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Amplification devices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Audio books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Oral reader (text to speech)</a:t>
            </a:r>
          </a:p>
          <a:p>
            <a:endParaRPr lang="en-US" sz="8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200" b="1" u="sng" dirty="0">
                <a:solidFill>
                  <a:schemeClr val="tx1">
                    <a:lumMod val="75000"/>
                    <a:lumOff val="25000"/>
                  </a:schemeClr>
                </a:solidFill>
                <a:latin typeface="Arial" panose="020B0604020202020204" pitchFamily="34" charset="0"/>
                <a:cs typeface="Arial" panose="020B0604020202020204" pitchFamily="34" charset="0"/>
              </a:rPr>
              <a:t>Tactile</a:t>
            </a:r>
          </a:p>
          <a:p>
            <a:pPr algn="ctr"/>
            <a:endParaRPr lang="en-US" sz="8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Braille text</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Manipulatives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Tactile graphics (raised line maps, charts, graphs or paper)</a:t>
            </a:r>
          </a:p>
          <a:p>
            <a:pPr marL="171450" indent="-171450" algn="ctr">
              <a:buFontTx/>
              <a:buChar char="-"/>
            </a:pPr>
            <a:endParaRPr lang="en-US" sz="1200" dirty="0">
              <a:solidFill>
                <a:schemeClr val="tx1">
                  <a:lumMod val="75000"/>
                  <a:lumOff val="25000"/>
                </a:schemeClr>
              </a:solidFill>
            </a:endParaRPr>
          </a:p>
        </p:txBody>
      </p:sp>
      <p:sp>
        <p:nvSpPr>
          <p:cNvPr id="335" name="TextBox 334"/>
          <p:cNvSpPr txBox="1"/>
          <p:nvPr/>
        </p:nvSpPr>
        <p:spPr>
          <a:xfrm>
            <a:off x="2312894" y="283111"/>
            <a:ext cx="2133600" cy="4462760"/>
          </a:xfrm>
          <a:prstGeom prst="rect">
            <a:avLst/>
          </a:prstGeom>
          <a:noFill/>
        </p:spPr>
        <p:txBody>
          <a:bodyPr wrap="square" rtlCol="0">
            <a:spAutoFit/>
          </a:bodyPr>
          <a:lstStyle/>
          <a:p>
            <a:pPr algn="ctr"/>
            <a:r>
              <a:rPr lang="en-US" sz="2000" b="1" dirty="0">
                <a:solidFill>
                  <a:schemeClr val="tx1">
                    <a:lumMod val="75000"/>
                    <a:lumOff val="25000"/>
                  </a:schemeClr>
                </a:solidFill>
                <a:latin typeface="Arial" panose="020B0604020202020204" pitchFamily="34" charset="0"/>
                <a:cs typeface="Arial" panose="020B0604020202020204" pitchFamily="34" charset="0"/>
              </a:rPr>
              <a:t>Response</a:t>
            </a:r>
          </a:p>
          <a:p>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sz="1200" dirty="0">
              <a:solidFill>
                <a:schemeClr val="tx1">
                  <a:lumMod val="75000"/>
                  <a:lumOff val="25000"/>
                </a:schemeClr>
              </a:solidFill>
              <a:latin typeface="Arial" panose="020B0604020202020204" pitchFamily="34" charset="0"/>
              <a:cs typeface="Arial" panose="020B0604020202020204" pitchFamily="34" charset="0"/>
            </a:endParaRPr>
          </a:p>
          <a:p>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Write answers in test booklet rather than separate paper</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Use computer to do work</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Augmentative communication device for verbal responses </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Speech-to-text </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Use a scribe</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Record responses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Braille writer</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Circle or point to answers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Use spell/grammar checker</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Calculator</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Graphic organizer</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Manipulatives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Note-taker</a:t>
            </a:r>
          </a:p>
          <a:p>
            <a:endParaRPr lang="en-US" sz="1200" dirty="0">
              <a:solidFill>
                <a:schemeClr val="tx1">
                  <a:lumMod val="75000"/>
                  <a:lumOff val="25000"/>
                </a:schemeClr>
              </a:solidFill>
            </a:endParaRPr>
          </a:p>
        </p:txBody>
      </p:sp>
      <p:sp>
        <p:nvSpPr>
          <p:cNvPr id="336" name="TextBox 335"/>
          <p:cNvSpPr txBox="1"/>
          <p:nvPr/>
        </p:nvSpPr>
        <p:spPr>
          <a:xfrm>
            <a:off x="4652682" y="262867"/>
            <a:ext cx="2079812" cy="4485843"/>
          </a:xfrm>
          <a:prstGeom prst="rect">
            <a:avLst/>
          </a:prstGeom>
          <a:noFill/>
        </p:spPr>
        <p:txBody>
          <a:bodyPr wrap="square" rtlCol="0">
            <a:spAutoFit/>
          </a:bodyPr>
          <a:lstStyle/>
          <a:p>
            <a:pPr algn="ctr"/>
            <a:r>
              <a:rPr lang="en-US" sz="2000" b="1" dirty="0">
                <a:solidFill>
                  <a:schemeClr val="tx1">
                    <a:lumMod val="75000"/>
                    <a:lumOff val="25000"/>
                  </a:schemeClr>
                </a:solidFill>
                <a:latin typeface="Arial" panose="020B0604020202020204" pitchFamily="34" charset="0"/>
                <a:cs typeface="Arial" panose="020B0604020202020204" pitchFamily="34" charset="0"/>
              </a:rPr>
              <a:t>Setting</a:t>
            </a:r>
          </a:p>
          <a:p>
            <a:pPr algn="ctr"/>
            <a:endParaRPr lang="en-US" sz="1200" dirty="0" smtClean="0">
              <a:solidFill>
                <a:schemeClr val="tx1">
                  <a:lumMod val="75000"/>
                  <a:lumOff val="25000"/>
                </a:schemeClr>
              </a:solidFill>
              <a:latin typeface="Arial" panose="020B0604020202020204" pitchFamily="34" charset="0"/>
              <a:ea typeface="Adobe Heiti Std R" pitchFamily="34" charset="-128"/>
              <a:cs typeface="Arial" panose="020B0604020202020204" pitchFamily="34" charset="0"/>
            </a:endParaRPr>
          </a:p>
          <a:p>
            <a:pPr algn="ctr"/>
            <a:r>
              <a:rPr lang="en-US" sz="1200" b="1" u="sng" dirty="0" smtClean="0">
                <a:solidFill>
                  <a:schemeClr val="tx1">
                    <a:lumMod val="75000"/>
                    <a:lumOff val="25000"/>
                  </a:schemeClr>
                </a:solidFill>
                <a:latin typeface="Arial" panose="020B0604020202020204" pitchFamily="34" charset="0"/>
                <a:ea typeface="Adobe Heiti Std R" pitchFamily="34" charset="-128"/>
                <a:cs typeface="Arial" panose="020B0604020202020204" pitchFamily="34" charset="0"/>
              </a:rPr>
              <a:t>Environment </a:t>
            </a:r>
            <a:r>
              <a:rPr lang="en-US" sz="1200" b="1" u="sng" dirty="0">
                <a:solidFill>
                  <a:schemeClr val="tx1">
                    <a:lumMod val="75000"/>
                    <a:lumOff val="25000"/>
                  </a:schemeClr>
                </a:solidFill>
                <a:latin typeface="Arial" panose="020B0604020202020204" pitchFamily="34" charset="0"/>
                <a:ea typeface="Adobe Heiti Std R" pitchFamily="34" charset="-128"/>
                <a:cs typeface="Arial" panose="020B0604020202020204" pitchFamily="34" charset="0"/>
              </a:rPr>
              <a:t>Changes</a:t>
            </a:r>
          </a:p>
          <a:p>
            <a:pPr algn="ct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Supply adaptive furniture and equipment</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Adjust table height for students in wheelchairs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Provide appropriate seating for student size or positioning</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Eliminate or minimize visual/auditory distractions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Preferential seating</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Use of noise reduction headphones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Permit students to work individually or with a group/partner</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Individual/small group testing arrangements</a:t>
            </a:r>
          </a:p>
          <a:p>
            <a:pPr marL="171450" indent="-171450">
              <a:buFont typeface="Courier New" panose="02070309020205020404" pitchFamily="49" charset="0"/>
              <a:buChar char="o"/>
            </a:pPr>
            <a:endParaRPr lang="en-US" sz="1200" dirty="0">
              <a:solidFill>
                <a:schemeClr val="tx1">
                  <a:lumMod val="75000"/>
                  <a:lumOff val="25000"/>
                </a:schemeClr>
              </a:solidFill>
            </a:endParaRPr>
          </a:p>
        </p:txBody>
      </p:sp>
      <p:sp>
        <p:nvSpPr>
          <p:cNvPr id="337" name="TextBox 336"/>
          <p:cNvSpPr txBox="1"/>
          <p:nvPr/>
        </p:nvSpPr>
        <p:spPr>
          <a:xfrm>
            <a:off x="6862033" y="262867"/>
            <a:ext cx="2183355" cy="3508653"/>
          </a:xfrm>
          <a:prstGeom prst="rect">
            <a:avLst/>
          </a:prstGeom>
          <a:noFill/>
        </p:spPr>
        <p:txBody>
          <a:bodyPr wrap="square" rtlCol="0">
            <a:spAutoFit/>
          </a:bodyPr>
          <a:lstStyle/>
          <a:p>
            <a:pPr algn="ctr"/>
            <a:r>
              <a:rPr lang="en-US" sz="2000" b="1" dirty="0">
                <a:solidFill>
                  <a:schemeClr val="tx1">
                    <a:lumMod val="75000"/>
                    <a:lumOff val="25000"/>
                  </a:schemeClr>
                </a:solidFill>
                <a:latin typeface="Arial" panose="020B0604020202020204" pitchFamily="34" charset="0"/>
                <a:cs typeface="Arial" panose="020B0604020202020204" pitchFamily="34" charset="0"/>
              </a:rPr>
              <a:t>Timing and Scheduling</a:t>
            </a:r>
          </a:p>
          <a:p>
            <a:endParaRPr lang="en-US" sz="1400" dirty="0" smtClean="0">
              <a:solidFill>
                <a:schemeClr val="tx1">
                  <a:lumMod val="75000"/>
                  <a:lumOff val="25000"/>
                </a:schemeClr>
              </a:solidFill>
              <a:latin typeface="Arial" panose="020B0604020202020204" pitchFamily="34" charset="0"/>
              <a:cs typeface="Arial" panose="020B0604020202020204" pitchFamily="34" charset="0"/>
            </a:endParaRPr>
          </a:p>
          <a:p>
            <a:r>
              <a:rPr lang="en-US" sz="1200" b="1" dirty="0" smtClean="0">
                <a:solidFill>
                  <a:schemeClr val="tx1">
                    <a:lumMod val="75000"/>
                    <a:lumOff val="25000"/>
                  </a:schemeClr>
                </a:solidFill>
                <a:latin typeface="Arial" panose="020B0604020202020204" pitchFamily="34" charset="0"/>
                <a:cs typeface="Arial" panose="020B0604020202020204" pitchFamily="34" charset="0"/>
              </a:rPr>
              <a:t>Helps </a:t>
            </a:r>
            <a:r>
              <a:rPr lang="en-US" sz="1200" b="1" dirty="0">
                <a:solidFill>
                  <a:schemeClr val="tx1">
                    <a:lumMod val="75000"/>
                    <a:lumOff val="25000"/>
                  </a:schemeClr>
                </a:solidFill>
                <a:latin typeface="Arial" panose="020B0604020202020204" pitchFamily="34" charset="0"/>
                <a:cs typeface="Arial" panose="020B0604020202020204" pitchFamily="34" charset="0"/>
              </a:rPr>
              <a:t>reduce stress/fatigue</a:t>
            </a:r>
          </a:p>
          <a:p>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Provide breaks as needed</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Extended time to complete assignments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Provide a timeline for completing tasks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Break large tasks into smaller parts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Use a timer </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Shorten testing sessions</a:t>
            </a:r>
          </a:p>
          <a:p>
            <a:pPr marL="171450" indent="-171450">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Schedule instructional activities when student is more alert and engaged</a:t>
            </a:r>
          </a:p>
        </p:txBody>
      </p:sp>
      <p:sp>
        <p:nvSpPr>
          <p:cNvPr id="147" name="Rectangle 146"/>
          <p:cNvSpPr/>
          <p:nvPr/>
        </p:nvSpPr>
        <p:spPr>
          <a:xfrm>
            <a:off x="0" y="5685576"/>
            <a:ext cx="9144000" cy="1172424"/>
          </a:xfrm>
          <a:prstGeom prst="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tlCol="0" anchor="ctr"/>
          <a:lstStyle/>
          <a:p>
            <a:pPr algn="ctr"/>
            <a:r>
              <a:rPr lang="en-US" sz="3600" b="1" dirty="0">
                <a:solidFill>
                  <a:schemeClr val="tx1"/>
                </a:solidFill>
                <a:latin typeface="Arial Black" panose="020B0A04020102020204" pitchFamily="34" charset="0"/>
                <a:ea typeface="Adobe Heiti Std R" pitchFamily="34" charset="-128"/>
              </a:rPr>
              <a:t>Commonly Used Accommodations</a:t>
            </a:r>
          </a:p>
        </p:txBody>
      </p:sp>
    </p:spTree>
    <p:extLst>
      <p:ext uri="{BB962C8B-B14F-4D97-AF65-F5344CB8AC3E}">
        <p14:creationId xmlns:p14="http://schemas.microsoft.com/office/powerpoint/2010/main" val="484506984"/>
      </p:ext>
    </p:extLst>
  </p:cSld>
  <p:clrMapOvr>
    <a:masterClrMapping/>
  </p:clrMapOvr>
</p:sld>
</file>

<file path=ppt/theme/theme1.xml><?xml version="1.0" encoding="utf-8"?>
<a:theme xmlns:a="http://schemas.openxmlformats.org/drawingml/2006/main" name="Navigate_Timeline">
  <a:themeElements>
    <a:clrScheme name="Road Information Tool Kit">
      <a:dk1>
        <a:srgbClr val="000000"/>
      </a:dk1>
      <a:lt1>
        <a:srgbClr val="FFFFFF"/>
      </a:lt1>
      <a:dk2>
        <a:srgbClr val="CC0000"/>
      </a:dk2>
      <a:lt2>
        <a:srgbClr val="F0F3FB"/>
      </a:lt2>
      <a:accent1>
        <a:srgbClr val="FF621D"/>
      </a:accent1>
      <a:accent2>
        <a:srgbClr val="0087CD"/>
      </a:accent2>
      <a:accent3>
        <a:srgbClr val="53B558"/>
      </a:accent3>
      <a:accent4>
        <a:srgbClr val="006699"/>
      </a:accent4>
      <a:accent5>
        <a:srgbClr val="000000"/>
      </a:accent5>
      <a:accent6>
        <a:srgbClr val="F8EE59"/>
      </a:accent6>
      <a:hlink>
        <a:srgbClr val="657C95"/>
      </a:hlink>
      <a:folHlink>
        <a:srgbClr val="D8DBE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32096</TotalTime>
  <Words>2955</Words>
  <Application>Microsoft Office PowerPoint</Application>
  <PresentationFormat>On-screen Show (4:3)</PresentationFormat>
  <Paragraphs>328</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Adobe Heiti Std R</vt:lpstr>
      <vt:lpstr>Eurostile</vt:lpstr>
      <vt:lpstr>Calibri</vt:lpstr>
      <vt:lpstr>Arial</vt:lpstr>
      <vt:lpstr>Arial Black</vt:lpstr>
      <vt:lpstr>Franklin Gothic Heavy</vt:lpstr>
      <vt:lpstr>Calibri Light</vt:lpstr>
      <vt:lpstr>Courier New</vt:lpstr>
      <vt:lpstr>Navigate_Timeline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Accommodation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Misti Mead</cp:lastModifiedBy>
  <cp:revision>838</cp:revision>
  <cp:lastPrinted>2018-09-20T14:21:44Z</cp:lastPrinted>
  <dcterms:created xsi:type="dcterms:W3CDTF">2013-10-01T18:56:24Z</dcterms:created>
  <dcterms:modified xsi:type="dcterms:W3CDTF">2018-10-09T12:46:13Z</dcterms:modified>
</cp:coreProperties>
</file>