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9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8" r:id="rId11"/>
    <p:sldId id="264" r:id="rId12"/>
    <p:sldId id="265" r:id="rId13"/>
    <p:sldId id="266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10/9/2018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.texas.gov/Academics" TargetMode="External"/><Relationship Id="rId2" Type="http://schemas.openxmlformats.org/officeDocument/2006/relationships/hyperlink" Target="http://www.spedtex.org/spedtex-homepage/resource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transitionintexas.org/Page/143" TargetMode="External"/><Relationship Id="rId4" Type="http://schemas.openxmlformats.org/officeDocument/2006/relationships/hyperlink" Target="https://tea.texas.gov/interiorpage.aspx?id=214749688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JAM Meeting 10/11/18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Confinement, Restraint, Seclusion and Time-out</a:t>
            </a:r>
          </a:p>
        </p:txBody>
      </p:sp>
      <p:pic>
        <p:nvPicPr>
          <p:cNvPr id="2050" name="Picture 2" descr="Image result for time ou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1309928"/>
            <a:ext cx="3543300" cy="460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estraint hol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2311399"/>
            <a:ext cx="5964886" cy="396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3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Confinement, Restraint, Seclusion and Time-out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Senate Bill 1196</a:t>
            </a:r>
          </a:p>
          <a:p>
            <a:r>
              <a:rPr lang="en-US" dirty="0" smtClean="0"/>
              <a:t>SE students may not be confined in a locked box, locket closet or specially designed locked space as either discipline or behavior management technique.</a:t>
            </a:r>
          </a:p>
          <a:p>
            <a:r>
              <a:rPr lang="en-US" dirty="0" smtClean="0"/>
              <a:t>LEAs may not place SE students in seclusion as a behavior management technique which confines the student and is designed solely to seclude a person and contains less than 50 square feed of space.  (Exception-waiting for law enforcement - weapon)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Restraint – the use of physical force or a mechanical devise to significantly restrict the free movement of all or a portion of a child’s body.</a:t>
            </a:r>
          </a:p>
          <a:p>
            <a:pPr lvl="1"/>
            <a:r>
              <a:rPr lang="en-US" dirty="0" smtClean="0"/>
              <a:t>Emergency only – a child’s behavior poses a threat of imminent, serious:</a:t>
            </a:r>
          </a:p>
          <a:p>
            <a:pPr lvl="2"/>
            <a:r>
              <a:rPr lang="en-US" dirty="0" smtClean="0"/>
              <a:t>Physical harm to child or others; or</a:t>
            </a:r>
          </a:p>
          <a:p>
            <a:pPr lvl="2"/>
            <a:r>
              <a:rPr lang="en-US" dirty="0" smtClean="0"/>
              <a:t>Property destruction</a:t>
            </a:r>
          </a:p>
          <a:p>
            <a:pPr lvl="3"/>
            <a:r>
              <a:rPr lang="en-US" dirty="0" smtClean="0"/>
              <a:t>Limited in use</a:t>
            </a:r>
          </a:p>
          <a:p>
            <a:pPr lvl="3"/>
            <a:r>
              <a:rPr lang="en-US" dirty="0" smtClean="0"/>
              <a:t>Discontinued when emergency no longer exists</a:t>
            </a:r>
          </a:p>
          <a:p>
            <a:pPr lvl="3"/>
            <a:r>
              <a:rPr lang="en-US" dirty="0" smtClean="0"/>
              <a:t>Protects the health and safety of child and others</a:t>
            </a:r>
          </a:p>
          <a:p>
            <a:pPr lvl="3"/>
            <a:r>
              <a:rPr lang="en-US" dirty="0" smtClean="0"/>
              <a:t>Not deprive the child of basic human necessities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Confinement, Restraint, Seclusion and Time-out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Time-out – behavior management technique in which, to provide a child with an opportunity to regain self-control, the child is separated from other children for a limited period in a setting</a:t>
            </a:r>
          </a:p>
          <a:p>
            <a:pPr lvl="1"/>
            <a:r>
              <a:rPr lang="en-US" dirty="0" smtClean="0"/>
              <a:t>Not locked; and </a:t>
            </a:r>
          </a:p>
          <a:p>
            <a:pPr lvl="1"/>
            <a:r>
              <a:rPr lang="en-US" dirty="0" smtClean="0"/>
              <a:t>From which exit is not physically blocked by furniture, closed door held shut from outside or another inanimate object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Time-out may be used when with the following limitations:</a:t>
            </a:r>
          </a:p>
          <a:p>
            <a:pPr lvl="1"/>
            <a:r>
              <a:rPr lang="en-US" dirty="0" smtClean="0"/>
              <a:t>Physical force or threat of physical force must not be used to place a child in time-out</a:t>
            </a:r>
          </a:p>
          <a:p>
            <a:pPr lvl="1"/>
            <a:r>
              <a:rPr lang="en-US" dirty="0" smtClean="0"/>
              <a:t>Must only be used in conjunction with an array of positive behavior intervention strategies and techniques and must be included in a child’s individual education program or behavior intervention plan</a:t>
            </a:r>
          </a:p>
          <a:p>
            <a:pPr lvl="1"/>
            <a:r>
              <a:rPr lang="en-US" dirty="0" smtClean="0"/>
              <a:t>Must not be implemented in a fashion that precludes the ability of a child to be involved in and progress in general curriculum and advance appropriately towards attaining the annual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9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Confinement, Restraint, Seclusion and Time-out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Restraint and Time-out must be documented</a:t>
            </a:r>
          </a:p>
          <a:p>
            <a:r>
              <a:rPr lang="en-US" dirty="0" smtClean="0"/>
              <a:t>Restraints must be recorded in to </a:t>
            </a:r>
            <a:r>
              <a:rPr lang="en-US" dirty="0" err="1" smtClean="0"/>
              <a:t>eSPED</a:t>
            </a:r>
            <a:r>
              <a:rPr lang="en-US" dirty="0" smtClean="0"/>
              <a:t> as well as Skyward for TEA purposes</a:t>
            </a:r>
          </a:p>
          <a:p>
            <a:pPr lvl="1"/>
            <a:r>
              <a:rPr lang="en-US" dirty="0" smtClean="0"/>
              <a:t>Campus administrators must have a copy of the restraint in order to input restraint into Skyward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Time-out must be documented in a students IEP or BIP.  The use of time-out must also be documented and data collected to judge the effectiveness of the intervention and provide a basis for making determination regarding its continued 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804" y="190500"/>
            <a:ext cx="10058400" cy="1382776"/>
          </a:xfrm>
        </p:spPr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804" y="1565402"/>
            <a:ext cx="4754880" cy="640080"/>
          </a:xfrm>
        </p:spPr>
        <p:txBody>
          <a:bodyPr/>
          <a:lstStyle/>
          <a:p>
            <a:r>
              <a:rPr lang="en-US" dirty="0" smtClean="0"/>
              <a:t>For an ARD to be held without parent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36140"/>
            <a:ext cx="4754880" cy="1930400"/>
          </a:xfrm>
        </p:spPr>
        <p:txBody>
          <a:bodyPr/>
          <a:lstStyle/>
          <a:p>
            <a:r>
              <a:rPr lang="en-US" dirty="0" smtClean="0"/>
              <a:t>For an ARD to be held without the parent you must have 3 notices on 3 different dates before the ARD can be held without the parent.</a:t>
            </a:r>
          </a:p>
          <a:p>
            <a:r>
              <a:rPr lang="en-US" dirty="0" smtClean="0"/>
              <a:t>All 3 attempts must be documented and turned in with the 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350" y="1575816"/>
            <a:ext cx="4754880" cy="640080"/>
          </a:xfrm>
        </p:spPr>
        <p:txBody>
          <a:bodyPr/>
          <a:lstStyle/>
          <a:p>
            <a:r>
              <a:rPr lang="en-US" dirty="0" smtClean="0"/>
              <a:t>Promptness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346" y="2144522"/>
            <a:ext cx="4754880" cy="3291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to trainings and meetings on time</a:t>
            </a:r>
            <a:endParaRPr lang="en-US" dirty="0" smtClean="0"/>
          </a:p>
          <a:p>
            <a:r>
              <a:rPr lang="en-US" dirty="0" smtClean="0"/>
              <a:t>It is not only disruptive </a:t>
            </a:r>
            <a:r>
              <a:rPr lang="en-US" dirty="0" smtClean="0"/>
              <a:t>to who is leading the meeting and training, but </a:t>
            </a:r>
            <a:r>
              <a:rPr lang="en-US" dirty="0" smtClean="0"/>
              <a:t>unprofessional when you don’t arrive on time</a:t>
            </a:r>
          </a:p>
          <a:p>
            <a:r>
              <a:rPr lang="en-US" dirty="0" smtClean="0"/>
              <a:t>I will be watching and letting you know when this becomes an issue</a:t>
            </a:r>
          </a:p>
          <a:p>
            <a:r>
              <a:rPr lang="en-US" dirty="0" smtClean="0"/>
              <a:t>In addition, be on time to work</a:t>
            </a:r>
          </a:p>
          <a:p>
            <a:r>
              <a:rPr lang="en-US" dirty="0" smtClean="0"/>
              <a:t>If you are going to be </a:t>
            </a:r>
            <a:r>
              <a:rPr lang="en-US" dirty="0" smtClean="0"/>
              <a:t>late, make  </a:t>
            </a:r>
            <a:r>
              <a:rPr lang="en-US" dirty="0" smtClean="0"/>
              <a:t>your supervisor </a:t>
            </a:r>
            <a:r>
              <a:rPr lang="en-US" dirty="0" smtClean="0"/>
              <a:t>aware</a:t>
            </a: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066800" y="4044442"/>
            <a:ext cx="475488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 Prepared for ARDs</a:t>
            </a:r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971804" y="4629404"/>
            <a:ext cx="4754880" cy="193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Come to ARDs with your “A” game.</a:t>
            </a:r>
          </a:p>
          <a:p>
            <a:r>
              <a:rPr lang="en-US" dirty="0" smtClean="0"/>
              <a:t>Be Prompt</a:t>
            </a:r>
          </a:p>
          <a:p>
            <a:r>
              <a:rPr lang="en-US" dirty="0" smtClean="0"/>
              <a:t>Be Prepared</a:t>
            </a:r>
          </a:p>
          <a:p>
            <a:r>
              <a:rPr lang="en-US" dirty="0" smtClean="0"/>
              <a:t>Be Professional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Section 504</a:t>
            </a:r>
          </a:p>
          <a:p>
            <a:pPr lvl="1"/>
            <a:r>
              <a:rPr lang="en-US" sz="2800" dirty="0" smtClean="0"/>
              <a:t>LSSPs may need to assist with 504 evaluations for ADHD in the event counselors are unable to get necessary information from the parent/physician</a:t>
            </a:r>
          </a:p>
          <a:p>
            <a:pPr lvl="1"/>
            <a:r>
              <a:rPr lang="en-US" sz="2800" dirty="0" smtClean="0"/>
              <a:t>Interpret checklist and provide a statement of condition for the 504 Evaluation.</a:t>
            </a:r>
            <a:endParaRPr lang="en-US" sz="2800" dirty="0"/>
          </a:p>
        </p:txBody>
      </p:sp>
      <p:pic>
        <p:nvPicPr>
          <p:cNvPr id="1026" name="Picture 2" descr="Image result for section 5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2423160"/>
            <a:ext cx="4111625" cy="308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of the </a:t>
            </a:r>
            <a:r>
              <a:rPr lang="en-US" dirty="0" smtClean="0"/>
              <a:t>Squirrel’ Nut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at your table the</a:t>
            </a:r>
            <a:r>
              <a:rPr lang="en-US" dirty="0" smtClean="0"/>
              <a:t> nuttiest story of something that has happened this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1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Policy/Procedures/ARD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Consent for evaluation who gets it?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Initial FIE</a:t>
            </a:r>
          </a:p>
          <a:p>
            <a:pPr lvl="1"/>
            <a:r>
              <a:rPr lang="en-US" dirty="0"/>
              <a:t>Evaluation Team Lead schedules consent </a:t>
            </a:r>
            <a:r>
              <a:rPr lang="en-US" dirty="0" smtClean="0"/>
              <a:t>meeting</a:t>
            </a:r>
            <a:endParaRPr lang="en-US" b="1" dirty="0" smtClean="0"/>
          </a:p>
          <a:p>
            <a:r>
              <a:rPr lang="en-US" b="1" dirty="0" smtClean="0"/>
              <a:t>Process for adding additional assessment staff to an FIE in process</a:t>
            </a:r>
          </a:p>
          <a:p>
            <a:pPr lvl="1"/>
            <a:r>
              <a:rPr lang="en-US" dirty="0" smtClean="0"/>
              <a:t>Evaluation Team Leads contact additional staff about evaluation</a:t>
            </a:r>
          </a:p>
          <a:p>
            <a:pPr lvl="1"/>
            <a:r>
              <a:rPr lang="en-US" dirty="0" smtClean="0"/>
              <a:t>Evaluation Lead contacts parent to inform him/her about additional assessment</a:t>
            </a:r>
          </a:p>
          <a:p>
            <a:pPr lvl="1"/>
            <a:r>
              <a:rPr lang="en-US" dirty="0" smtClean="0"/>
              <a:t>Evaluation Lead amends RFA to add assessment staff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Related Services Evaluation not connected to a FIE or Re-evaluation</a:t>
            </a:r>
          </a:p>
          <a:p>
            <a:pPr lvl="1"/>
            <a:r>
              <a:rPr lang="en-US" dirty="0" smtClean="0"/>
              <a:t>Related Service staff contact Evaluation Team lead who creates a RFA</a:t>
            </a:r>
          </a:p>
          <a:p>
            <a:pPr lvl="1"/>
            <a:r>
              <a:rPr lang="en-US" dirty="0" smtClean="0"/>
              <a:t>Related Services assessment staff contacts the parent and obtains consent (via phone or in person)</a:t>
            </a:r>
          </a:p>
          <a:p>
            <a:pPr lvl="2"/>
            <a:r>
              <a:rPr lang="en-US" dirty="0"/>
              <a:t>If by phone complete contact logged into </a:t>
            </a:r>
            <a:r>
              <a:rPr lang="en-US" dirty="0" err="1" smtClean="0"/>
              <a:t>eSPED</a:t>
            </a:r>
            <a:r>
              <a:rPr lang="en-US" dirty="0" smtClean="0"/>
              <a:t> Related </a:t>
            </a:r>
            <a:r>
              <a:rPr lang="en-US" dirty="0"/>
              <a:t>Services assessment staff contacts the parent and obtains consent (via phone or in person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evaluation is completed Related Services contacts Evaluation Team Lead to arrange for Revision ARD to be held</a:t>
            </a:r>
          </a:p>
          <a:p>
            <a:pPr marL="54864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262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76200"/>
            <a:ext cx="7572375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7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Policy/Procedures/ARD </a:t>
            </a:r>
            <a:r>
              <a:rPr lang="en-US" sz="3600" cap="none" dirty="0" smtClean="0"/>
              <a:t>continued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Parent’s Guide to ARD</a:t>
            </a:r>
          </a:p>
          <a:p>
            <a:pPr lvl="1"/>
            <a:r>
              <a:rPr lang="en-US" dirty="0" smtClean="0"/>
              <a:t>Before first ARD (at consent mtg.)</a:t>
            </a:r>
          </a:p>
          <a:p>
            <a:pPr lvl="1"/>
            <a:r>
              <a:rPr lang="en-US" dirty="0" smtClean="0"/>
              <a:t>Request by parent</a:t>
            </a:r>
          </a:p>
          <a:p>
            <a:r>
              <a:rPr lang="en-US" dirty="0" smtClean="0"/>
              <a:t>Procedural Safeguards</a:t>
            </a:r>
          </a:p>
          <a:p>
            <a:pPr lvl="1"/>
            <a:r>
              <a:rPr lang="en-US" dirty="0" smtClean="0"/>
              <a:t>Initial Referral &amp; Request for Evaluations</a:t>
            </a:r>
          </a:p>
          <a:p>
            <a:pPr lvl="1"/>
            <a:r>
              <a:rPr lang="en-US" dirty="0" smtClean="0"/>
              <a:t>Filing for Due Process or SE Complaint</a:t>
            </a:r>
          </a:p>
          <a:p>
            <a:pPr lvl="1"/>
            <a:r>
              <a:rPr lang="en-US" dirty="0" smtClean="0"/>
              <a:t>Disciplinary Change of </a:t>
            </a:r>
            <a:r>
              <a:rPr lang="en-US" dirty="0" smtClean="0"/>
              <a:t>Placement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Both </a:t>
            </a:r>
            <a:r>
              <a:rPr lang="en-US" dirty="0" smtClean="0"/>
              <a:t>in additional languages</a:t>
            </a:r>
          </a:p>
          <a:p>
            <a:pPr marL="274320" lvl="1" indent="0">
              <a:buNone/>
            </a:pPr>
            <a:r>
              <a:rPr lang="en-US" u="sng" dirty="0">
                <a:solidFill>
                  <a:srgbClr val="FFC000"/>
                </a:solidFill>
                <a:hlinkClick r:id="rId2"/>
              </a:rPr>
              <a:t>http://www.spedtex.org/spedtex-homepage/resources/</a:t>
            </a:r>
            <a:endParaRPr lang="en-US" dirty="0">
              <a:solidFill>
                <a:srgbClr val="FFC000"/>
              </a:solidFill>
            </a:endParaRP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Early Childhood Referral for Special Education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https://tea.texas.gov/Academics</a:t>
            </a:r>
            <a:endParaRPr lang="en-US" dirty="0"/>
          </a:p>
          <a:p>
            <a:r>
              <a:rPr lang="en-US" dirty="0" smtClean="0"/>
              <a:t>Transfer of Rights</a:t>
            </a:r>
          </a:p>
          <a:p>
            <a:r>
              <a:rPr lang="en-US" dirty="0" smtClean="0"/>
              <a:t>Transition</a:t>
            </a:r>
          </a:p>
          <a:p>
            <a:pPr marL="0" indent="0">
              <a:buNone/>
            </a:pPr>
            <a:r>
              <a:rPr lang="en-US" u="sng" dirty="0">
                <a:hlinkClick r:id="rId4"/>
              </a:rPr>
              <a:t>https://</a:t>
            </a:r>
            <a:r>
              <a:rPr lang="en-US" u="sng" dirty="0" smtClean="0">
                <a:hlinkClick r:id="rId4"/>
              </a:rPr>
              <a:t>tea.texas.gov/interiorpage.aspx?id=2147496883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https://www.transitionintexas.org/Page/143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3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D797A-D1EC-9845-A722-10C69BF9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89" y="476249"/>
            <a:ext cx="3531205" cy="1325563"/>
          </a:xfrm>
        </p:spPr>
        <p:txBody>
          <a:bodyPr>
            <a:normAutofit/>
          </a:bodyPr>
          <a:lstStyle/>
          <a:p>
            <a:r>
              <a:rPr lang="en-US" sz="6000" dirty="0"/>
              <a:t>OT or AT?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BFB60-29FA-FF4E-B73A-F008C8E0D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789" y="1500036"/>
            <a:ext cx="5181600" cy="3254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700" dirty="0"/>
              <a:t>Common writing referrals</a:t>
            </a:r>
          </a:p>
          <a:p>
            <a:pPr lvl="1"/>
            <a:r>
              <a:rPr lang="en-US" sz="3000" dirty="0"/>
              <a:t>Letter formation </a:t>
            </a:r>
          </a:p>
          <a:p>
            <a:pPr lvl="1"/>
            <a:r>
              <a:rPr lang="en-US" sz="3000" dirty="0"/>
              <a:t>Legibility</a:t>
            </a:r>
          </a:p>
          <a:p>
            <a:pPr lvl="1"/>
            <a:r>
              <a:rPr lang="en-US" sz="3000" dirty="0"/>
              <a:t>Writing speed</a:t>
            </a:r>
          </a:p>
          <a:p>
            <a:pPr lvl="1"/>
            <a:r>
              <a:rPr lang="en-US" sz="3000" dirty="0"/>
              <a:t>Pencil grasp</a:t>
            </a:r>
          </a:p>
          <a:p>
            <a:pPr lvl="1"/>
            <a:r>
              <a:rPr lang="en-US" sz="3000" dirty="0"/>
              <a:t>Spelling</a:t>
            </a:r>
          </a:p>
          <a:p>
            <a:pPr lvl="1"/>
            <a:r>
              <a:rPr lang="en-US" sz="3000" dirty="0"/>
              <a:t>Written organization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A7C04-A063-0E40-9884-588F9F40F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523081"/>
            <a:ext cx="5439009" cy="58118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Pre-K – 3</a:t>
            </a:r>
            <a:r>
              <a:rPr lang="en-US" sz="3500" baseline="30000" dirty="0"/>
              <a:t>rd</a:t>
            </a:r>
            <a:r>
              <a:rPr lang="en-US" sz="3500" dirty="0"/>
              <a:t> </a:t>
            </a:r>
          </a:p>
          <a:p>
            <a:pPr lvl="1"/>
            <a:r>
              <a:rPr lang="en-US" sz="3000" dirty="0"/>
              <a:t>Learning how to write</a:t>
            </a:r>
          </a:p>
          <a:p>
            <a:pPr lvl="1"/>
            <a:r>
              <a:rPr lang="en-US" sz="3000" dirty="0"/>
              <a:t>Remediation</a:t>
            </a:r>
          </a:p>
          <a:p>
            <a:pPr lvl="1"/>
            <a:r>
              <a:rPr lang="en-US" sz="3000" dirty="0"/>
              <a:t>Low tech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500" dirty="0"/>
              <a:t>3</a:t>
            </a:r>
            <a:r>
              <a:rPr lang="en-US" sz="3500" baseline="30000" dirty="0"/>
              <a:t>rd</a:t>
            </a:r>
            <a:r>
              <a:rPr lang="en-US" sz="3500" dirty="0"/>
              <a:t> – 5</a:t>
            </a:r>
            <a:r>
              <a:rPr lang="en-US" sz="3500" baseline="30000" dirty="0"/>
              <a:t>th</a:t>
            </a:r>
            <a:r>
              <a:rPr lang="en-US" sz="3500" dirty="0"/>
              <a:t> </a:t>
            </a:r>
          </a:p>
          <a:p>
            <a:pPr lvl="1"/>
            <a:r>
              <a:rPr lang="en-US" sz="3000" dirty="0"/>
              <a:t>If on OT service, OT will request AT</a:t>
            </a:r>
          </a:p>
          <a:p>
            <a:pPr lvl="1"/>
            <a:r>
              <a:rPr lang="en-US" sz="3000" dirty="0"/>
              <a:t>If not on OT, refer for both OT/AT</a:t>
            </a:r>
          </a:p>
          <a:p>
            <a:pPr marL="0" indent="0">
              <a:buNone/>
            </a:pPr>
            <a:r>
              <a:rPr lang="en-US" sz="3500" dirty="0"/>
              <a:t>6</a:t>
            </a:r>
            <a:r>
              <a:rPr lang="en-US" sz="3500" baseline="30000" dirty="0"/>
              <a:t>th</a:t>
            </a:r>
            <a:r>
              <a:rPr lang="en-US" sz="3500" dirty="0"/>
              <a:t> – 12</a:t>
            </a:r>
            <a:r>
              <a:rPr lang="en-US" sz="3500" baseline="30000" dirty="0"/>
              <a:t>th</a:t>
            </a:r>
            <a:endParaRPr lang="en-US" sz="3500" dirty="0"/>
          </a:p>
          <a:p>
            <a:pPr lvl="1"/>
            <a:r>
              <a:rPr lang="en-US" sz="3000" dirty="0"/>
              <a:t>Primarily AT referral</a:t>
            </a:r>
          </a:p>
          <a:p>
            <a:pPr lvl="1"/>
            <a:r>
              <a:rPr lang="en-US" sz="3000" dirty="0"/>
              <a:t>Unless parent request, new diagnosis, regression </a:t>
            </a:r>
          </a:p>
        </p:txBody>
      </p:sp>
      <p:pic>
        <p:nvPicPr>
          <p:cNvPr id="1026" name="Picture 2" descr="Image result for occupational therapy wr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64" y="4754411"/>
            <a:ext cx="2689225" cy="179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echn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6597">
            <a:off x="3898902" y="4754411"/>
            <a:ext cx="2206625" cy="146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Parent Request for evaluation</a:t>
            </a:r>
          </a:p>
          <a:p>
            <a:pPr lvl="1"/>
            <a:r>
              <a:rPr lang="en-US" sz="3600" dirty="0" smtClean="0"/>
              <a:t>Reminder:  Please send Pam a copy of the consent if evaluation is taking place or send PWN of Refusal if evaluation is not taking place.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8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875" y="-4763"/>
            <a:ext cx="581025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If you have forms that you prefer to be used on an </a:t>
            </a:r>
            <a:r>
              <a:rPr lang="en-US" sz="5400" cap="none" dirty="0" err="1" smtClean="0"/>
              <a:t>i</a:t>
            </a:r>
            <a:r>
              <a:rPr lang="en-US" sz="5400" dirty="0" err="1" smtClean="0"/>
              <a:t>pad</a:t>
            </a:r>
            <a:r>
              <a:rPr lang="en-US" sz="5400" dirty="0" smtClean="0"/>
              <a:t> email me the name of or the form so that it can be updated to a PDF template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3048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130</TotalTime>
  <Words>920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JAM Meeting 10/11/18</vt:lpstr>
      <vt:lpstr>The Case of the Squirrel’ Nut</vt:lpstr>
      <vt:lpstr>Policy/Procedures/ARD Consent for evaluation who gets it?</vt:lpstr>
      <vt:lpstr>PowerPoint Presentation</vt:lpstr>
      <vt:lpstr>Policy/Procedures/ARD continued</vt:lpstr>
      <vt:lpstr>OT or AT?</vt:lpstr>
      <vt:lpstr>Reminder</vt:lpstr>
      <vt:lpstr>PowerPoint Presentation</vt:lpstr>
      <vt:lpstr>If you have forms that you prefer to be used on an ipad email me the name of or the form so that it can be updated to a PDF template</vt:lpstr>
      <vt:lpstr>Use of Confinement, Restraint, Seclusion and Time-out</vt:lpstr>
      <vt:lpstr>Use of Confinement, Restraint, Seclusion and Time-out</vt:lpstr>
      <vt:lpstr>Use of Confinement, Restraint, Seclusion and Time-out</vt:lpstr>
      <vt:lpstr>Use of Confinement, Restraint, Seclusion and Time-out</vt:lpstr>
      <vt:lpstr>Reminders</vt:lpstr>
      <vt:lpstr>Section 504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 Meeting 10/11/18</dc:title>
  <dc:creator>Pamela Mcclean</dc:creator>
  <cp:lastModifiedBy>Pamela McClean</cp:lastModifiedBy>
  <cp:revision>24</cp:revision>
  <dcterms:created xsi:type="dcterms:W3CDTF">2018-09-28T18:19:23Z</dcterms:created>
  <dcterms:modified xsi:type="dcterms:W3CDTF">2018-10-09T16:09:15Z</dcterms:modified>
</cp:coreProperties>
</file>