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1"/>
  </p:notesMasterIdLst>
  <p:handoutMasterIdLst>
    <p:handoutMasterId r:id="rId32"/>
  </p:handoutMasterIdLst>
  <p:sldIdLst>
    <p:sldId id="271" r:id="rId2"/>
    <p:sldId id="395" r:id="rId3"/>
    <p:sldId id="379" r:id="rId4"/>
    <p:sldId id="364" r:id="rId5"/>
    <p:sldId id="365" r:id="rId6"/>
    <p:sldId id="291" r:id="rId7"/>
    <p:sldId id="273" r:id="rId8"/>
    <p:sldId id="358" r:id="rId9"/>
    <p:sldId id="396" r:id="rId10"/>
    <p:sldId id="359" r:id="rId11"/>
    <p:sldId id="397" r:id="rId12"/>
    <p:sldId id="368" r:id="rId13"/>
    <p:sldId id="362" r:id="rId14"/>
    <p:sldId id="361" r:id="rId15"/>
    <p:sldId id="363" r:id="rId16"/>
    <p:sldId id="378" r:id="rId17"/>
    <p:sldId id="404" r:id="rId18"/>
    <p:sldId id="400" r:id="rId19"/>
    <p:sldId id="398" r:id="rId20"/>
    <p:sldId id="380" r:id="rId21"/>
    <p:sldId id="332" r:id="rId22"/>
    <p:sldId id="278" r:id="rId23"/>
    <p:sldId id="402" r:id="rId24"/>
    <p:sldId id="403" r:id="rId25"/>
    <p:sldId id="279" r:id="rId26"/>
    <p:sldId id="280" r:id="rId27"/>
    <p:sldId id="281" r:id="rId28"/>
    <p:sldId id="283" r:id="rId29"/>
    <p:sldId id="347" r:id="rId30"/>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sz="1400" kern="1200">
        <a:solidFill>
          <a:schemeClr val="tx1"/>
        </a:solidFill>
        <a:latin typeface="Times New Roman" pitchFamily="18" charset="0"/>
        <a:ea typeface="+mn-ea"/>
        <a:cs typeface="+mn-cs"/>
      </a:defRPr>
    </a:lvl2pPr>
    <a:lvl3pPr marL="914400" algn="l" rtl="0" fontAlgn="base">
      <a:spcBef>
        <a:spcPct val="0"/>
      </a:spcBef>
      <a:spcAft>
        <a:spcPct val="0"/>
      </a:spcAft>
      <a:defRPr sz="1400" kern="1200">
        <a:solidFill>
          <a:schemeClr val="tx1"/>
        </a:solidFill>
        <a:latin typeface="Times New Roman" pitchFamily="18" charset="0"/>
        <a:ea typeface="+mn-ea"/>
        <a:cs typeface="+mn-cs"/>
      </a:defRPr>
    </a:lvl3pPr>
    <a:lvl4pPr marL="1371600" algn="l" rtl="0" fontAlgn="base">
      <a:spcBef>
        <a:spcPct val="0"/>
      </a:spcBef>
      <a:spcAft>
        <a:spcPct val="0"/>
      </a:spcAft>
      <a:defRPr sz="1400" kern="1200">
        <a:solidFill>
          <a:schemeClr val="tx1"/>
        </a:solidFill>
        <a:latin typeface="Times New Roman" pitchFamily="18" charset="0"/>
        <a:ea typeface="+mn-ea"/>
        <a:cs typeface="+mn-cs"/>
      </a:defRPr>
    </a:lvl4pPr>
    <a:lvl5pPr marL="1828800" algn="l" rtl="0" fontAlgn="base">
      <a:spcBef>
        <a:spcPct val="0"/>
      </a:spcBef>
      <a:spcAft>
        <a:spcPct val="0"/>
      </a:spcAft>
      <a:defRPr sz="1400" kern="1200">
        <a:solidFill>
          <a:schemeClr val="tx1"/>
        </a:solidFill>
        <a:latin typeface="Times New Roman" pitchFamily="18" charset="0"/>
        <a:ea typeface="+mn-ea"/>
        <a:cs typeface="+mn-cs"/>
      </a:defRPr>
    </a:lvl5pPr>
    <a:lvl6pPr marL="2286000" algn="l" defTabSz="914400" rtl="0" eaLnBrk="1" latinLnBrk="0" hangingPunct="1">
      <a:defRPr sz="1400" kern="1200">
        <a:solidFill>
          <a:schemeClr val="tx1"/>
        </a:solidFill>
        <a:latin typeface="Times New Roman" pitchFamily="18" charset="0"/>
        <a:ea typeface="+mn-ea"/>
        <a:cs typeface="+mn-cs"/>
      </a:defRPr>
    </a:lvl6pPr>
    <a:lvl7pPr marL="2743200" algn="l" defTabSz="914400" rtl="0" eaLnBrk="1" latinLnBrk="0" hangingPunct="1">
      <a:defRPr sz="1400" kern="1200">
        <a:solidFill>
          <a:schemeClr val="tx1"/>
        </a:solidFill>
        <a:latin typeface="Times New Roman" pitchFamily="18" charset="0"/>
        <a:ea typeface="+mn-ea"/>
        <a:cs typeface="+mn-cs"/>
      </a:defRPr>
    </a:lvl7pPr>
    <a:lvl8pPr marL="3200400" algn="l" defTabSz="914400" rtl="0" eaLnBrk="1" latinLnBrk="0" hangingPunct="1">
      <a:defRPr sz="1400" kern="1200">
        <a:solidFill>
          <a:schemeClr val="tx1"/>
        </a:solidFill>
        <a:latin typeface="Times New Roman" pitchFamily="18" charset="0"/>
        <a:ea typeface="+mn-ea"/>
        <a:cs typeface="+mn-cs"/>
      </a:defRPr>
    </a:lvl8pPr>
    <a:lvl9pPr marL="3657600" algn="l" defTabSz="914400" rtl="0" eaLnBrk="1" latinLnBrk="0" hangingPunct="1">
      <a:defRPr sz="1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ECFF"/>
    <a:srgbClr val="E7F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5" d="100"/>
          <a:sy n="85" d="100"/>
        </p:scale>
        <p:origin x="90"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2172" y="53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0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04803"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04804" name="Rectangle 4"/>
          <p:cNvSpPr>
            <a:spLocks noGrp="1" noChangeArrowheads="1"/>
          </p:cNvSpPr>
          <p:nvPr>
            <p:ph type="ftr" sz="quarter" idx="2"/>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04805" name="Rectangle 5"/>
          <p:cNvSpPr>
            <a:spLocks noGrp="1" noChangeArrowheads="1"/>
          </p:cNvSpPr>
          <p:nvPr>
            <p:ph type="sldNum" sz="quarter" idx="3"/>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33EAE468-863C-4957-9EED-B9AD460C2865}" type="slidenum">
              <a:rPr lang="en-US"/>
              <a:pPr/>
              <a:t>‹#›</a:t>
            </a:fld>
            <a:endParaRPr lang="en-US"/>
          </a:p>
        </p:txBody>
      </p:sp>
    </p:spTree>
    <p:extLst>
      <p:ext uri="{BB962C8B-B14F-4D97-AF65-F5344CB8AC3E}">
        <p14:creationId xmlns:p14="http://schemas.microsoft.com/office/powerpoint/2010/main" val="119165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1027"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10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029"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1031"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fld id="{BE022FF6-C784-4669-A6CD-FF8E5AB82749}" type="slidenum">
              <a:rPr lang="en-US"/>
              <a:pPr/>
              <a:t>‹#›</a:t>
            </a:fld>
            <a:endParaRPr lang="en-US"/>
          </a:p>
        </p:txBody>
      </p:sp>
    </p:spTree>
    <p:extLst>
      <p:ext uri="{BB962C8B-B14F-4D97-AF65-F5344CB8AC3E}">
        <p14:creationId xmlns:p14="http://schemas.microsoft.com/office/powerpoint/2010/main" val="4173560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56693C-3909-44AB-83C5-4977D5A57395}" type="slidenum">
              <a:rPr lang="en-US"/>
              <a:pPr/>
              <a:t>1</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pPr>
              <a:buFontTx/>
              <a:buChar char="•"/>
            </a:pPr>
            <a:r>
              <a:rPr lang="en-US" dirty="0"/>
              <a:t>IDEA 2004 simplified how decision is made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4F5E0B-33AF-43D1-809F-0DD6B0195249}" type="slidenum">
              <a:rPr lang="en-US"/>
              <a:pPr/>
              <a:t>10</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pPr>
              <a:buFontTx/>
              <a:buChar cha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C6FF3-5398-4C90-96C5-40663EDF9975}" type="slidenum">
              <a:rPr lang="en-US"/>
              <a:pPr/>
              <a:t>11</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6CB833-E779-4A4C-AEFF-D39F7E92ABA0}" type="slidenum">
              <a:rPr lang="en-US"/>
              <a:pPr/>
              <a:t>12</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4DEC0-FFB4-4829-89FC-068A0725BE42}" type="slidenum">
              <a:rPr lang="en-US"/>
              <a:pPr/>
              <a:t>13</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8B8299-C9A8-4A88-814D-A58AC2CBFA97}" type="slidenum">
              <a:rPr lang="en-US"/>
              <a:pPr/>
              <a:t>14</a:t>
            </a:fld>
            <a:endParaRPr lang="en-US"/>
          </a:p>
        </p:txBody>
      </p:sp>
      <p:sp>
        <p:nvSpPr>
          <p:cNvPr id="206850" name="Rectangle 1026"/>
          <p:cNvSpPr>
            <a:spLocks noGrp="1" noRot="1" noChangeAspect="1" noChangeArrowheads="1" noTextEdit="1"/>
          </p:cNvSpPr>
          <p:nvPr>
            <p:ph type="sldImg"/>
          </p:nvPr>
        </p:nvSpPr>
        <p:spPr>
          <a:ln/>
        </p:spPr>
      </p:sp>
      <p:sp>
        <p:nvSpPr>
          <p:cNvPr id="206851" name="Rectangle 1027"/>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821848-DC22-4B1D-9B11-32F1C1110D8A}" type="slidenum">
              <a:rPr lang="en-US"/>
              <a:pPr/>
              <a:t>15</a:t>
            </a:fld>
            <a:endParaRPr lang="en-US"/>
          </a:p>
        </p:txBody>
      </p:sp>
      <p:sp>
        <p:nvSpPr>
          <p:cNvPr id="209922" name="Rectangle 2"/>
          <p:cNvSpPr>
            <a:spLocks noGrp="1" noRot="1" noChangeAspect="1" noChangeArrowheads="1" noTextEdit="1"/>
          </p:cNvSpPr>
          <p:nvPr>
            <p:ph type="sldImg"/>
          </p:nvPr>
        </p:nvSpPr>
        <p:spPr>
          <a:ln/>
        </p:spPr>
      </p:sp>
      <p:pic>
        <p:nvPicPr>
          <p:cNvPr id="209923" name="Picture 3"/>
          <p:cNvPicPr>
            <a:picLocks noGrp="1" noChangeAspect="1" noChangeArrowheads="1"/>
          </p:cNvPicPr>
          <p:nvPr>
            <p:ph type="body" idx="1"/>
          </p:nvPr>
        </p:nvPicPr>
        <p:blipFill>
          <a:blip r:embed="rId3"/>
          <a:srcRect/>
          <a:stretch>
            <a:fillRect/>
          </a:stretch>
        </p:blipFill>
        <p:spPr>
          <a:xfrm>
            <a:off x="934720" y="4415790"/>
            <a:ext cx="5218853" cy="4246325"/>
          </a:xfrm>
        </p:spPr>
      </p:pic>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748238-7151-4053-882B-FB36EE7A13BC}" type="slidenum">
              <a:rPr lang="en-US"/>
              <a:pPr/>
              <a:t>16</a:t>
            </a:fld>
            <a:endParaRPr 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pPr marL="232943" indent="-232943"/>
            <a:r>
              <a:rPr lang="en-US" dirty="0">
                <a:cs typeface="Times New Roman" pitchFamily="18" charset="0"/>
              </a:rPr>
              <a:t>Drugs </a:t>
            </a:r>
            <a:r>
              <a:rPr lang="en-US" b="1" dirty="0">
                <a:cs typeface="Times New Roman" pitchFamily="18" charset="0"/>
              </a:rPr>
              <a:t>SPECIAL CIRCUMSTANCES</a:t>
            </a:r>
            <a:r>
              <a:rPr lang="en-US" dirty="0">
                <a:cs typeface="Times New Roman" pitchFamily="18" charset="0"/>
              </a:rPr>
              <a:t>- In cases where a child--</a:t>
            </a:r>
          </a:p>
          <a:p>
            <a:pPr marL="232943" indent="-232943"/>
            <a:r>
              <a:rPr lang="en-US" dirty="0">
                <a:cs typeface="Times New Roman" pitchFamily="18" charset="0"/>
              </a:rPr>
              <a:t>`(</a:t>
            </a:r>
            <a:r>
              <a:rPr lang="en-US" dirty="0" err="1">
                <a:cs typeface="Times New Roman" pitchFamily="18" charset="0"/>
              </a:rPr>
              <a:t>i</a:t>
            </a:r>
            <a:r>
              <a:rPr lang="en-US" dirty="0">
                <a:cs typeface="Times New Roman" pitchFamily="18" charset="0"/>
              </a:rPr>
              <a:t>) carries or possesses a weapon to or at school, on school premises, or to or at a school function under the jurisdiction of a State or local educational agency; or</a:t>
            </a:r>
          </a:p>
          <a:p>
            <a:pPr marL="232943" indent="-232943"/>
            <a:r>
              <a:rPr lang="en-US" dirty="0">
                <a:cs typeface="Times New Roman" pitchFamily="18" charset="0"/>
              </a:rPr>
              <a:t>`(ii) knowingly possesses or uses illegal drugs, or sells or solicits the sale of a controlled substance, while at school or a school function under the jurisdiction of a State or local educational agency; or</a:t>
            </a:r>
          </a:p>
          <a:p>
            <a:pPr marL="232943" indent="-232943"/>
            <a:r>
              <a:rPr lang="en-US" dirty="0">
                <a:cs typeface="Times New Roman" pitchFamily="18" charset="0"/>
              </a:rPr>
              <a:t>`(iii) has committed serious bodily injury upon another person while at school or at a school function under the jurisdiction of a State or local educational </a:t>
            </a:r>
            <a:r>
              <a:rPr lang="en-US" dirty="0" err="1">
                <a:cs typeface="Times New Roman" pitchFamily="18" charset="0"/>
              </a:rPr>
              <a:t>agency,school</a:t>
            </a:r>
            <a:r>
              <a:rPr lang="en-US" dirty="0">
                <a:cs typeface="Times New Roman" pitchFamily="18" charset="0"/>
              </a:rPr>
              <a:t> personnel may remove a student to an interim alternative educational setting for not more than 45 school days, without regard to whether the behavior is determined to be a manifestation of the child's disability.</a:t>
            </a:r>
          </a:p>
          <a:p>
            <a:pPr marL="232943" indent="-232943"/>
            <a:r>
              <a:rPr lang="en-US" b="1" dirty="0">
                <a:cs typeface="Times New Roman" pitchFamily="18" charset="0"/>
              </a:rPr>
              <a:t>Serious bodily injury=</a:t>
            </a:r>
          </a:p>
          <a:p>
            <a:pPr marL="232943" indent="-232943">
              <a:buFontTx/>
              <a:buAutoNum type="arabicPeriod"/>
            </a:pPr>
            <a:r>
              <a:rPr lang="en-US" dirty="0">
                <a:cs typeface="Times New Roman" pitchFamily="18" charset="0"/>
              </a:rPr>
              <a:t>A substantial risk of death</a:t>
            </a:r>
          </a:p>
          <a:p>
            <a:pPr marL="232943" indent="-232943">
              <a:buFontTx/>
              <a:buAutoNum type="arabicPeriod"/>
            </a:pPr>
            <a:r>
              <a:rPr lang="en-US" dirty="0">
                <a:cs typeface="Times New Roman" pitchFamily="18" charset="0"/>
              </a:rPr>
              <a:t>Extreme physical pain</a:t>
            </a:r>
          </a:p>
          <a:p>
            <a:pPr marL="232943" indent="-232943">
              <a:buFontTx/>
              <a:buAutoNum type="arabicPeriod"/>
            </a:pPr>
            <a:r>
              <a:rPr lang="en-US" dirty="0">
                <a:cs typeface="Times New Roman" pitchFamily="18" charset="0"/>
              </a:rPr>
              <a:t>Protracted and obvious disfigurement</a:t>
            </a:r>
          </a:p>
          <a:p>
            <a:pPr marL="232943" indent="-232943">
              <a:buFontTx/>
              <a:buAutoNum type="arabicPeriod"/>
            </a:pPr>
            <a:r>
              <a:rPr lang="en-US" dirty="0">
                <a:cs typeface="Times New Roman" pitchFamily="18" charset="0"/>
              </a:rPr>
              <a:t>Protracted loss or impairment of the function of a bodily member, organ, or mental faculty</a:t>
            </a:r>
          </a:p>
          <a:p>
            <a:pPr marL="232943" indent="-232943"/>
            <a:endParaRPr lang="en-US" dirty="0">
              <a:cs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22FF6-C784-4669-A6CD-FF8E5AB82749}" type="slidenum">
              <a:rPr lang="en-US" smtClean="0"/>
              <a:pPr/>
              <a:t>17</a:t>
            </a:fld>
            <a:endParaRPr lang="en-US"/>
          </a:p>
        </p:txBody>
      </p:sp>
    </p:spTree>
    <p:extLst>
      <p:ext uri="{BB962C8B-B14F-4D97-AF65-F5344CB8AC3E}">
        <p14:creationId xmlns:p14="http://schemas.microsoft.com/office/powerpoint/2010/main" val="2939370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9DF852-8D6B-486E-9EB5-D83B93DE19EC}" type="slidenum">
              <a:rPr lang="en-US"/>
              <a:pPr/>
              <a:t>18</a:t>
            </a:fld>
            <a:endParaRPr lang="en-US"/>
          </a:p>
        </p:txBody>
      </p:sp>
      <p:sp>
        <p:nvSpPr>
          <p:cNvPr id="296962" name="Rectangle 1026"/>
          <p:cNvSpPr>
            <a:spLocks noGrp="1" noRot="1" noChangeAspect="1" noChangeArrowheads="1" noTextEdit="1"/>
          </p:cNvSpPr>
          <p:nvPr>
            <p:ph type="sldImg"/>
          </p:nvPr>
        </p:nvSpPr>
        <p:spPr>
          <a:ln/>
        </p:spPr>
      </p:sp>
      <p:sp>
        <p:nvSpPr>
          <p:cNvPr id="29696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E9A1A-04A8-4171-BEDD-AB4CA55A8625}" type="slidenum">
              <a:rPr lang="en-US"/>
              <a:pPr/>
              <a:t>19</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5478B5-1F75-4708-941B-F08D7423D8CC}" type="slidenum">
              <a:rPr lang="en-US"/>
              <a:pPr/>
              <a:t>2</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pPr>
              <a:lnSpc>
                <a:spcPct val="80000"/>
              </a:lnSpc>
            </a:pPr>
            <a:r>
              <a:rPr lang="en-US" sz="1400"/>
              <a:t>(note: this is no mention of multiple removals of less than 10 school days each which may constitute a change of placement.  It is not clear if this language limits this section to 10 total school days in a year or allows multiple removals of 10 school days or less)</a:t>
            </a:r>
          </a:p>
          <a:p>
            <a:endParaRPr lang="en-US" sz="14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E89A02-3928-46CF-AE2E-3F48AC823E63}" type="slidenum">
              <a:rPr lang="en-US"/>
              <a:pPr/>
              <a:t>20</a:t>
            </a:fld>
            <a:endParaRPr lang="en-US"/>
          </a:p>
        </p:txBody>
      </p:sp>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022FF6-C784-4669-A6CD-FF8E5AB82749}" type="slidenum">
              <a:rPr lang="en-US" smtClean="0"/>
              <a:pPr/>
              <a:t>21</a:t>
            </a:fld>
            <a:endParaRPr lang="en-US"/>
          </a:p>
        </p:txBody>
      </p:sp>
    </p:spTree>
    <p:extLst>
      <p:ext uri="{BB962C8B-B14F-4D97-AF65-F5344CB8AC3E}">
        <p14:creationId xmlns:p14="http://schemas.microsoft.com/office/powerpoint/2010/main" val="5322875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516035-DF33-4203-8384-13D3656C3DC9}" type="slidenum">
              <a:rPr lang="en-US"/>
              <a:pPr/>
              <a:t>22</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0" y="4202748"/>
            <a:ext cx="6424578" cy="4431930"/>
          </a:xfrm>
        </p:spPr>
        <p:txBody>
          <a:bodyPr lIns="91714" tIns="45857" rIns="91714" bIns="45857"/>
          <a:lstStyle/>
          <a:p>
            <a:r>
              <a:rPr lang="en-US" b="1" dirty="0">
                <a:latin typeface="Arial MT Condensed Light"/>
              </a:rPr>
              <a:t>)  Conduct through data collection - fact based</a:t>
            </a:r>
          </a:p>
          <a:p>
            <a:r>
              <a:rPr lang="en-US" b="1" dirty="0">
                <a:latin typeface="Arial MT Condensed Light"/>
              </a:rPr>
              <a:t>	a)	review school records</a:t>
            </a:r>
          </a:p>
          <a:p>
            <a:r>
              <a:rPr lang="en-US" b="1" dirty="0">
                <a:latin typeface="Arial MT Condensed Light"/>
              </a:rPr>
              <a:t>		discipline records</a:t>
            </a:r>
          </a:p>
          <a:p>
            <a:r>
              <a:rPr lang="en-US" b="1" dirty="0">
                <a:latin typeface="Arial MT Condensed Light"/>
              </a:rPr>
              <a:t>		IEP/placement</a:t>
            </a:r>
          </a:p>
          <a:p>
            <a:pPr lvl="2"/>
            <a:r>
              <a:rPr lang="en-US" b="1" dirty="0">
                <a:latin typeface="Arial MT Condensed Light"/>
              </a:rPr>
              <a:t>		consider the current IEP and placement</a:t>
            </a:r>
          </a:p>
          <a:p>
            <a:pPr lvl="2"/>
            <a:r>
              <a:rPr lang="en-US" b="1" dirty="0">
                <a:latin typeface="Arial MT Condensed Light"/>
              </a:rPr>
              <a:t>		Did IEP drive kid over the edge?</a:t>
            </a:r>
          </a:p>
          <a:p>
            <a:pPr lvl="2"/>
            <a:r>
              <a:rPr lang="en-US" b="1" dirty="0">
                <a:latin typeface="Arial MT Condensed Light"/>
              </a:rPr>
              <a:t>		IEP developed legally?</a:t>
            </a:r>
          </a:p>
          <a:p>
            <a:pPr lvl="2"/>
            <a:r>
              <a:rPr lang="en-US" b="1" dirty="0">
                <a:latin typeface="Arial MT Condensed Light"/>
              </a:rPr>
              <a:t>		IEP consistent with assessment?</a:t>
            </a:r>
          </a:p>
          <a:p>
            <a:pPr lvl="2"/>
            <a:r>
              <a:rPr lang="en-US" b="1" dirty="0">
                <a:latin typeface="Arial MT Condensed Light"/>
              </a:rPr>
              <a:t>		IEP followed?</a:t>
            </a:r>
          </a:p>
          <a:p>
            <a:pPr lvl="2"/>
            <a:r>
              <a:rPr lang="en-US" b="1" dirty="0">
                <a:latin typeface="Arial MT Condensed Light"/>
              </a:rPr>
              <a:t>		educational progress?</a:t>
            </a:r>
          </a:p>
          <a:p>
            <a:pPr lvl="2"/>
            <a:r>
              <a:rPr lang="en-US" b="1" dirty="0">
                <a:latin typeface="Arial MT Condensed Light"/>
              </a:rPr>
              <a:t>		did decision makers confer, considered,</a:t>
            </a:r>
          </a:p>
          <a:p>
            <a:pPr lvl="2"/>
            <a:r>
              <a:rPr lang="en-US" b="1" dirty="0">
                <a:latin typeface="Arial MT Condensed Light"/>
              </a:rPr>
              <a:t>		 progress or lack of?</a:t>
            </a:r>
          </a:p>
          <a:p>
            <a:r>
              <a:rPr lang="en-US" b="1" dirty="0">
                <a:latin typeface="Arial MT Condensed Light"/>
              </a:rPr>
              <a:t>		teacher documentation</a:t>
            </a:r>
          </a:p>
          <a:p>
            <a:r>
              <a:rPr lang="en-US" b="1" dirty="0">
                <a:latin typeface="Arial MT Condensed Light"/>
              </a:rPr>
              <a:t>		Behavior Intervention Plan</a:t>
            </a:r>
          </a:p>
          <a:p>
            <a:r>
              <a:rPr lang="en-US" b="1" dirty="0">
                <a:latin typeface="Arial MT Condensed Light"/>
              </a:rPr>
              <a:t>		be careful when filling out “behaviors related to...”</a:t>
            </a:r>
          </a:p>
          <a:p>
            <a:r>
              <a:rPr lang="en-US" b="1" dirty="0">
                <a:latin typeface="Arial MT Condensed Light"/>
              </a:rPr>
              <a:t>                                             did attend drug education classes?  violence </a:t>
            </a:r>
          </a:p>
          <a:p>
            <a:r>
              <a:rPr lang="en-US" b="1" dirty="0">
                <a:latin typeface="Arial MT Condensed Light"/>
              </a:rPr>
              <a:t>		prevention classes?</a:t>
            </a:r>
          </a:p>
          <a:p>
            <a:r>
              <a:rPr lang="en-US" b="1" dirty="0">
                <a:latin typeface="Arial MT Condensed Light"/>
              </a:rPr>
              <a:t>		meetings to review student code of conduct?</a:t>
            </a:r>
          </a:p>
          <a:p>
            <a:endParaRPr lang="en-US" b="1" dirty="0">
              <a:latin typeface="Arial MT Condensed Light"/>
            </a:endParaRPr>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C42BE-A00A-4A7A-A78D-8106306B2872}" type="slidenum">
              <a:rPr lang="en-US"/>
              <a:pPr/>
              <a:t>23</a:t>
            </a:fld>
            <a:endParaRPr 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a:xfrm>
            <a:off x="934720" y="4415790"/>
            <a:ext cx="5718669" cy="4183380"/>
          </a:xfrm>
        </p:spPr>
        <p:txBody>
          <a:bodyPr lIns="91714" tIns="45857" rIns="91714" bIns="45857"/>
          <a:lstStyle/>
          <a:p>
            <a:r>
              <a:rPr lang="en-US" b="1">
                <a:latin typeface="Arial MT Condensed Light"/>
              </a:rPr>
              <a:t>Collect details of incident</a:t>
            </a:r>
          </a:p>
          <a:p>
            <a:r>
              <a:rPr lang="en-US" b="1">
                <a:latin typeface="Arial MT Condensed Light"/>
              </a:rPr>
              <a:t>		</a:t>
            </a:r>
            <a:r>
              <a:rPr lang="en-US">
                <a:latin typeface="Arial MT Condensed Light"/>
              </a:rPr>
              <a:t>circumstances in situation very important </a:t>
            </a:r>
          </a:p>
          <a:p>
            <a:r>
              <a:rPr lang="en-US">
                <a:latin typeface="Arial MT Condensed Light"/>
              </a:rPr>
              <a:t>		 Example:  Depression and truancy</a:t>
            </a:r>
            <a:endParaRPr lang="en-US" b="1">
              <a:latin typeface="Arial MT Condensed Light"/>
            </a:endParaRPr>
          </a:p>
          <a:p>
            <a:r>
              <a:rPr lang="en-US" b="1">
                <a:latin typeface="Arial MT Condensed Light"/>
              </a:rPr>
              <a:t>		interview witnesses/student </a:t>
            </a:r>
            <a:r>
              <a:rPr lang="en-US">
                <a:latin typeface="Arial MT Condensed Light"/>
              </a:rPr>
              <a:t>(not counseling)</a:t>
            </a:r>
            <a:endParaRPr lang="en-US" b="1">
              <a:latin typeface="Arial MT Condensed Light"/>
            </a:endParaRPr>
          </a:p>
          <a:p>
            <a:r>
              <a:rPr lang="en-US" b="1">
                <a:latin typeface="Arial MT Condensed Light"/>
              </a:rPr>
              <a:t>		antecedents of behavior (feelings, environmental</a:t>
            </a:r>
          </a:p>
          <a:p>
            <a:r>
              <a:rPr lang="en-US" b="1">
                <a:latin typeface="Arial MT Condensed Light"/>
              </a:rPr>
              <a:t>		  situations, etc.)</a:t>
            </a:r>
          </a:p>
          <a:p>
            <a:r>
              <a:rPr lang="en-US" b="1">
                <a:latin typeface="Arial MT Condensed Light"/>
              </a:rPr>
              <a:t>		was behavior premeditated?</a:t>
            </a:r>
          </a:p>
          <a:p>
            <a:r>
              <a:rPr lang="en-US" b="1">
                <a:latin typeface="Arial MT Condensed Light"/>
              </a:rPr>
              <a:t>		police/incident report</a:t>
            </a:r>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51F68E-9FD8-4CD9-B372-6C244FC42014}" type="slidenum">
              <a:rPr lang="en-US"/>
              <a:pPr/>
              <a:t>24</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lIns="91714" tIns="45857" rIns="91714" bIns="45857"/>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84E8EC-F0F1-42AC-A1CA-68B3F9FE36FC}" type="slidenum">
              <a:rPr lang="en-US"/>
              <a:pPr/>
              <a:t>25</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lIns="91714" tIns="45857" rIns="91714" bIns="45857"/>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9D5E0-0C13-4978-A6B6-20EC2EE6065B}" type="slidenum">
              <a:rPr lang="en-US"/>
              <a:pPr/>
              <a:t>26</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xfrm>
            <a:off x="0" y="4415790"/>
            <a:ext cx="7010400" cy="4183380"/>
          </a:xfrm>
        </p:spPr>
        <p:txBody>
          <a:bodyPr lIns="91714" tIns="45857" rIns="91714" bIns="45857"/>
          <a:lstStyle/>
          <a:p>
            <a:endParaRPr lang="en-US" b="1" dirty="0">
              <a:latin typeface="Arial MT Condensed Ligh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1A386-E797-4B00-A95A-908D00FB79E7}" type="slidenum">
              <a:rPr lang="en-US"/>
              <a:pPr/>
              <a:t>27</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lIns="91714" tIns="45857" rIns="91714" bIns="45857"/>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577820-B2BC-4970-8B7C-36B243271EA1}" type="slidenum">
              <a:rPr lang="en-US"/>
              <a:pPr/>
              <a:t>28</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lIns="91714" tIns="45857" rIns="91714" bIns="45857"/>
          <a:lstStyle/>
          <a:p>
            <a:r>
              <a:rPr lang="en-US" b="1" dirty="0">
                <a:latin typeface="Arial MT Condensed Light"/>
              </a:rPr>
              <a:t>5)  Conduct manifestation determination review  (remember 5 day notice)</a:t>
            </a:r>
          </a:p>
          <a:p>
            <a:r>
              <a:rPr lang="en-US" dirty="0">
                <a:latin typeface="Arial MT Condensed Light"/>
              </a:rPr>
              <a:t>Sample</a:t>
            </a:r>
            <a:r>
              <a:rPr lang="en-US" b="1" i="1" dirty="0">
                <a:latin typeface="Arial MT Condensed Light"/>
              </a:rPr>
              <a:t>:  MDR Addendum</a:t>
            </a:r>
            <a:endParaRPr lang="en-US" b="1" dirty="0">
              <a:latin typeface="Arial MT Condensed Light"/>
            </a:endParaRPr>
          </a:p>
          <a:p>
            <a:pPr lvl="2">
              <a:buFont typeface="Symbol" pitchFamily="18" charset="2"/>
              <a:buChar char="·"/>
            </a:pPr>
            <a:r>
              <a:rPr lang="en-US" b="1" dirty="0">
                <a:latin typeface="Arial MT Condensed Light"/>
              </a:rPr>
              <a:t>Review must be conducted immediately, if possible, but in no case later than 10 school days after the date on which the decision to take the disciplinary action is made.  Can ask for more assessment</a:t>
            </a:r>
          </a:p>
          <a:p>
            <a:pPr lvl="2">
              <a:buFont typeface="Symbol" pitchFamily="18" charset="2"/>
              <a:buChar char="·"/>
            </a:pPr>
            <a:r>
              <a:rPr lang="en-US" b="1" dirty="0">
                <a:latin typeface="Arial MT Condensed Light"/>
              </a:rPr>
              <a:t>Conducted by IEP team and other qualified personnel</a:t>
            </a:r>
          </a:p>
          <a:p>
            <a:pPr lvl="2">
              <a:buFont typeface="Symbol" pitchFamily="18" charset="2"/>
              <a:buChar char="·"/>
            </a:pPr>
            <a:r>
              <a:rPr lang="en-US" b="1" dirty="0">
                <a:latin typeface="Arial MT Condensed Light"/>
              </a:rPr>
              <a:t>Have assessment professional qualified to interpret assessment present at meeting</a:t>
            </a:r>
          </a:p>
          <a:p>
            <a:pPr lvl="2">
              <a:buFont typeface="Symbol" pitchFamily="18" charset="2"/>
              <a:buChar char="·"/>
            </a:pPr>
            <a:r>
              <a:rPr lang="en-US" b="1" dirty="0">
                <a:latin typeface="Arial MT Condensed Light"/>
              </a:rPr>
              <a:t>Review assessment!</a:t>
            </a:r>
          </a:p>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138CAC-44BB-4FC0-831A-1914DE0E593E}" type="slidenum">
              <a:rPr lang="en-US"/>
              <a:pPr/>
              <a:t>29</a:t>
            </a:fld>
            <a:endParaRPr lang="en-US"/>
          </a:p>
        </p:txBody>
      </p:sp>
      <p:sp>
        <p:nvSpPr>
          <p:cNvPr id="177154" name="Rectangle 2"/>
          <p:cNvSpPr>
            <a:spLocks noGrp="1" noRot="1" noChangeAspect="1" noChangeArrowheads="1" noTextEdit="1"/>
          </p:cNvSpPr>
          <p:nvPr>
            <p:ph type="sldImg"/>
          </p:nvPr>
        </p:nvSpPr>
        <p:spPr>
          <a:xfrm>
            <a:off x="1695450" y="155575"/>
            <a:ext cx="2995613" cy="2246313"/>
          </a:xfrm>
          <a:ln/>
        </p:spPr>
      </p:sp>
      <p:sp>
        <p:nvSpPr>
          <p:cNvPr id="177155" name="Rectangle 3"/>
          <p:cNvSpPr>
            <a:spLocks noGrp="1" noChangeArrowheads="1"/>
          </p:cNvSpPr>
          <p:nvPr>
            <p:ph type="body" idx="1"/>
          </p:nvPr>
        </p:nvSpPr>
        <p:spPr>
          <a:xfrm>
            <a:off x="389467" y="2556510"/>
            <a:ext cx="6231467" cy="6042660"/>
          </a:xfrm>
        </p:spPr>
        <p:txBody>
          <a:bodyPr/>
          <a:lstStyle/>
          <a:p>
            <a:pPr>
              <a:buFontTx/>
              <a:buChar char="•"/>
            </a:pPr>
            <a:r>
              <a:rPr lang="en-US" b="1" dirty="0"/>
              <a:t>Draw a clear distinction between the regular ed. Discipline process and the role of the IEP Team.</a:t>
            </a:r>
          </a:p>
          <a:p>
            <a:pPr lvl="1">
              <a:buFontTx/>
              <a:buChar char="•"/>
            </a:pPr>
            <a:r>
              <a:rPr lang="en-US" dirty="0"/>
              <a:t>Guilt, too harsh a punishment—issues for general ed. Adm.</a:t>
            </a:r>
          </a:p>
          <a:p>
            <a:pPr lvl="1">
              <a:buFontTx/>
              <a:buChar char="•"/>
            </a:pPr>
            <a:r>
              <a:rPr lang="en-US" dirty="0"/>
              <a:t>Same arguments as kids without disabilities</a:t>
            </a:r>
          </a:p>
          <a:p>
            <a:pPr lvl="1">
              <a:buFontTx/>
              <a:buChar char="•"/>
            </a:pPr>
            <a:r>
              <a:rPr lang="en-US" dirty="0"/>
              <a:t>TEAM=MDR and appropriate services</a:t>
            </a:r>
          </a:p>
          <a:p>
            <a:pPr>
              <a:buFontTx/>
              <a:buChar char="•"/>
            </a:pPr>
            <a:r>
              <a:rPr lang="en-US" b="1" dirty="0"/>
              <a:t>Get notice out immediately</a:t>
            </a:r>
          </a:p>
          <a:p>
            <a:pPr lvl="1">
              <a:buFontTx/>
              <a:buChar char="•"/>
            </a:pPr>
            <a:r>
              <a:rPr lang="en-US" dirty="0"/>
              <a:t>Decision, procedural safeguards, IEP meeting, general ed. Disciplinary proceedings</a:t>
            </a:r>
          </a:p>
          <a:p>
            <a:pPr>
              <a:buFontTx/>
              <a:buChar char="•"/>
            </a:pPr>
            <a:r>
              <a:rPr lang="en-US" b="1" dirty="0"/>
              <a:t>Hold the general ed. Proceedings first</a:t>
            </a:r>
          </a:p>
          <a:p>
            <a:pPr lvl="1">
              <a:buFontTx/>
              <a:buChar char="•"/>
            </a:pPr>
            <a:r>
              <a:rPr lang="en-US" dirty="0"/>
              <a:t>Optional, more sense—guilt , punishment</a:t>
            </a:r>
          </a:p>
          <a:p>
            <a:pPr lvl="1">
              <a:buFontTx/>
              <a:buChar char="•"/>
            </a:pPr>
            <a:r>
              <a:rPr lang="en-US" dirty="0"/>
              <a:t>Creates record for MDR—factual findings</a:t>
            </a:r>
          </a:p>
          <a:p>
            <a:pPr>
              <a:buFontTx/>
              <a:buChar char="•"/>
            </a:pPr>
            <a:r>
              <a:rPr lang="en-US" b="1" dirty="0"/>
              <a:t>Prepare a packet for review by each member of the IEP Meeting</a:t>
            </a:r>
          </a:p>
          <a:p>
            <a:pPr lvl="1">
              <a:buFontTx/>
              <a:buChar char="•"/>
            </a:pPr>
            <a:r>
              <a:rPr lang="en-US" dirty="0"/>
              <a:t>“All relevant information”</a:t>
            </a:r>
          </a:p>
          <a:p>
            <a:pPr lvl="1">
              <a:buFontTx/>
              <a:buChar char="•"/>
            </a:pPr>
            <a:r>
              <a:rPr lang="en-US" dirty="0"/>
              <a:t>Parents invited to contribute information</a:t>
            </a:r>
          </a:p>
          <a:p>
            <a:pPr>
              <a:buFontTx/>
              <a:buChar char="•"/>
            </a:pPr>
            <a:r>
              <a:rPr lang="en-US" b="1" dirty="0"/>
              <a:t>Assemble the Team</a:t>
            </a:r>
          </a:p>
          <a:p>
            <a:pPr lvl="1">
              <a:buFontTx/>
              <a:buChar char="•"/>
            </a:pPr>
            <a:r>
              <a:rPr lang="en-US" dirty="0"/>
              <a:t>Properly constituted IEP Team—remember other qualified personnel—factual findings, evaluation</a:t>
            </a:r>
          </a:p>
          <a:p>
            <a:pPr>
              <a:buFontTx/>
              <a:buChar char="•"/>
            </a:pPr>
            <a:r>
              <a:rPr lang="en-US" b="1" dirty="0"/>
              <a:t>Document the information that was reviewed</a:t>
            </a:r>
          </a:p>
          <a:p>
            <a:pPr lvl="1">
              <a:buFontTx/>
              <a:buChar char="•"/>
            </a:pPr>
            <a:r>
              <a:rPr lang="en-US" dirty="0"/>
              <a:t>On form</a:t>
            </a:r>
          </a:p>
          <a:p>
            <a:pPr>
              <a:buFontTx/>
              <a:buChar char="•"/>
            </a:pPr>
            <a:r>
              <a:rPr lang="en-US" b="1" dirty="0"/>
              <a:t>Address the three standards</a:t>
            </a:r>
          </a:p>
          <a:p>
            <a:pPr lvl="1">
              <a:buFontTx/>
              <a:buChar char="•"/>
            </a:pPr>
            <a:r>
              <a:rPr lang="en-US" dirty="0"/>
              <a:t>Document consideration of each standard, decision, nature of disagreement</a:t>
            </a:r>
          </a:p>
          <a:p>
            <a:pPr>
              <a:buFontTx/>
              <a:buChar char="•"/>
            </a:pPr>
            <a:r>
              <a:rPr lang="en-US" b="1" dirty="0"/>
              <a:t>Be prepared for </a:t>
            </a:r>
            <a:r>
              <a:rPr lang="en-US" b="1" dirty="0" err="1"/>
              <a:t>nonconsensus</a:t>
            </a:r>
            <a:endParaRPr lang="en-US" b="1" dirty="0"/>
          </a:p>
          <a:p>
            <a:pPr lvl="1">
              <a:buFontTx/>
              <a:buChar char="•"/>
            </a:pPr>
            <a:r>
              <a:rPr lang="en-US" dirty="0"/>
              <a:t>School can go ahead with proposed change if parents disagree, unless due process hearing—stay-put (unless drugs or weapons)</a:t>
            </a:r>
          </a:p>
          <a:p>
            <a:pPr>
              <a:buFontTx/>
              <a:buChar char="•"/>
            </a:pPr>
            <a:r>
              <a:rPr lang="en-US" b="1" dirty="0"/>
              <a:t>Keep up with future developments</a:t>
            </a:r>
          </a:p>
          <a:p>
            <a:pPr lvl="1">
              <a:buFontTx/>
              <a:buChar char="•"/>
            </a:pPr>
            <a:r>
              <a:rPr lang="en-US" dirty="0"/>
              <a:t>IDEA Reauthorization</a:t>
            </a:r>
          </a:p>
          <a:p>
            <a:pPr lvl="1">
              <a:buFontTx/>
              <a:buChar char="•"/>
            </a:pPr>
            <a:r>
              <a:rPr lang="en-US" dirty="0"/>
              <a:t>Hearing decisions-litigation</a:t>
            </a:r>
          </a:p>
          <a:p>
            <a:pPr lvl="1">
              <a:buFontTx/>
              <a:buChar char="•"/>
            </a:pP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5E135-FF8B-4374-8416-B18B685A0831}" type="slidenum">
              <a:rPr lang="en-US"/>
              <a:pPr/>
              <a:t>3</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175DE2-EF56-418D-9DA5-7DA81CF8F116}" type="slidenum">
              <a:rPr lang="en-US"/>
              <a:pPr/>
              <a:t>4</a:t>
            </a:fld>
            <a:endParaRPr 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19DA75-AA6D-4969-A2A7-22DEAF502FC0}" type="slidenum">
              <a:rPr lang="en-US"/>
              <a:pPr/>
              <a:t>5</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pPr>
              <a:buFontTx/>
              <a:buNone/>
            </a:pPr>
            <a:endParaRPr lang="en-US" sz="14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3B4D09-703E-449B-8C37-5FDB4F87D218}" type="slidenum">
              <a:rPr lang="en-US"/>
              <a:pPr/>
              <a:t>6</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pPr>
              <a:buFontTx/>
              <a:buChar char="•"/>
            </a:pPr>
            <a:endParaRPr lang="en-US" dirty="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A201DF-BA2E-4F25-B3D7-43648EE06823}" type="slidenum">
              <a:rPr lang="en-US"/>
              <a:pPr/>
              <a:t>7</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lIns="91714" tIns="45857" rIns="91714" bIns="45857"/>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8289A9-8800-4037-9DB1-ADD0E478F8B1}" type="slidenum">
              <a:rPr lang="en-US"/>
              <a:pPr/>
              <a:t>8</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pPr>
              <a:buFontTx/>
              <a:buChar cha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2CB0CD-3FFA-4DE8-B3BA-D88E6ABF7BF1}" type="slidenum">
              <a:rPr lang="en-US"/>
              <a:pPr/>
              <a:t>9</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CBA7993-8693-48BF-BDA5-B122605E63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718CE-C02C-475B-9EAC-A1E9FB5B15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E34818-EC1D-48EA-AB2B-ACFA22C9EE5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526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752600"/>
            <a:ext cx="3810000" cy="4191000"/>
          </a:xfrm>
        </p:spPr>
        <p:txBody>
          <a:bodyPr/>
          <a:lstStyle/>
          <a:p>
            <a:endParaRPr lang="en-US"/>
          </a:p>
        </p:txBody>
      </p:sp>
      <p:sp>
        <p:nvSpPr>
          <p:cNvPr id="5" name="Date Placeholder 4"/>
          <p:cNvSpPr>
            <a:spLocks noGrp="1"/>
          </p:cNvSpPr>
          <p:nvPr>
            <p:ph type="dt" sz="half" idx="10"/>
          </p:nvPr>
        </p:nvSpPr>
        <p:spPr>
          <a:xfrm>
            <a:off x="457200" y="60198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0198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858000" y="6019800"/>
            <a:ext cx="1905000" cy="457200"/>
          </a:xfrm>
        </p:spPr>
        <p:txBody>
          <a:bodyPr/>
          <a:lstStyle>
            <a:lvl1pPr>
              <a:defRPr/>
            </a:lvl1pPr>
          </a:lstStyle>
          <a:p>
            <a:fld id="{250281EE-C85B-4DF9-9DE3-460AD3518B2A}"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9906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752600"/>
            <a:ext cx="3810000" cy="4191000"/>
          </a:xfrm>
        </p:spPr>
        <p:txBody>
          <a:bodyPr/>
          <a:lstStyle/>
          <a:p>
            <a:endParaRPr lang="en-US"/>
          </a:p>
        </p:txBody>
      </p:sp>
      <p:sp>
        <p:nvSpPr>
          <p:cNvPr id="4" name="Text Placeholder 3"/>
          <p:cNvSpPr>
            <a:spLocks noGrp="1"/>
          </p:cNvSpPr>
          <p:nvPr>
            <p:ph type="body" sz="half" idx="2"/>
          </p:nvPr>
        </p:nvSpPr>
        <p:spPr>
          <a:xfrm>
            <a:off x="4648200" y="1752600"/>
            <a:ext cx="3810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0198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0198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858000" y="6019800"/>
            <a:ext cx="1905000" cy="457200"/>
          </a:xfrm>
        </p:spPr>
        <p:txBody>
          <a:bodyPr/>
          <a:lstStyle>
            <a:lvl1pPr>
              <a:defRPr/>
            </a:lvl1pPr>
          </a:lstStyle>
          <a:p>
            <a:fld id="{C8EE931A-B6FB-4A9B-8418-396224E710E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617A1-0FFC-42D9-AE7D-71CEEFB7B9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6638D55E-22DA-4C04-98D1-F260AEEABE8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CFFA9-4484-427D-9A89-03B7B20020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46FDD-9192-4AAE-A850-5A55464F7B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8FCF8E-5CDD-4A2A-AAB3-BE5AA76603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D20DAE-293F-4637-94AC-A63C9FA876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9B328-458E-4BB2-A8FF-C3B03B5C3CA2}"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EEE0931-22F1-4223-A79D-AE694B4E69DC}"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B7244A1-A774-4DB0-841C-8AB61AFF5014}"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6.xml"/><Relationship Id="rId5" Type="http://schemas.openxmlformats.org/officeDocument/2006/relationships/image" Target="../media/image7.wmf"/><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3.bin"/></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1295400"/>
            <a:ext cx="7772400" cy="1143000"/>
          </a:xfrm>
        </p:spPr>
        <p:txBody>
          <a:bodyPr>
            <a:normAutofit fontScale="90000"/>
          </a:bodyPr>
          <a:lstStyle/>
          <a:p>
            <a:r>
              <a:rPr lang="en-US" sz="6600"/>
              <a:t>Manifestation Determination</a:t>
            </a:r>
            <a:endParaRPr lang="en-US"/>
          </a:p>
        </p:txBody>
      </p:sp>
      <p:sp>
        <p:nvSpPr>
          <p:cNvPr id="4" name="Slide Number Placeholder 4"/>
          <p:cNvSpPr>
            <a:spLocks noGrp="1"/>
          </p:cNvSpPr>
          <p:nvPr>
            <p:ph type="sldNum" sz="quarter" idx="12"/>
          </p:nvPr>
        </p:nvSpPr>
        <p:spPr>
          <a:xfrm>
            <a:off x="7620000" y="6248400"/>
            <a:ext cx="1315721" cy="365125"/>
          </a:xfrm>
        </p:spPr>
        <p:txBody>
          <a:bodyPr/>
          <a:lstStyle/>
          <a:p>
            <a:fld id="{BBC4E76C-0D65-4FCB-9341-7375DD090D98}" type="slidenum">
              <a:rPr lang="en-US"/>
              <a:pPr/>
              <a:t>1</a:t>
            </a:fld>
            <a:endParaRPr lang="en-US" dirty="0"/>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a:bodyPr>
          <a:lstStyle/>
          <a:p>
            <a:r>
              <a:rPr lang="en-US" sz="4800" dirty="0"/>
              <a:t>Standard #2</a:t>
            </a:r>
          </a:p>
        </p:txBody>
      </p:sp>
      <p:sp>
        <p:nvSpPr>
          <p:cNvPr id="199683" name="Rectangle 3"/>
          <p:cNvSpPr>
            <a:spLocks noGrp="1" noChangeArrowheads="1"/>
          </p:cNvSpPr>
          <p:nvPr>
            <p:ph type="body" sz="half" idx="1"/>
          </p:nvPr>
        </p:nvSpPr>
        <p:spPr>
          <a:xfrm>
            <a:off x="533400" y="2362200"/>
            <a:ext cx="6477000" cy="2971800"/>
          </a:xfrm>
        </p:spPr>
        <p:txBody>
          <a:bodyPr>
            <a:normAutofit/>
          </a:bodyPr>
          <a:lstStyle/>
          <a:p>
            <a:r>
              <a:rPr lang="en-US" sz="4000" dirty="0"/>
              <a:t>Was the conduct in question a direct result of the LEA’s failure to implement the IEP?</a:t>
            </a:r>
          </a:p>
        </p:txBody>
      </p:sp>
      <p:sp>
        <p:nvSpPr>
          <p:cNvPr id="5" name="Slide Number Placeholder 6"/>
          <p:cNvSpPr>
            <a:spLocks noGrp="1"/>
          </p:cNvSpPr>
          <p:nvPr>
            <p:ph type="sldNum" sz="quarter" idx="12"/>
          </p:nvPr>
        </p:nvSpPr>
        <p:spPr/>
        <p:txBody>
          <a:bodyPr/>
          <a:lstStyle/>
          <a:p>
            <a:fld id="{7AD2F260-9632-4431-B459-193FAB4EDC06}"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a:t>Questions to Consider…</a:t>
            </a:r>
          </a:p>
        </p:txBody>
      </p:sp>
      <p:sp>
        <p:nvSpPr>
          <p:cNvPr id="267267" name="Rectangle 3"/>
          <p:cNvSpPr>
            <a:spLocks noGrp="1" noChangeArrowheads="1"/>
          </p:cNvSpPr>
          <p:nvPr>
            <p:ph idx="1"/>
          </p:nvPr>
        </p:nvSpPr>
        <p:spPr>
          <a:xfrm>
            <a:off x="685800" y="1905000"/>
            <a:ext cx="4953000" cy="4191000"/>
          </a:xfrm>
        </p:spPr>
        <p:txBody>
          <a:bodyPr/>
          <a:lstStyle/>
          <a:p>
            <a:pPr>
              <a:buFontTx/>
              <a:buNone/>
            </a:pPr>
            <a:r>
              <a:rPr lang="en-US">
                <a:solidFill>
                  <a:schemeClr val="hlink"/>
                </a:solidFill>
              </a:rPr>
              <a:t>Standard #2:</a:t>
            </a:r>
          </a:p>
          <a:p>
            <a:pPr>
              <a:buClr>
                <a:schemeClr val="hlink"/>
              </a:buClr>
              <a:buFont typeface="Wingdings" pitchFamily="2" charset="2"/>
              <a:buChar char="ü"/>
            </a:pPr>
            <a:r>
              <a:rPr lang="en-US" sz="2000">
                <a:cs typeface="Arial" pitchFamily="34" charset="0"/>
              </a:rPr>
              <a:t>Is the student making educational progress?</a:t>
            </a:r>
          </a:p>
          <a:p>
            <a:pPr>
              <a:buClr>
                <a:schemeClr val="hlink"/>
              </a:buClr>
              <a:buFont typeface="Wingdings" pitchFamily="2" charset="2"/>
              <a:buChar char="ü"/>
            </a:pPr>
            <a:r>
              <a:rPr lang="en-US" sz="2000">
                <a:cs typeface="Arial" pitchFamily="34" charset="0"/>
              </a:rPr>
              <a:t>Have the services been provided consistent with the IEP?</a:t>
            </a:r>
          </a:p>
          <a:p>
            <a:pPr>
              <a:buClr>
                <a:schemeClr val="hlink"/>
              </a:buClr>
              <a:buFont typeface="Wingdings" pitchFamily="2" charset="2"/>
              <a:buChar char="ü"/>
            </a:pPr>
            <a:r>
              <a:rPr lang="en-US" sz="2000">
                <a:cs typeface="Times New Roman" pitchFamily="18" charset="0"/>
              </a:rPr>
              <a:t>If there were inconsistencies in the implementation of the IEP, did they have a direct impact on the behavior in question?</a:t>
            </a:r>
            <a:r>
              <a:rPr lang="en-US" sz="2000">
                <a:cs typeface="Arial" pitchFamily="34" charset="0"/>
              </a:rPr>
              <a:t> </a:t>
            </a:r>
          </a:p>
        </p:txBody>
      </p:sp>
      <p:sp>
        <p:nvSpPr>
          <p:cNvPr id="5" name="Slide Number Placeholder 5"/>
          <p:cNvSpPr>
            <a:spLocks noGrp="1"/>
          </p:cNvSpPr>
          <p:nvPr>
            <p:ph type="sldNum" sz="quarter" idx="12"/>
          </p:nvPr>
        </p:nvSpPr>
        <p:spPr/>
        <p:txBody>
          <a:bodyPr/>
          <a:lstStyle/>
          <a:p>
            <a:fld id="{7523809E-A229-4165-AA2B-60AE042C24A0}" type="slidenum">
              <a:rPr lang="en-US"/>
              <a:pPr/>
              <a:t>11</a:t>
            </a:fld>
            <a:endParaRPr lang="en-US"/>
          </a:p>
        </p:txBody>
      </p:sp>
      <p:pic>
        <p:nvPicPr>
          <p:cNvPr id="267268" name="Picture 4" descr="C:\Documents and Settings\user\Application Data\Microsoft\Media Catalog\Downloaded Clips\cl0\bs01705_.wmf"/>
          <p:cNvPicPr>
            <a:picLocks noChangeAspect="1" noChangeArrowheads="1"/>
          </p:cNvPicPr>
          <p:nvPr/>
        </p:nvPicPr>
        <p:blipFill>
          <a:blip r:embed="rId3" cstate="print"/>
          <a:srcRect/>
          <a:stretch>
            <a:fillRect/>
          </a:stretch>
        </p:blipFill>
        <p:spPr bwMode="auto">
          <a:xfrm>
            <a:off x="5791200" y="2286000"/>
            <a:ext cx="2644775" cy="2667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1026"/>
          <p:cNvSpPr>
            <a:spLocks noGrp="1" noChangeArrowheads="1"/>
          </p:cNvSpPr>
          <p:nvPr>
            <p:ph type="title"/>
          </p:nvPr>
        </p:nvSpPr>
        <p:spPr/>
        <p:txBody>
          <a:bodyPr/>
          <a:lstStyle/>
          <a:p>
            <a:r>
              <a:rPr lang="en-US"/>
              <a:t>Manifestation Decision</a:t>
            </a:r>
          </a:p>
        </p:txBody>
      </p:sp>
      <p:pic>
        <p:nvPicPr>
          <p:cNvPr id="216070" name="Picture 1030" descr="C:\Documents and Settings\user\Application Data\Microsoft\Media Catalog\Downloaded Clips\cl1\PE03513_.wmf"/>
          <p:cNvPicPr>
            <a:picLocks noGrp="1" noChangeAspect="1" noChangeArrowheads="1"/>
          </p:cNvPicPr>
          <p:nvPr>
            <p:ph type="clipArt" sz="half" idx="1"/>
          </p:nvPr>
        </p:nvPicPr>
        <p:blipFill>
          <a:blip r:embed="rId3" cstate="print"/>
          <a:stretch>
            <a:fillRect/>
          </a:stretch>
        </p:blipFill>
        <p:spPr>
          <a:xfrm>
            <a:off x="1002671" y="2113607"/>
            <a:ext cx="3176257" cy="3468986"/>
          </a:xfrm>
          <a:noFill/>
          <a:ln/>
        </p:spPr>
      </p:pic>
      <p:sp>
        <p:nvSpPr>
          <p:cNvPr id="216068" name="Rectangle 1028"/>
          <p:cNvSpPr>
            <a:spLocks noGrp="1" noChangeArrowheads="1"/>
          </p:cNvSpPr>
          <p:nvPr>
            <p:ph type="body" sz="half" idx="2"/>
          </p:nvPr>
        </p:nvSpPr>
        <p:spPr/>
        <p:txBody>
          <a:bodyPr/>
          <a:lstStyle/>
          <a:p>
            <a:r>
              <a:rPr lang="en-US" sz="2400"/>
              <a:t>If the LEA, parent and relevant members of the IEP Team determine that either standard is applicable for the child, the conduct shall be determined to be a manifestation of the child’s disability</a:t>
            </a:r>
          </a:p>
        </p:txBody>
      </p:sp>
      <p:sp>
        <p:nvSpPr>
          <p:cNvPr id="8" name="Slide Number Placeholder 6"/>
          <p:cNvSpPr>
            <a:spLocks noGrp="1"/>
          </p:cNvSpPr>
          <p:nvPr>
            <p:ph type="sldNum" sz="quarter" idx="12"/>
          </p:nvPr>
        </p:nvSpPr>
        <p:spPr/>
        <p:txBody>
          <a:bodyPr/>
          <a:lstStyle/>
          <a:p>
            <a:fld id="{4C7EC0F7-162D-4F30-B4A3-2FCD37D1B9F4}" type="slidenum">
              <a:rPr lang="en-US"/>
              <a:pPr/>
              <a:t>12</a:t>
            </a:fld>
            <a:endParaRPr lang="en-US"/>
          </a:p>
        </p:txBody>
      </p:sp>
      <p:sp>
        <p:nvSpPr>
          <p:cNvPr id="216071" name="Rectangle 1031"/>
          <p:cNvSpPr>
            <a:spLocks noChangeArrowheads="1"/>
          </p:cNvSpPr>
          <p:nvPr/>
        </p:nvSpPr>
        <p:spPr bwMode="auto">
          <a:xfrm>
            <a:off x="2286000" y="2286000"/>
            <a:ext cx="990600" cy="381000"/>
          </a:xfrm>
          <a:prstGeom prst="rect">
            <a:avLst/>
          </a:prstGeom>
          <a:noFill/>
          <a:ln w="9525">
            <a:noFill/>
            <a:miter lim="800000"/>
            <a:headEnd/>
            <a:tailEnd/>
          </a:ln>
          <a:effectLst/>
        </p:spPr>
        <p:txBody>
          <a:bodyPr wrap="none" anchor="ctr"/>
          <a:lstStyle/>
          <a:p>
            <a:pPr algn="ctr"/>
            <a:r>
              <a:rPr lang="en-US" sz="2400" b="1">
                <a:latin typeface="Comic Sans MS" pitchFamily="66" charset="0"/>
              </a:rPr>
              <a:t>YES</a:t>
            </a:r>
          </a:p>
        </p:txBody>
      </p:sp>
      <p:sp>
        <p:nvSpPr>
          <p:cNvPr id="216072" name="Rectangle 1032"/>
          <p:cNvSpPr>
            <a:spLocks noChangeArrowheads="1"/>
          </p:cNvSpPr>
          <p:nvPr/>
        </p:nvSpPr>
        <p:spPr bwMode="auto">
          <a:xfrm>
            <a:off x="2133600" y="3733800"/>
            <a:ext cx="838200" cy="685800"/>
          </a:xfrm>
          <a:prstGeom prst="rect">
            <a:avLst/>
          </a:prstGeom>
          <a:noFill/>
          <a:ln w="9525">
            <a:noFill/>
            <a:miter lim="800000"/>
            <a:headEnd/>
            <a:tailEnd/>
          </a:ln>
          <a:effectLst/>
        </p:spPr>
        <p:txBody>
          <a:bodyPr wrap="none" anchor="ctr"/>
          <a:lstStyle/>
          <a:p>
            <a:pPr algn="ctr"/>
            <a:r>
              <a:rPr lang="en-US" sz="2000" b="1">
                <a:latin typeface="Comic Sans MS" pitchFamily="66" charset="0"/>
              </a:rPr>
              <a:t>Related?</a:t>
            </a:r>
          </a:p>
        </p:txBody>
      </p:sp>
      <p:sp>
        <p:nvSpPr>
          <p:cNvPr id="216073" name="Rectangle 1033"/>
          <p:cNvSpPr>
            <a:spLocks noChangeArrowheads="1"/>
          </p:cNvSpPr>
          <p:nvPr/>
        </p:nvSpPr>
        <p:spPr bwMode="auto">
          <a:xfrm rot="-1204864">
            <a:off x="3276600" y="2057400"/>
            <a:ext cx="990600" cy="381000"/>
          </a:xfrm>
          <a:prstGeom prst="rect">
            <a:avLst/>
          </a:prstGeom>
          <a:noFill/>
          <a:ln w="9525">
            <a:noFill/>
            <a:miter lim="800000"/>
            <a:headEnd/>
            <a:tailEnd/>
          </a:ln>
          <a:effectLst/>
        </p:spPr>
        <p:txBody>
          <a:bodyPr wrap="none" anchor="ctr"/>
          <a:lstStyle/>
          <a:p>
            <a:pPr algn="ctr"/>
            <a:r>
              <a:rPr lang="en-US" sz="2400" b="1">
                <a:latin typeface="Comic Sans MS" pitchFamily="66" charset="0"/>
              </a:rPr>
              <a:t>NO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a:t>Is</a:t>
            </a:r>
            <a:r>
              <a:rPr lang="en-US">
                <a:solidFill>
                  <a:schemeClr val="hlink"/>
                </a:solidFill>
              </a:rPr>
              <a:t> NOT</a:t>
            </a:r>
            <a:r>
              <a:rPr lang="en-US"/>
              <a:t> Manifestation</a:t>
            </a:r>
          </a:p>
        </p:txBody>
      </p:sp>
      <p:sp>
        <p:nvSpPr>
          <p:cNvPr id="207876" name="Rectangle 4"/>
          <p:cNvSpPr>
            <a:spLocks noGrp="1" noChangeArrowheads="1"/>
          </p:cNvSpPr>
          <p:nvPr>
            <p:ph type="body" sz="half" idx="2"/>
          </p:nvPr>
        </p:nvSpPr>
        <p:spPr>
          <a:xfrm>
            <a:off x="609600" y="1905000"/>
            <a:ext cx="7467600" cy="3352800"/>
          </a:xfrm>
        </p:spPr>
        <p:txBody>
          <a:bodyPr/>
          <a:lstStyle/>
          <a:p>
            <a:r>
              <a:rPr lang="en-US" sz="2400" dirty="0"/>
              <a:t>Relevant disciplinary procedures applicable to children without disabilities may be applied to the child in the same manner for the same duration in which the procedures would be applied to children without disabilities (except FAPE) although it may be provided in an IAES</a:t>
            </a:r>
          </a:p>
        </p:txBody>
      </p:sp>
      <p:sp>
        <p:nvSpPr>
          <p:cNvPr id="6" name="Slide Number Placeholder 6"/>
          <p:cNvSpPr>
            <a:spLocks noGrp="1"/>
          </p:cNvSpPr>
          <p:nvPr>
            <p:ph type="sldNum" sz="quarter" idx="12"/>
          </p:nvPr>
        </p:nvSpPr>
        <p:spPr/>
        <p:txBody>
          <a:bodyPr/>
          <a:lstStyle/>
          <a:p>
            <a:fld id="{91A294FB-14B2-4223-895D-84AD36D7BF43}"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685800" y="838200"/>
            <a:ext cx="7772400" cy="990600"/>
          </a:xfrm>
        </p:spPr>
        <p:txBody>
          <a:bodyPr>
            <a:normAutofit fontScale="90000"/>
          </a:bodyPr>
          <a:lstStyle/>
          <a:p>
            <a:r>
              <a:rPr lang="en-US"/>
              <a:t>Services During </a:t>
            </a:r>
            <a:br>
              <a:rPr lang="en-US"/>
            </a:br>
            <a:r>
              <a:rPr lang="en-US"/>
              <a:t>Change of Placement</a:t>
            </a:r>
          </a:p>
        </p:txBody>
      </p:sp>
      <p:sp>
        <p:nvSpPr>
          <p:cNvPr id="205827" name="Rectangle 3"/>
          <p:cNvSpPr>
            <a:spLocks noGrp="1" noChangeArrowheads="1"/>
          </p:cNvSpPr>
          <p:nvPr>
            <p:ph type="body" sz="half" idx="1"/>
          </p:nvPr>
        </p:nvSpPr>
        <p:spPr>
          <a:xfrm>
            <a:off x="1219200" y="1981200"/>
            <a:ext cx="6324600" cy="3657600"/>
          </a:xfrm>
        </p:spPr>
        <p:txBody>
          <a:bodyPr/>
          <a:lstStyle/>
          <a:p>
            <a:r>
              <a:rPr lang="en-US" sz="2400" dirty="0"/>
              <a:t>Educational services (FAPE) so as to enable child to continue to participate in general education curriculum and progress toward goals in IEP</a:t>
            </a:r>
          </a:p>
          <a:p>
            <a:r>
              <a:rPr lang="en-US" sz="2400" dirty="0"/>
              <a:t>FBA, behavioral interventions and modification (as appropriate) designed to address behavior violation so it does not recur</a:t>
            </a:r>
          </a:p>
          <a:p>
            <a:endParaRPr lang="en-US" sz="2400" dirty="0"/>
          </a:p>
        </p:txBody>
      </p:sp>
      <p:sp>
        <p:nvSpPr>
          <p:cNvPr id="5" name="Slide Number Placeholder 6"/>
          <p:cNvSpPr>
            <a:spLocks noGrp="1"/>
          </p:cNvSpPr>
          <p:nvPr>
            <p:ph type="sldNum" sz="quarter" idx="12"/>
          </p:nvPr>
        </p:nvSpPr>
        <p:spPr/>
        <p:txBody>
          <a:bodyPr/>
          <a:lstStyle/>
          <a:p>
            <a:fld id="{845429CE-C463-4C26-B75A-764C2AAB5470}"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dirty="0">
                <a:solidFill>
                  <a:schemeClr val="hlink"/>
                </a:solidFill>
              </a:rPr>
              <a:t>IS</a:t>
            </a:r>
            <a:r>
              <a:rPr lang="en-US" dirty="0"/>
              <a:t> Manifestation</a:t>
            </a:r>
          </a:p>
        </p:txBody>
      </p:sp>
      <p:sp>
        <p:nvSpPr>
          <p:cNvPr id="208900" name="Rectangle 4"/>
          <p:cNvSpPr>
            <a:spLocks noGrp="1" noChangeArrowheads="1"/>
          </p:cNvSpPr>
          <p:nvPr>
            <p:ph type="body" sz="half" idx="2"/>
          </p:nvPr>
        </p:nvSpPr>
        <p:spPr>
          <a:xfrm>
            <a:off x="1143000" y="1752600"/>
            <a:ext cx="7467600" cy="3886200"/>
          </a:xfrm>
        </p:spPr>
        <p:txBody>
          <a:bodyPr>
            <a:normAutofit lnSpcReduction="10000"/>
          </a:bodyPr>
          <a:lstStyle/>
          <a:p>
            <a:pPr marL="533400" indent="-533400"/>
            <a:r>
              <a:rPr lang="en-US" sz="2400" dirty="0"/>
              <a:t>IEP Team shall…</a:t>
            </a:r>
          </a:p>
          <a:p>
            <a:pPr marL="914400" lvl="1" indent="-457200">
              <a:buFontTx/>
              <a:buAutoNum type="arabicPeriod"/>
            </a:pPr>
            <a:r>
              <a:rPr lang="en-US" sz="2800" dirty="0">
                <a:solidFill>
                  <a:schemeClr val="tx2"/>
                </a:solidFill>
              </a:rPr>
              <a:t>If no FBA…</a:t>
            </a:r>
            <a:r>
              <a:rPr lang="en-US" sz="2800" dirty="0"/>
              <a:t>Conduct FBA and implement BIP for behavior that resulted in change of placement</a:t>
            </a:r>
          </a:p>
          <a:p>
            <a:pPr marL="914400" lvl="1" indent="-457200">
              <a:buFontTx/>
              <a:buAutoNum type="arabicPeriod"/>
            </a:pPr>
            <a:r>
              <a:rPr lang="en-US" sz="2800" dirty="0">
                <a:solidFill>
                  <a:schemeClr val="tx2"/>
                </a:solidFill>
              </a:rPr>
              <a:t>If BIP…</a:t>
            </a:r>
            <a:r>
              <a:rPr lang="en-US" sz="2800" dirty="0"/>
              <a:t>Review BIP and modify as necessary to address the behavior</a:t>
            </a:r>
          </a:p>
          <a:p>
            <a:pPr marL="914400" lvl="1" indent="-457200">
              <a:buFontTx/>
              <a:buAutoNum type="arabicPeriod"/>
            </a:pPr>
            <a:r>
              <a:rPr lang="en-US" sz="2800" dirty="0"/>
              <a:t>Return to placement unless parent and LEA agree to change of placement (unless Special Circumstance)</a:t>
            </a:r>
          </a:p>
          <a:p>
            <a:pPr marL="914400" lvl="1" indent="-457200">
              <a:buFontTx/>
              <a:buAutoNum type="arabicPeriod"/>
            </a:pPr>
            <a:endParaRPr lang="en-US" sz="2800" dirty="0"/>
          </a:p>
        </p:txBody>
      </p:sp>
      <p:sp>
        <p:nvSpPr>
          <p:cNvPr id="5" name="Slide Number Placeholder 6"/>
          <p:cNvSpPr>
            <a:spLocks noGrp="1"/>
          </p:cNvSpPr>
          <p:nvPr>
            <p:ph type="sldNum" sz="quarter" idx="12"/>
          </p:nvPr>
        </p:nvSpPr>
        <p:spPr/>
        <p:txBody>
          <a:bodyPr/>
          <a:lstStyle/>
          <a:p>
            <a:fld id="{D78CFA5C-B314-4636-AA40-DD52F7BDBB5E}"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685800" y="381000"/>
            <a:ext cx="7772400" cy="990600"/>
          </a:xfrm>
        </p:spPr>
        <p:txBody>
          <a:bodyPr/>
          <a:lstStyle/>
          <a:p>
            <a:r>
              <a:rPr lang="en-US" i="1"/>
              <a:t>Special Circumstances</a:t>
            </a:r>
          </a:p>
        </p:txBody>
      </p:sp>
      <p:sp>
        <p:nvSpPr>
          <p:cNvPr id="10" name="Slide Number Placeholder 4"/>
          <p:cNvSpPr>
            <a:spLocks noGrp="1"/>
          </p:cNvSpPr>
          <p:nvPr>
            <p:ph type="sldNum" sz="quarter" idx="12"/>
          </p:nvPr>
        </p:nvSpPr>
        <p:spPr/>
        <p:txBody>
          <a:bodyPr/>
          <a:lstStyle/>
          <a:p>
            <a:fld id="{678AA250-1432-4D7A-AFD4-81469E45339C}" type="slidenum">
              <a:rPr lang="en-US"/>
              <a:pPr/>
              <a:t>16</a:t>
            </a:fld>
            <a:endParaRPr lang="en-US"/>
          </a:p>
        </p:txBody>
      </p:sp>
      <p:sp>
        <p:nvSpPr>
          <p:cNvPr id="235523" name="AutoShape 3"/>
          <p:cNvSpPr>
            <a:spLocks noChangeArrowheads="1"/>
          </p:cNvSpPr>
          <p:nvPr/>
        </p:nvSpPr>
        <p:spPr bwMode="auto">
          <a:xfrm>
            <a:off x="914400" y="1981200"/>
            <a:ext cx="4724400" cy="1219200"/>
          </a:xfrm>
          <a:prstGeom prst="rightArrowCallout">
            <a:avLst>
              <a:gd name="adj1" fmla="val 25000"/>
              <a:gd name="adj2" fmla="val 25000"/>
              <a:gd name="adj3" fmla="val 64583"/>
              <a:gd name="adj4" fmla="val 66667"/>
            </a:avLst>
          </a:prstGeom>
          <a:solidFill>
            <a:schemeClr val="accent1"/>
          </a:solidFill>
          <a:ln w="9525">
            <a:solidFill>
              <a:schemeClr val="tx1"/>
            </a:solidFill>
            <a:miter lim="800000"/>
            <a:headEnd/>
            <a:tailEnd/>
          </a:ln>
          <a:effectLst/>
        </p:spPr>
        <p:txBody>
          <a:bodyPr wrap="none" anchor="ctr"/>
          <a:lstStyle/>
          <a:p>
            <a:r>
              <a:rPr lang="en-US" sz="3600" b="1">
                <a:latin typeface="Arial" pitchFamily="34" charset="0"/>
              </a:rPr>
              <a:t>Weapon</a:t>
            </a:r>
          </a:p>
        </p:txBody>
      </p:sp>
      <p:sp>
        <p:nvSpPr>
          <p:cNvPr id="235524" name="AutoShape 4"/>
          <p:cNvSpPr>
            <a:spLocks noChangeArrowheads="1"/>
          </p:cNvSpPr>
          <p:nvPr/>
        </p:nvSpPr>
        <p:spPr bwMode="auto">
          <a:xfrm>
            <a:off x="914400" y="3581400"/>
            <a:ext cx="4724400" cy="1219200"/>
          </a:xfrm>
          <a:prstGeom prst="rightArrowCallout">
            <a:avLst>
              <a:gd name="adj1" fmla="val 25000"/>
              <a:gd name="adj2" fmla="val 25000"/>
              <a:gd name="adj3" fmla="val 64583"/>
              <a:gd name="adj4" fmla="val 66667"/>
            </a:avLst>
          </a:prstGeom>
          <a:solidFill>
            <a:schemeClr val="accent2"/>
          </a:solidFill>
          <a:ln w="9525">
            <a:solidFill>
              <a:schemeClr val="tx1"/>
            </a:solidFill>
            <a:miter lim="800000"/>
            <a:headEnd/>
            <a:tailEnd/>
          </a:ln>
          <a:effectLst/>
        </p:spPr>
        <p:txBody>
          <a:bodyPr wrap="none" anchor="ctr"/>
          <a:lstStyle/>
          <a:p>
            <a:r>
              <a:rPr lang="en-US" sz="3600" b="1">
                <a:latin typeface="Arial" pitchFamily="34" charset="0"/>
              </a:rPr>
              <a:t>Drugs</a:t>
            </a:r>
          </a:p>
        </p:txBody>
      </p:sp>
      <p:sp>
        <p:nvSpPr>
          <p:cNvPr id="235525" name="AutoShape 5"/>
          <p:cNvSpPr>
            <a:spLocks noChangeArrowheads="1"/>
          </p:cNvSpPr>
          <p:nvPr/>
        </p:nvSpPr>
        <p:spPr bwMode="auto">
          <a:xfrm>
            <a:off x="914400" y="5105400"/>
            <a:ext cx="4724400" cy="1219200"/>
          </a:xfrm>
          <a:prstGeom prst="rightArrowCallout">
            <a:avLst>
              <a:gd name="adj1" fmla="val 25000"/>
              <a:gd name="adj2" fmla="val 25000"/>
              <a:gd name="adj3" fmla="val 64583"/>
              <a:gd name="adj4" fmla="val 66667"/>
            </a:avLst>
          </a:prstGeom>
          <a:solidFill>
            <a:schemeClr val="folHlink"/>
          </a:solidFill>
          <a:ln w="9525">
            <a:solidFill>
              <a:schemeClr val="tx1"/>
            </a:solidFill>
            <a:miter lim="800000"/>
            <a:headEnd/>
            <a:tailEnd/>
          </a:ln>
          <a:effectLst/>
        </p:spPr>
        <p:txBody>
          <a:bodyPr wrap="none" anchor="ctr"/>
          <a:lstStyle/>
          <a:p>
            <a:r>
              <a:rPr lang="en-US" sz="3600" b="1">
                <a:latin typeface="Arial" pitchFamily="34" charset="0"/>
              </a:rPr>
              <a:t>Serious </a:t>
            </a:r>
          </a:p>
          <a:p>
            <a:r>
              <a:rPr lang="en-US" sz="3600" b="1">
                <a:latin typeface="Arial" pitchFamily="34" charset="0"/>
              </a:rPr>
              <a:t>bodily injury</a:t>
            </a:r>
          </a:p>
        </p:txBody>
      </p:sp>
      <p:pic>
        <p:nvPicPr>
          <p:cNvPr id="235526" name="Picture 6" descr="C:\Program Files\Microsoft Office\Clipart\standard\stddir4\sl00370_.wmf"/>
          <p:cNvPicPr>
            <a:picLocks noChangeAspect="1" noChangeArrowheads="1"/>
          </p:cNvPicPr>
          <p:nvPr/>
        </p:nvPicPr>
        <p:blipFill>
          <a:blip r:embed="rId3" cstate="print"/>
          <a:srcRect/>
          <a:stretch>
            <a:fillRect/>
          </a:stretch>
        </p:blipFill>
        <p:spPr bwMode="auto">
          <a:xfrm>
            <a:off x="2895600" y="1981200"/>
            <a:ext cx="1676400" cy="1106488"/>
          </a:xfrm>
          <a:prstGeom prst="rect">
            <a:avLst/>
          </a:prstGeom>
          <a:noFill/>
        </p:spPr>
      </p:pic>
      <p:pic>
        <p:nvPicPr>
          <p:cNvPr id="235527" name="Picture 7" descr="C:\Program Files\Microsoft Office\Clipart\standard\stddir3\hm00170_.wmf"/>
          <p:cNvPicPr>
            <a:picLocks noChangeAspect="1" noChangeArrowheads="1"/>
          </p:cNvPicPr>
          <p:nvPr/>
        </p:nvPicPr>
        <p:blipFill>
          <a:blip r:embed="rId4" cstate="print"/>
          <a:srcRect/>
          <a:stretch>
            <a:fillRect/>
          </a:stretch>
        </p:blipFill>
        <p:spPr bwMode="auto">
          <a:xfrm>
            <a:off x="2590800" y="3352800"/>
            <a:ext cx="1295400" cy="1257300"/>
          </a:xfrm>
          <a:prstGeom prst="rect">
            <a:avLst/>
          </a:prstGeom>
          <a:noFill/>
        </p:spPr>
      </p:pic>
      <p:pic>
        <p:nvPicPr>
          <p:cNvPr id="235528" name="Picture 8" descr="C:\Documents and Settings\ggates\Application Data\Microsoft\Media Catalog\Downloaded Clips\cl2\BD06990_.wmf"/>
          <p:cNvPicPr>
            <a:picLocks noChangeAspect="1" noChangeArrowheads="1"/>
          </p:cNvPicPr>
          <p:nvPr/>
        </p:nvPicPr>
        <p:blipFill>
          <a:blip r:embed="rId5" cstate="print"/>
          <a:srcRect/>
          <a:stretch>
            <a:fillRect/>
          </a:stretch>
        </p:blipFill>
        <p:spPr bwMode="auto">
          <a:xfrm>
            <a:off x="2819400" y="4953000"/>
            <a:ext cx="1131888" cy="960438"/>
          </a:xfrm>
          <a:prstGeom prst="rect">
            <a:avLst/>
          </a:prstGeom>
          <a:noFill/>
        </p:spPr>
      </p:pic>
      <p:sp>
        <p:nvSpPr>
          <p:cNvPr id="235529" name="Oval 9"/>
          <p:cNvSpPr>
            <a:spLocks noChangeArrowheads="1"/>
          </p:cNvSpPr>
          <p:nvPr/>
        </p:nvSpPr>
        <p:spPr bwMode="auto">
          <a:xfrm>
            <a:off x="5791200" y="1676400"/>
            <a:ext cx="2895600" cy="4419600"/>
          </a:xfrm>
          <a:prstGeom prst="ellipse">
            <a:avLst/>
          </a:prstGeom>
          <a:solidFill>
            <a:schemeClr val="hlink"/>
          </a:solidFill>
          <a:ln w="9525">
            <a:solidFill>
              <a:schemeClr val="tx1"/>
            </a:solidFill>
            <a:round/>
            <a:headEnd/>
            <a:tailEnd/>
          </a:ln>
          <a:effectLst/>
        </p:spPr>
        <p:txBody>
          <a:bodyPr wrap="none" anchor="ctr"/>
          <a:lstStyle/>
          <a:p>
            <a:pPr algn="ctr"/>
            <a:r>
              <a:rPr lang="en-US" sz="4800">
                <a:solidFill>
                  <a:schemeClr val="bg1"/>
                </a:solidFill>
                <a:latin typeface="Arial" pitchFamily="34" charset="0"/>
              </a:rPr>
              <a:t>IAES</a:t>
            </a:r>
          </a:p>
          <a:p>
            <a:pPr algn="ctr"/>
            <a:endParaRPr lang="en-US" sz="4800">
              <a:solidFill>
                <a:schemeClr val="bg1"/>
              </a:solidFill>
              <a:latin typeface="Arial" pitchFamily="34" charset="0"/>
            </a:endParaRPr>
          </a:p>
          <a:p>
            <a:pPr algn="ctr"/>
            <a:r>
              <a:rPr lang="en-US" sz="4000" u="sng">
                <a:solidFill>
                  <a:schemeClr val="bg1"/>
                </a:solidFill>
                <a:latin typeface="Arial" pitchFamily="34" charset="0"/>
              </a:rPr>
              <a:t>&lt; </a:t>
            </a:r>
            <a:r>
              <a:rPr lang="en-US" sz="4000">
                <a:solidFill>
                  <a:schemeClr val="bg1"/>
                </a:solidFill>
                <a:latin typeface="Arial" pitchFamily="34" charset="0"/>
              </a:rPr>
              <a:t>45 </a:t>
            </a:r>
          </a:p>
          <a:p>
            <a:pPr algn="ctr"/>
            <a:r>
              <a:rPr lang="en-US" sz="4000">
                <a:solidFill>
                  <a:schemeClr val="bg1"/>
                </a:solidFill>
                <a:latin typeface="Arial" pitchFamily="34" charset="0"/>
              </a:rPr>
              <a:t>School </a:t>
            </a:r>
          </a:p>
          <a:p>
            <a:pPr algn="ctr"/>
            <a:r>
              <a:rPr lang="en-US" sz="4000">
                <a:solidFill>
                  <a:schemeClr val="bg1"/>
                </a:solidFill>
                <a:latin typeface="Arial" pitchFamily="34" charset="0"/>
              </a:rPr>
              <a:t>Days</a:t>
            </a:r>
            <a:endParaRPr lang="en-US" sz="4000" u="sng">
              <a:solidFill>
                <a:schemeClr val="bg1"/>
              </a:solidFill>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23"/>
                                        </p:tgtEl>
                                        <p:attrNameLst>
                                          <p:attrName>style.visibility</p:attrName>
                                        </p:attrNameLst>
                                      </p:cBhvr>
                                      <p:to>
                                        <p:strVal val="visible"/>
                                      </p:to>
                                    </p:set>
                                    <p:anim calcmode="lin" valueType="num">
                                      <p:cBhvr additive="base">
                                        <p:cTn id="7" dur="500" fill="hold"/>
                                        <p:tgtEl>
                                          <p:spTgt spid="235523"/>
                                        </p:tgtEl>
                                        <p:attrNameLst>
                                          <p:attrName>ppt_x</p:attrName>
                                        </p:attrNameLst>
                                      </p:cBhvr>
                                      <p:tavLst>
                                        <p:tav tm="0">
                                          <p:val>
                                            <p:strVal val="#ppt_x"/>
                                          </p:val>
                                        </p:tav>
                                        <p:tav tm="100000">
                                          <p:val>
                                            <p:strVal val="#ppt_x"/>
                                          </p:val>
                                        </p:tav>
                                      </p:tavLst>
                                    </p:anim>
                                    <p:anim calcmode="lin" valueType="num">
                                      <p:cBhvr additive="base">
                                        <p:cTn id="8" dur="500" fill="hold"/>
                                        <p:tgtEl>
                                          <p:spTgt spid="2355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35526"/>
                                        </p:tgtEl>
                                        <p:attrNameLst>
                                          <p:attrName>style.visibility</p:attrName>
                                        </p:attrNameLst>
                                      </p:cBhvr>
                                      <p:to>
                                        <p:strVal val="visible"/>
                                      </p:to>
                                    </p:set>
                                    <p:anim calcmode="lin" valueType="num">
                                      <p:cBhvr>
                                        <p:cTn id="13" dur="500" fill="hold"/>
                                        <p:tgtEl>
                                          <p:spTgt spid="235526"/>
                                        </p:tgtEl>
                                        <p:attrNameLst>
                                          <p:attrName>ppt_w</p:attrName>
                                        </p:attrNameLst>
                                      </p:cBhvr>
                                      <p:tavLst>
                                        <p:tav tm="0">
                                          <p:val>
                                            <p:fltVal val="0"/>
                                          </p:val>
                                        </p:tav>
                                        <p:tav tm="100000">
                                          <p:val>
                                            <p:strVal val="#ppt_w"/>
                                          </p:val>
                                        </p:tav>
                                      </p:tavLst>
                                    </p:anim>
                                    <p:anim calcmode="lin" valueType="num">
                                      <p:cBhvr>
                                        <p:cTn id="14" dur="500" fill="hold"/>
                                        <p:tgtEl>
                                          <p:spTgt spid="23552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24"/>
                                        </p:tgtEl>
                                        <p:attrNameLst>
                                          <p:attrName>style.visibility</p:attrName>
                                        </p:attrNameLst>
                                      </p:cBhvr>
                                      <p:to>
                                        <p:strVal val="visible"/>
                                      </p:to>
                                    </p:set>
                                    <p:anim calcmode="lin" valueType="num">
                                      <p:cBhvr additive="base">
                                        <p:cTn id="19" dur="500" fill="hold"/>
                                        <p:tgtEl>
                                          <p:spTgt spid="235524"/>
                                        </p:tgtEl>
                                        <p:attrNameLst>
                                          <p:attrName>ppt_x</p:attrName>
                                        </p:attrNameLst>
                                      </p:cBhvr>
                                      <p:tavLst>
                                        <p:tav tm="0">
                                          <p:val>
                                            <p:strVal val="0-#ppt_w/2"/>
                                          </p:val>
                                        </p:tav>
                                        <p:tav tm="100000">
                                          <p:val>
                                            <p:strVal val="#ppt_x"/>
                                          </p:val>
                                        </p:tav>
                                      </p:tavLst>
                                    </p:anim>
                                    <p:anim calcmode="lin" valueType="num">
                                      <p:cBhvr additive="base">
                                        <p:cTn id="20" dur="500" fill="hold"/>
                                        <p:tgtEl>
                                          <p:spTgt spid="23552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235527"/>
                                        </p:tgtEl>
                                        <p:attrNameLst>
                                          <p:attrName>style.visibility</p:attrName>
                                        </p:attrNameLst>
                                      </p:cBhvr>
                                      <p:to>
                                        <p:strVal val="visible"/>
                                      </p:to>
                                    </p:set>
                                    <p:anim calcmode="lin" valueType="num">
                                      <p:cBhvr>
                                        <p:cTn id="25" dur="500" fill="hold"/>
                                        <p:tgtEl>
                                          <p:spTgt spid="235527"/>
                                        </p:tgtEl>
                                        <p:attrNameLst>
                                          <p:attrName>ppt_w</p:attrName>
                                        </p:attrNameLst>
                                      </p:cBhvr>
                                      <p:tavLst>
                                        <p:tav tm="0">
                                          <p:val>
                                            <p:fltVal val="0"/>
                                          </p:val>
                                        </p:tav>
                                        <p:tav tm="100000">
                                          <p:val>
                                            <p:strVal val="#ppt_w"/>
                                          </p:val>
                                        </p:tav>
                                      </p:tavLst>
                                    </p:anim>
                                    <p:anim calcmode="lin" valueType="num">
                                      <p:cBhvr>
                                        <p:cTn id="26" dur="500" fill="hold"/>
                                        <p:tgtEl>
                                          <p:spTgt spid="235527"/>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25"/>
                                        </p:tgtEl>
                                        <p:attrNameLst>
                                          <p:attrName>style.visibility</p:attrName>
                                        </p:attrNameLst>
                                      </p:cBhvr>
                                      <p:to>
                                        <p:strVal val="visible"/>
                                      </p:to>
                                    </p:set>
                                    <p:anim calcmode="lin" valueType="num">
                                      <p:cBhvr additive="base">
                                        <p:cTn id="31" dur="500" fill="hold"/>
                                        <p:tgtEl>
                                          <p:spTgt spid="235525"/>
                                        </p:tgtEl>
                                        <p:attrNameLst>
                                          <p:attrName>ppt_x</p:attrName>
                                        </p:attrNameLst>
                                      </p:cBhvr>
                                      <p:tavLst>
                                        <p:tav tm="0">
                                          <p:val>
                                            <p:strVal val="0-#ppt_w/2"/>
                                          </p:val>
                                        </p:tav>
                                        <p:tav tm="100000">
                                          <p:val>
                                            <p:strVal val="#ppt_x"/>
                                          </p:val>
                                        </p:tav>
                                      </p:tavLst>
                                    </p:anim>
                                    <p:anim calcmode="lin" valueType="num">
                                      <p:cBhvr additive="base">
                                        <p:cTn id="32" dur="500" fill="hold"/>
                                        <p:tgtEl>
                                          <p:spTgt spid="23552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235528"/>
                                        </p:tgtEl>
                                        <p:attrNameLst>
                                          <p:attrName>style.visibility</p:attrName>
                                        </p:attrNameLst>
                                      </p:cBhvr>
                                      <p:to>
                                        <p:strVal val="visible"/>
                                      </p:to>
                                    </p:set>
                                    <p:anim calcmode="lin" valueType="num">
                                      <p:cBhvr>
                                        <p:cTn id="37" dur="500" fill="hold"/>
                                        <p:tgtEl>
                                          <p:spTgt spid="235528"/>
                                        </p:tgtEl>
                                        <p:attrNameLst>
                                          <p:attrName>ppt_w</p:attrName>
                                        </p:attrNameLst>
                                      </p:cBhvr>
                                      <p:tavLst>
                                        <p:tav tm="0">
                                          <p:val>
                                            <p:fltVal val="0"/>
                                          </p:val>
                                        </p:tav>
                                        <p:tav tm="100000">
                                          <p:val>
                                            <p:strVal val="#ppt_w"/>
                                          </p:val>
                                        </p:tav>
                                      </p:tavLst>
                                    </p:anim>
                                    <p:anim calcmode="lin" valueType="num">
                                      <p:cBhvr>
                                        <p:cTn id="38" dur="500" fill="hold"/>
                                        <p:tgtEl>
                                          <p:spTgt spid="235528"/>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235529"/>
                                        </p:tgtEl>
                                        <p:attrNameLst>
                                          <p:attrName>style.visibility</p:attrName>
                                        </p:attrNameLst>
                                      </p:cBhvr>
                                      <p:to>
                                        <p:strVal val="visible"/>
                                      </p:to>
                                    </p:set>
                                    <p:animEffect transition="in" filter="strips(downLeft)">
                                      <p:cBhvr>
                                        <p:cTn id="43" dur="500"/>
                                        <p:tgtEl>
                                          <p:spTgt spid="235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animBg="1" autoUpdateAnimBg="0"/>
      <p:bldP spid="235524" grpId="0" animBg="1" autoUpdateAnimBg="0"/>
      <p:bldP spid="235525" grpId="0" animBg="1" autoUpdateAnimBg="0"/>
      <p:bldP spid="23552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Interim Alternative Educational Setting (IAES)</a:t>
            </a:r>
            <a:endParaRPr lang="en-US" dirty="0"/>
          </a:p>
        </p:txBody>
      </p:sp>
      <p:sp>
        <p:nvSpPr>
          <p:cNvPr id="3" name="Text Placeholder 2"/>
          <p:cNvSpPr>
            <a:spLocks noGrp="1"/>
          </p:cNvSpPr>
          <p:nvPr>
            <p:ph type="body" sz="half" idx="1"/>
          </p:nvPr>
        </p:nvSpPr>
        <p:spPr/>
        <p:txBody>
          <a:bodyPr>
            <a:normAutofit lnSpcReduction="10000"/>
          </a:bodyPr>
          <a:lstStyle/>
          <a:p>
            <a:r>
              <a:rPr lang="en-US" dirty="0" smtClean="0"/>
              <a:t>ISS-not considered a day of removal if</a:t>
            </a:r>
            <a:r>
              <a:rPr lang="en-US" dirty="0"/>
              <a:t> </a:t>
            </a:r>
            <a:r>
              <a:rPr lang="en-US" dirty="0" smtClean="0"/>
              <a:t>the student is afforded the opportunity to continue to:</a:t>
            </a:r>
          </a:p>
          <a:p>
            <a:pPr marL="342900" indent="-342900">
              <a:buFont typeface="Arial" pitchFamily="34" charset="0"/>
              <a:buChar char="•"/>
            </a:pPr>
            <a:r>
              <a:rPr lang="en-US" dirty="0" smtClean="0"/>
              <a:t>Appropriately progress in the general curriculum</a:t>
            </a:r>
          </a:p>
          <a:p>
            <a:pPr marL="342900" indent="-342900">
              <a:buFont typeface="Arial" pitchFamily="34" charset="0"/>
              <a:buChar char="•"/>
            </a:pPr>
            <a:r>
              <a:rPr lang="en-US" dirty="0" smtClean="0"/>
              <a:t>Receive the services specified on the IEP and</a:t>
            </a:r>
          </a:p>
          <a:p>
            <a:pPr marL="342900" indent="-342900">
              <a:buFont typeface="Arial" pitchFamily="34" charset="0"/>
              <a:buChar char="•"/>
            </a:pPr>
            <a:r>
              <a:rPr lang="en-US" dirty="0" smtClean="0"/>
              <a:t>Participate with nondisabled peers to the extent he/she would have in the current placement</a:t>
            </a:r>
          </a:p>
          <a:p>
            <a:endParaRPr lang="en-US" dirty="0"/>
          </a:p>
        </p:txBody>
      </p:sp>
      <p:sp>
        <p:nvSpPr>
          <p:cNvPr id="5" name="Slide Number Placeholder 4"/>
          <p:cNvSpPr>
            <a:spLocks noGrp="1"/>
          </p:cNvSpPr>
          <p:nvPr>
            <p:ph type="sldNum" sz="quarter" idx="12"/>
          </p:nvPr>
        </p:nvSpPr>
        <p:spPr/>
        <p:txBody>
          <a:bodyPr/>
          <a:lstStyle/>
          <a:p>
            <a:fld id="{250281EE-C85B-4DF9-9DE3-460AD3518B2A}" type="slidenum">
              <a:rPr lang="en-US" smtClean="0"/>
              <a:pPr/>
              <a:t>17</a:t>
            </a:fld>
            <a:endParaRPr lang="en-US"/>
          </a:p>
        </p:txBody>
      </p:sp>
      <p:sp>
        <p:nvSpPr>
          <p:cNvPr id="7" name="Text Placeholder 2"/>
          <p:cNvSpPr txBox="1">
            <a:spLocks/>
          </p:cNvSpPr>
          <p:nvPr/>
        </p:nvSpPr>
        <p:spPr>
          <a:xfrm>
            <a:off x="4790768" y="1828800"/>
            <a:ext cx="3810000" cy="41910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u="sng" dirty="0" smtClean="0"/>
              <a:t>Bus  Suspension</a:t>
            </a:r>
          </a:p>
          <a:p>
            <a:pPr marL="342900" indent="-342900">
              <a:buFont typeface="Arial" pitchFamily="34" charset="0"/>
              <a:buChar char="•"/>
            </a:pPr>
            <a:r>
              <a:rPr lang="en-US" dirty="0" smtClean="0"/>
              <a:t>If part of not part of student’s IEP, bus suspension would not count as day of removal</a:t>
            </a:r>
          </a:p>
          <a:p>
            <a:pPr marL="342900" indent="-342900">
              <a:buFont typeface="Arial" pitchFamily="34" charset="0"/>
              <a:buChar char="•"/>
            </a:pPr>
            <a:r>
              <a:rPr lang="en-US" dirty="0" smtClean="0"/>
              <a:t>If part of student’s IEP counts as day of removal unless we provide some other way for student to attend school</a:t>
            </a:r>
          </a:p>
          <a:p>
            <a:r>
              <a:rPr lang="en-US" sz="1300" dirty="0" smtClean="0"/>
              <a:t>(transportation is necessary for student to access location where all other services are delivered)</a:t>
            </a:r>
          </a:p>
          <a:p>
            <a:endParaRPr lang="en-US" dirty="0"/>
          </a:p>
        </p:txBody>
      </p:sp>
    </p:spTree>
    <p:extLst>
      <p:ext uri="{BB962C8B-B14F-4D97-AF65-F5344CB8AC3E}">
        <p14:creationId xmlns:p14="http://schemas.microsoft.com/office/powerpoint/2010/main" val="4238132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72386" name="AutoShape 2"/>
          <p:cNvSpPr>
            <a:spLocks noChangeArrowheads="1"/>
          </p:cNvSpPr>
          <p:nvPr/>
        </p:nvSpPr>
        <p:spPr bwMode="auto">
          <a:xfrm>
            <a:off x="5791200" y="4114800"/>
            <a:ext cx="1219200" cy="990600"/>
          </a:xfrm>
          <a:prstGeom prst="downArrow">
            <a:avLst>
              <a:gd name="adj1" fmla="val 50000"/>
              <a:gd name="adj2" fmla="val 25000"/>
            </a:avLst>
          </a:prstGeom>
          <a:solidFill>
            <a:srgbClr val="FF0000"/>
          </a:solidFill>
          <a:ln w="9525">
            <a:solidFill>
              <a:schemeClr val="tx1"/>
            </a:solidFill>
            <a:miter lim="800000"/>
            <a:headEnd/>
            <a:tailEnd/>
          </a:ln>
          <a:effectLst/>
        </p:spPr>
        <p:txBody>
          <a:bodyPr wrap="none" anchor="ctr"/>
          <a:lstStyle/>
          <a:p>
            <a:endParaRPr lang="en-US"/>
          </a:p>
        </p:txBody>
      </p:sp>
      <p:sp>
        <p:nvSpPr>
          <p:cNvPr id="272387" name="AutoShape 3"/>
          <p:cNvSpPr>
            <a:spLocks noChangeArrowheads="1"/>
          </p:cNvSpPr>
          <p:nvPr/>
        </p:nvSpPr>
        <p:spPr bwMode="auto">
          <a:xfrm>
            <a:off x="304800" y="914400"/>
            <a:ext cx="3581400" cy="2514600"/>
          </a:xfrm>
          <a:prstGeom prst="rightArrowCallout">
            <a:avLst>
              <a:gd name="adj1" fmla="val 25000"/>
              <a:gd name="adj2" fmla="val 25000"/>
              <a:gd name="adj3" fmla="val 23737"/>
              <a:gd name="adj4" fmla="val 66667"/>
            </a:avLst>
          </a:prstGeom>
          <a:solidFill>
            <a:schemeClr val="accent1"/>
          </a:solidFill>
          <a:ln w="9525">
            <a:solidFill>
              <a:schemeClr val="tx1"/>
            </a:solidFill>
            <a:miter lim="800000"/>
            <a:headEnd/>
            <a:tailEnd/>
          </a:ln>
          <a:effectLst/>
        </p:spPr>
        <p:txBody>
          <a:bodyPr wrap="none" anchor="ctr"/>
          <a:lstStyle/>
          <a:p>
            <a:pPr algn="ctr" eaLnBrk="0" hangingPunct="0"/>
            <a:r>
              <a:rPr lang="en-US" sz="2400" b="1">
                <a:latin typeface="Verdana" pitchFamily="34" charset="0"/>
              </a:rPr>
              <a:t>Behavior</a:t>
            </a:r>
          </a:p>
          <a:p>
            <a:pPr algn="ctr" eaLnBrk="0" hangingPunct="0"/>
            <a:r>
              <a:rPr lang="en-US" sz="2400" b="1">
                <a:latin typeface="Verdana" pitchFamily="34" charset="0"/>
              </a:rPr>
              <a:t>IS a</a:t>
            </a:r>
          </a:p>
          <a:p>
            <a:pPr algn="ctr" eaLnBrk="0" hangingPunct="0"/>
            <a:r>
              <a:rPr lang="en-US" sz="2400" b="1">
                <a:latin typeface="Verdana" pitchFamily="34" charset="0"/>
              </a:rPr>
              <a:t>manifestation</a:t>
            </a:r>
          </a:p>
        </p:txBody>
      </p:sp>
      <p:sp>
        <p:nvSpPr>
          <p:cNvPr id="272388" name="Oval 4"/>
          <p:cNvSpPr>
            <a:spLocks noChangeArrowheads="1"/>
          </p:cNvSpPr>
          <p:nvPr/>
        </p:nvSpPr>
        <p:spPr bwMode="auto">
          <a:xfrm>
            <a:off x="4648200" y="304800"/>
            <a:ext cx="3505200" cy="3581400"/>
          </a:xfrm>
          <a:prstGeom prst="ellipse">
            <a:avLst/>
          </a:prstGeom>
          <a:solidFill>
            <a:srgbClr val="FFFF00"/>
          </a:solidFill>
          <a:ln w="9525">
            <a:solidFill>
              <a:schemeClr val="tx1"/>
            </a:solidFill>
            <a:round/>
            <a:headEnd/>
            <a:tailEnd/>
          </a:ln>
          <a:effectLst/>
        </p:spPr>
        <p:txBody>
          <a:bodyPr wrap="none" anchor="ctr"/>
          <a:lstStyle/>
          <a:p>
            <a:pPr algn="ctr" eaLnBrk="0" hangingPunct="0"/>
            <a:r>
              <a:rPr lang="en-US" sz="2800" b="1">
                <a:latin typeface="Verdana" pitchFamily="34" charset="0"/>
              </a:rPr>
              <a:t>Change </a:t>
            </a:r>
          </a:p>
          <a:p>
            <a:pPr algn="ctr" eaLnBrk="0" hangingPunct="0"/>
            <a:r>
              <a:rPr lang="en-US" sz="2800" b="1">
                <a:latin typeface="Verdana" pitchFamily="34" charset="0"/>
              </a:rPr>
              <a:t>educational</a:t>
            </a:r>
          </a:p>
          <a:p>
            <a:pPr algn="ctr" eaLnBrk="0" hangingPunct="0"/>
            <a:r>
              <a:rPr lang="en-US" sz="2800" b="1">
                <a:latin typeface="Verdana" pitchFamily="34" charset="0"/>
              </a:rPr>
              <a:t>placement</a:t>
            </a:r>
          </a:p>
          <a:p>
            <a:pPr algn="ctr" eaLnBrk="0" hangingPunct="0"/>
            <a:r>
              <a:rPr lang="en-US" sz="2800" b="1">
                <a:latin typeface="Verdana" pitchFamily="34" charset="0"/>
              </a:rPr>
              <a:t>for </a:t>
            </a:r>
          </a:p>
          <a:p>
            <a:pPr algn="ctr" eaLnBrk="0" hangingPunct="0"/>
            <a:r>
              <a:rPr lang="en-US" sz="2800" b="1">
                <a:latin typeface="Verdana" pitchFamily="34" charset="0"/>
              </a:rPr>
              <a:t>disciplinary</a:t>
            </a:r>
          </a:p>
          <a:p>
            <a:pPr algn="ctr" eaLnBrk="0" hangingPunct="0"/>
            <a:r>
              <a:rPr lang="en-US" sz="2800" b="1">
                <a:latin typeface="Verdana" pitchFamily="34" charset="0"/>
              </a:rPr>
              <a:t>purposes?</a:t>
            </a:r>
          </a:p>
        </p:txBody>
      </p:sp>
      <p:sp>
        <p:nvSpPr>
          <p:cNvPr id="272389" name="AutoShape 5"/>
          <p:cNvSpPr>
            <a:spLocks noChangeArrowheads="1"/>
          </p:cNvSpPr>
          <p:nvPr/>
        </p:nvSpPr>
        <p:spPr bwMode="auto">
          <a:xfrm>
            <a:off x="4191000" y="0"/>
            <a:ext cx="4343400" cy="41910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272390" name="AutoShape 6"/>
          <p:cNvSpPr>
            <a:spLocks noChangeArrowheads="1"/>
          </p:cNvSpPr>
          <p:nvPr/>
        </p:nvSpPr>
        <p:spPr bwMode="auto">
          <a:xfrm>
            <a:off x="5105400" y="5257800"/>
            <a:ext cx="2667000" cy="1371600"/>
          </a:xfrm>
          <a:prstGeom prst="plaque">
            <a:avLst>
              <a:gd name="adj" fmla="val 16667"/>
            </a:avLst>
          </a:prstGeom>
          <a:solidFill>
            <a:srgbClr val="CC99FF"/>
          </a:solidFill>
          <a:ln w="9525">
            <a:solidFill>
              <a:schemeClr val="tx1"/>
            </a:solidFill>
            <a:miter lim="800000"/>
            <a:headEnd/>
            <a:tailEnd/>
          </a:ln>
          <a:effectLst/>
        </p:spPr>
        <p:txBody>
          <a:bodyPr wrap="none" anchor="ctr"/>
          <a:lstStyle/>
          <a:p>
            <a:pPr algn="ctr" eaLnBrk="0" hangingPunct="0"/>
            <a:r>
              <a:rPr lang="en-US" sz="2400" b="1">
                <a:latin typeface="Verdana" pitchFamily="34" charset="0"/>
              </a:rPr>
              <a:t>What CAN we</a:t>
            </a:r>
          </a:p>
          <a:p>
            <a:pPr algn="ctr" eaLnBrk="0" hangingPunct="0"/>
            <a:r>
              <a:rPr lang="en-US" sz="2400" b="1">
                <a:latin typeface="Verdana" pitchFamily="34" charset="0"/>
              </a:rPr>
              <a:t>do???</a:t>
            </a:r>
          </a:p>
        </p:txBody>
      </p:sp>
      <p:sp>
        <p:nvSpPr>
          <p:cNvPr id="272391" name="AutoShape 7"/>
          <p:cNvSpPr>
            <a:spLocks noChangeArrowheads="1"/>
          </p:cNvSpPr>
          <p:nvPr/>
        </p:nvSpPr>
        <p:spPr bwMode="auto">
          <a:xfrm>
            <a:off x="4038600" y="5638800"/>
            <a:ext cx="1066800" cy="609600"/>
          </a:xfrm>
          <a:prstGeom prst="leftArrow">
            <a:avLst>
              <a:gd name="adj1" fmla="val 50000"/>
              <a:gd name="adj2" fmla="val 43750"/>
            </a:avLst>
          </a:prstGeom>
          <a:solidFill>
            <a:srgbClr val="CC99FF"/>
          </a:solidFill>
          <a:ln w="9525">
            <a:solidFill>
              <a:schemeClr val="tx1"/>
            </a:solidFill>
            <a:miter lim="800000"/>
            <a:headEnd/>
            <a:tailEnd/>
          </a:ln>
          <a:effectLst/>
        </p:spPr>
        <p:txBody>
          <a:bodyPr wrap="none" anchor="ctr"/>
          <a:lstStyle/>
          <a:p>
            <a:endParaRPr lang="en-US"/>
          </a:p>
        </p:txBody>
      </p:sp>
      <p:sp>
        <p:nvSpPr>
          <p:cNvPr id="272392" name="AutoShape 8"/>
          <p:cNvSpPr>
            <a:spLocks noChangeArrowheads="1"/>
          </p:cNvSpPr>
          <p:nvPr/>
        </p:nvSpPr>
        <p:spPr bwMode="auto">
          <a:xfrm>
            <a:off x="0" y="2286000"/>
            <a:ext cx="6858000" cy="4572000"/>
          </a:xfrm>
          <a:prstGeom prst="irregularSeal2">
            <a:avLst/>
          </a:prstGeom>
          <a:solidFill>
            <a:srgbClr val="99FF66"/>
          </a:solidFill>
          <a:ln w="9525">
            <a:solidFill>
              <a:schemeClr val="tx1"/>
            </a:solidFill>
            <a:miter lim="800000"/>
            <a:headEnd/>
            <a:tailEnd/>
          </a:ln>
          <a:effectLst/>
        </p:spPr>
        <p:txBody>
          <a:bodyPr wrap="none" anchor="ctr"/>
          <a:lstStyle/>
          <a:p>
            <a:pPr eaLnBrk="0" hangingPunct="0">
              <a:buFontTx/>
              <a:buChar char="•"/>
            </a:pPr>
            <a:r>
              <a:rPr lang="en-US" sz="1800" b="1">
                <a:latin typeface="Verdana" pitchFamily="34" charset="0"/>
              </a:rPr>
              <a:t>Consequences</a:t>
            </a:r>
          </a:p>
          <a:p>
            <a:pPr eaLnBrk="0" hangingPunct="0">
              <a:buFontTx/>
              <a:buChar char="•"/>
            </a:pPr>
            <a:r>
              <a:rPr lang="en-US" sz="1800" b="1">
                <a:latin typeface="Verdana" pitchFamily="34" charset="0"/>
              </a:rPr>
              <a:t>Restitution</a:t>
            </a:r>
          </a:p>
          <a:p>
            <a:pPr eaLnBrk="0" hangingPunct="0">
              <a:buFontTx/>
              <a:buChar char="•"/>
            </a:pPr>
            <a:r>
              <a:rPr lang="en-US" sz="1800" b="1">
                <a:latin typeface="Verdana" pitchFamily="34" charset="0"/>
              </a:rPr>
              <a:t>ISS (3 criteria)?</a:t>
            </a:r>
          </a:p>
          <a:p>
            <a:pPr eaLnBrk="0" hangingPunct="0">
              <a:buFontTx/>
              <a:buChar char="•"/>
            </a:pPr>
            <a:r>
              <a:rPr lang="en-US" sz="1800" b="1">
                <a:latin typeface="Verdana" pitchFamily="34" charset="0"/>
              </a:rPr>
              <a:t>School/Community Service</a:t>
            </a:r>
          </a:p>
          <a:p>
            <a:pPr eaLnBrk="0" hangingPunct="0">
              <a:buFontTx/>
              <a:buChar char="•"/>
            </a:pPr>
            <a:r>
              <a:rPr lang="en-US" sz="1800" b="1">
                <a:latin typeface="Verdana" pitchFamily="34" charset="0"/>
              </a:rPr>
              <a:t>Lose privileges</a:t>
            </a:r>
          </a:p>
          <a:p>
            <a:pPr eaLnBrk="0" hangingPunct="0">
              <a:buFontTx/>
              <a:buChar char="•"/>
            </a:pPr>
            <a:r>
              <a:rPr lang="en-US" sz="1800" b="1">
                <a:latin typeface="Verdana" pitchFamily="34" charset="0"/>
              </a:rPr>
              <a:t>After school/Saturday </a:t>
            </a:r>
          </a:p>
          <a:p>
            <a:pPr eaLnBrk="0" hangingPunct="0"/>
            <a:r>
              <a:rPr lang="en-US" sz="1800" b="1">
                <a:latin typeface="Verdana" pitchFamily="34" charset="0"/>
              </a:rPr>
              <a:t>  detention</a:t>
            </a:r>
          </a:p>
          <a:p>
            <a:pPr eaLnBrk="0" hangingPunct="0">
              <a:buFontTx/>
              <a:buChar char="•"/>
            </a:pPr>
            <a:r>
              <a:rPr lang="en-US" sz="1800" b="1">
                <a:latin typeface="Verdana" pitchFamily="34" charset="0"/>
              </a:rPr>
              <a:t>Pay back</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2387"/>
                                        </p:tgtEl>
                                        <p:attrNameLst>
                                          <p:attrName>style.visibility</p:attrName>
                                        </p:attrNameLst>
                                      </p:cBhvr>
                                      <p:to>
                                        <p:strVal val="visible"/>
                                      </p:to>
                                    </p:set>
                                    <p:anim calcmode="lin" valueType="num">
                                      <p:cBhvr additive="base">
                                        <p:cTn id="7" dur="500" fill="hold"/>
                                        <p:tgtEl>
                                          <p:spTgt spid="272387"/>
                                        </p:tgtEl>
                                        <p:attrNameLst>
                                          <p:attrName>ppt_x</p:attrName>
                                        </p:attrNameLst>
                                      </p:cBhvr>
                                      <p:tavLst>
                                        <p:tav tm="0">
                                          <p:val>
                                            <p:strVal val="0-#ppt_w/2"/>
                                          </p:val>
                                        </p:tav>
                                        <p:tav tm="100000">
                                          <p:val>
                                            <p:strVal val="#ppt_x"/>
                                          </p:val>
                                        </p:tav>
                                      </p:tavLst>
                                    </p:anim>
                                    <p:anim calcmode="lin" valueType="num">
                                      <p:cBhvr additive="base">
                                        <p:cTn id="8" dur="500" fill="hold"/>
                                        <p:tgtEl>
                                          <p:spTgt spid="27238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72388"/>
                                        </p:tgtEl>
                                        <p:attrNameLst>
                                          <p:attrName>style.visibility</p:attrName>
                                        </p:attrNameLst>
                                      </p:cBhvr>
                                      <p:to>
                                        <p:strVal val="visible"/>
                                      </p:to>
                                    </p:set>
                                    <p:animEffect transition="in" filter="blinds(horizontal)">
                                      <p:cBhvr>
                                        <p:cTn id="13" dur="500"/>
                                        <p:tgtEl>
                                          <p:spTgt spid="272388"/>
                                        </p:tgtEl>
                                      </p:cBhvr>
                                    </p:animEffect>
                                  </p:childTnLst>
                                </p:cTn>
                              </p:par>
                            </p:childTnLst>
                          </p:cTn>
                        </p:par>
                      </p:childTnLst>
                    </p:cTn>
                  </p:par>
                  <p:par>
                    <p:cTn id="14" fill="hold">
                      <p:stCondLst>
                        <p:cond delay="indefinite"/>
                      </p:stCondLst>
                      <p:childTnLst>
                        <p:par>
                          <p:cTn id="15" fill="hold">
                            <p:stCondLst>
                              <p:cond delay="0"/>
                            </p:stCondLst>
                            <p:childTnLst>
                              <p:par>
                                <p:cTn id="16" presetID="15" presetClass="entr" presetSubtype="0" fill="hold" grpId="0" nodeType="clickEffect">
                                  <p:stCondLst>
                                    <p:cond delay="0"/>
                                  </p:stCondLst>
                                  <p:childTnLst>
                                    <p:set>
                                      <p:cBhvr>
                                        <p:cTn id="17" dur="1" fill="hold">
                                          <p:stCondLst>
                                            <p:cond delay="0"/>
                                          </p:stCondLst>
                                        </p:cTn>
                                        <p:tgtEl>
                                          <p:spTgt spid="272389"/>
                                        </p:tgtEl>
                                        <p:attrNameLst>
                                          <p:attrName>style.visibility</p:attrName>
                                        </p:attrNameLst>
                                      </p:cBhvr>
                                      <p:to>
                                        <p:strVal val="visible"/>
                                      </p:to>
                                    </p:set>
                                    <p:anim calcmode="lin" valueType="num">
                                      <p:cBhvr>
                                        <p:cTn id="18" dur="1000" fill="hold"/>
                                        <p:tgtEl>
                                          <p:spTgt spid="272389"/>
                                        </p:tgtEl>
                                        <p:attrNameLst>
                                          <p:attrName>ppt_w</p:attrName>
                                        </p:attrNameLst>
                                      </p:cBhvr>
                                      <p:tavLst>
                                        <p:tav tm="0">
                                          <p:val>
                                            <p:fltVal val="0"/>
                                          </p:val>
                                        </p:tav>
                                        <p:tav tm="100000">
                                          <p:val>
                                            <p:strVal val="#ppt_w"/>
                                          </p:val>
                                        </p:tav>
                                      </p:tavLst>
                                    </p:anim>
                                    <p:anim calcmode="lin" valueType="num">
                                      <p:cBhvr>
                                        <p:cTn id="19" dur="1000" fill="hold"/>
                                        <p:tgtEl>
                                          <p:spTgt spid="272389"/>
                                        </p:tgtEl>
                                        <p:attrNameLst>
                                          <p:attrName>ppt_h</p:attrName>
                                        </p:attrNameLst>
                                      </p:cBhvr>
                                      <p:tavLst>
                                        <p:tav tm="0">
                                          <p:val>
                                            <p:fltVal val="0"/>
                                          </p:val>
                                        </p:tav>
                                        <p:tav tm="100000">
                                          <p:val>
                                            <p:strVal val="#ppt_h"/>
                                          </p:val>
                                        </p:tav>
                                      </p:tavLst>
                                    </p:anim>
                                    <p:anim calcmode="lin" valueType="num">
                                      <p:cBhvr>
                                        <p:cTn id="20" dur="1000" fill="hold"/>
                                        <p:tgtEl>
                                          <p:spTgt spid="272389"/>
                                        </p:tgtEl>
                                        <p:attrNameLst>
                                          <p:attrName>ppt_x</p:attrName>
                                        </p:attrNameLst>
                                      </p:cBhvr>
                                      <p:tavLst>
                                        <p:tav tm="0" fmla="#ppt_x+(cos(-2*pi*(1-$))*-#ppt_x-sin(-2*pi*(1-$))*(1-#ppt_y))*(1-$)">
                                          <p:val>
                                            <p:fltVal val="0"/>
                                          </p:val>
                                        </p:tav>
                                        <p:tav tm="100000">
                                          <p:val>
                                            <p:fltVal val="1"/>
                                          </p:val>
                                        </p:tav>
                                      </p:tavLst>
                                    </p:anim>
                                    <p:anim calcmode="lin" valueType="num">
                                      <p:cBhvr>
                                        <p:cTn id="21" dur="1000" fill="hold"/>
                                        <p:tgtEl>
                                          <p:spTgt spid="27238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272386"/>
                                        </p:tgtEl>
                                        <p:attrNameLst>
                                          <p:attrName>style.visibility</p:attrName>
                                        </p:attrNameLst>
                                      </p:cBhvr>
                                      <p:to>
                                        <p:strVal val="visible"/>
                                      </p:to>
                                    </p:set>
                                    <p:anim calcmode="lin" valueType="num">
                                      <p:cBhvr additive="base">
                                        <p:cTn id="26" dur="500" fill="hold"/>
                                        <p:tgtEl>
                                          <p:spTgt spid="272386"/>
                                        </p:tgtEl>
                                        <p:attrNameLst>
                                          <p:attrName>ppt_x</p:attrName>
                                        </p:attrNameLst>
                                      </p:cBhvr>
                                      <p:tavLst>
                                        <p:tav tm="0">
                                          <p:val>
                                            <p:strVal val="#ppt_x"/>
                                          </p:val>
                                        </p:tav>
                                        <p:tav tm="100000">
                                          <p:val>
                                            <p:strVal val="#ppt_x"/>
                                          </p:val>
                                        </p:tav>
                                      </p:tavLst>
                                    </p:anim>
                                    <p:anim calcmode="lin" valueType="num">
                                      <p:cBhvr additive="base">
                                        <p:cTn id="27" dur="500" fill="hold"/>
                                        <p:tgtEl>
                                          <p:spTgt spid="272386"/>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272390"/>
                                        </p:tgtEl>
                                        <p:attrNameLst>
                                          <p:attrName>style.visibility</p:attrName>
                                        </p:attrNameLst>
                                      </p:cBhvr>
                                      <p:to>
                                        <p:strVal val="visible"/>
                                      </p:to>
                                    </p:set>
                                    <p:anim calcmode="lin" valueType="num">
                                      <p:cBhvr>
                                        <p:cTn id="32" dur="500" fill="hold"/>
                                        <p:tgtEl>
                                          <p:spTgt spid="272390"/>
                                        </p:tgtEl>
                                        <p:attrNameLst>
                                          <p:attrName>ppt_w</p:attrName>
                                        </p:attrNameLst>
                                      </p:cBhvr>
                                      <p:tavLst>
                                        <p:tav tm="0">
                                          <p:val>
                                            <p:fltVal val="0"/>
                                          </p:val>
                                        </p:tav>
                                        <p:tav tm="100000">
                                          <p:val>
                                            <p:strVal val="#ppt_w"/>
                                          </p:val>
                                        </p:tav>
                                      </p:tavLst>
                                    </p:anim>
                                    <p:anim calcmode="lin" valueType="num">
                                      <p:cBhvr>
                                        <p:cTn id="33" dur="500" fill="hold"/>
                                        <p:tgtEl>
                                          <p:spTgt spid="272390"/>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272391"/>
                                        </p:tgtEl>
                                        <p:attrNameLst>
                                          <p:attrName>style.visibility</p:attrName>
                                        </p:attrNameLst>
                                      </p:cBhvr>
                                      <p:to>
                                        <p:strVal val="visible"/>
                                      </p:to>
                                    </p:set>
                                    <p:anim calcmode="lin" valueType="num">
                                      <p:cBhvr additive="base">
                                        <p:cTn id="38" dur="500" fill="hold"/>
                                        <p:tgtEl>
                                          <p:spTgt spid="272391"/>
                                        </p:tgtEl>
                                        <p:attrNameLst>
                                          <p:attrName>ppt_x</p:attrName>
                                        </p:attrNameLst>
                                      </p:cBhvr>
                                      <p:tavLst>
                                        <p:tav tm="0">
                                          <p:val>
                                            <p:strVal val="1+#ppt_w/2"/>
                                          </p:val>
                                        </p:tav>
                                        <p:tav tm="100000">
                                          <p:val>
                                            <p:strVal val="#ppt_x"/>
                                          </p:val>
                                        </p:tav>
                                      </p:tavLst>
                                    </p:anim>
                                    <p:anim calcmode="lin" valueType="num">
                                      <p:cBhvr additive="base">
                                        <p:cTn id="39" dur="500" fill="hold"/>
                                        <p:tgtEl>
                                          <p:spTgt spid="272391"/>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272392"/>
                                        </p:tgtEl>
                                        <p:attrNameLst>
                                          <p:attrName>style.visibility</p:attrName>
                                        </p:attrNameLst>
                                      </p:cBhvr>
                                      <p:to>
                                        <p:strVal val="visible"/>
                                      </p:to>
                                    </p:set>
                                    <p:animEffect transition="in" filter="dissolve">
                                      <p:cBhvr>
                                        <p:cTn id="44" dur="500"/>
                                        <p:tgtEl>
                                          <p:spTgt spid="2723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6" grpId="0" animBg="1"/>
      <p:bldP spid="272387" grpId="0" animBg="1" autoUpdateAnimBg="0"/>
      <p:bldP spid="272388" grpId="0" animBg="1" autoUpdateAnimBg="0"/>
      <p:bldP spid="272389" grpId="0" animBg="1"/>
      <p:bldP spid="272390" grpId="0" animBg="1" autoUpdateAnimBg="0"/>
      <p:bldP spid="272391" grpId="0" animBg="1"/>
      <p:bldP spid="272392"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US"/>
              <a:t>Serious Bodily Injury</a:t>
            </a:r>
          </a:p>
        </p:txBody>
      </p:sp>
      <p:sp>
        <p:nvSpPr>
          <p:cNvPr id="269315" name="Rectangle 3"/>
          <p:cNvSpPr>
            <a:spLocks noGrp="1" noChangeArrowheads="1"/>
          </p:cNvSpPr>
          <p:nvPr>
            <p:ph idx="1"/>
          </p:nvPr>
        </p:nvSpPr>
        <p:spPr/>
        <p:txBody>
          <a:bodyPr>
            <a:normAutofit/>
          </a:bodyPr>
          <a:lstStyle/>
          <a:p>
            <a:r>
              <a:rPr lang="en-US" sz="2800" dirty="0"/>
              <a:t>Bodily injury which involves: </a:t>
            </a:r>
          </a:p>
          <a:p>
            <a:pPr lvl="1"/>
            <a:r>
              <a:rPr lang="en-US" sz="2800" dirty="0"/>
              <a:t>a substantial risk of death, </a:t>
            </a:r>
          </a:p>
          <a:p>
            <a:pPr lvl="1"/>
            <a:r>
              <a:rPr lang="en-US" sz="2800" dirty="0"/>
              <a:t>extreme physical pain, </a:t>
            </a:r>
          </a:p>
          <a:p>
            <a:pPr lvl="1"/>
            <a:r>
              <a:rPr lang="en-US" sz="2800" dirty="0"/>
              <a:t>protracted and obvious disfigurement, or </a:t>
            </a:r>
          </a:p>
          <a:p>
            <a:pPr lvl="1"/>
            <a:r>
              <a:rPr lang="en-US" sz="2800" dirty="0"/>
              <a:t>protracted loss or impairment of the function of a bodily member, organ or mental faculty</a:t>
            </a:r>
          </a:p>
        </p:txBody>
      </p:sp>
      <p:sp>
        <p:nvSpPr>
          <p:cNvPr id="5" name="Slide Number Placeholder 5"/>
          <p:cNvSpPr>
            <a:spLocks noGrp="1"/>
          </p:cNvSpPr>
          <p:nvPr>
            <p:ph type="sldNum" sz="quarter" idx="12"/>
          </p:nvPr>
        </p:nvSpPr>
        <p:spPr/>
        <p:txBody>
          <a:bodyPr/>
          <a:lstStyle/>
          <a:p>
            <a:fld id="{9BFB7C7D-6990-43B8-B195-31E8C5AB1993}" type="slidenum">
              <a:rPr lang="en-US"/>
              <a:pPr/>
              <a:t>19</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1026"/>
          <p:cNvSpPr>
            <a:spLocks noGrp="1" noChangeArrowheads="1"/>
          </p:cNvSpPr>
          <p:nvPr>
            <p:ph type="title"/>
          </p:nvPr>
        </p:nvSpPr>
        <p:spPr/>
        <p:txBody>
          <a:bodyPr/>
          <a:lstStyle/>
          <a:p>
            <a:r>
              <a:rPr lang="en-US"/>
              <a:t>Discipline</a:t>
            </a:r>
          </a:p>
        </p:txBody>
      </p:sp>
      <p:sp>
        <p:nvSpPr>
          <p:cNvPr id="263171" name="Rectangle 1027"/>
          <p:cNvSpPr>
            <a:spLocks noGrp="1" noChangeArrowheads="1"/>
          </p:cNvSpPr>
          <p:nvPr>
            <p:ph idx="1"/>
          </p:nvPr>
        </p:nvSpPr>
        <p:spPr/>
        <p:txBody>
          <a:bodyPr/>
          <a:lstStyle/>
          <a:p>
            <a:pPr>
              <a:lnSpc>
                <a:spcPct val="80000"/>
              </a:lnSpc>
              <a:buFontTx/>
              <a:buNone/>
            </a:pPr>
            <a:r>
              <a:rPr lang="en-US" sz="2800"/>
              <a:t>    School personnel may remove a child with a disability who violates a student code of conduct to an interim alternative educational setting (IAES), another setting or suspension for not more than 10 school days to the extent such alternative applies to children without disabilities.</a:t>
            </a:r>
          </a:p>
        </p:txBody>
      </p:sp>
      <p:sp>
        <p:nvSpPr>
          <p:cNvPr id="4" name="Slide Number Placeholder 5"/>
          <p:cNvSpPr>
            <a:spLocks noGrp="1"/>
          </p:cNvSpPr>
          <p:nvPr>
            <p:ph type="sldNum" sz="quarter" idx="12"/>
          </p:nvPr>
        </p:nvSpPr>
        <p:spPr>
          <a:xfrm>
            <a:off x="7696200" y="6400800"/>
            <a:ext cx="1315721" cy="365125"/>
          </a:xfrm>
        </p:spPr>
        <p:txBody>
          <a:bodyPr/>
          <a:lstStyle/>
          <a:p>
            <a:fld id="{E65C7296-E1EC-4EC4-B2FE-AE9E59A88FB4}" type="slidenum">
              <a:rPr lang="en-US"/>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rmAutofit fontScale="90000"/>
          </a:bodyPr>
          <a:lstStyle/>
          <a:p>
            <a:r>
              <a:rPr lang="en-US"/>
              <a:t>Placement During Appeals</a:t>
            </a:r>
          </a:p>
        </p:txBody>
      </p:sp>
      <p:graphicFrame>
        <p:nvGraphicFramePr>
          <p:cNvPr id="238595" name="Object 3"/>
          <p:cNvGraphicFramePr>
            <a:graphicFrameLocks noGrp="1" noChangeAspect="1"/>
          </p:cNvGraphicFramePr>
          <p:nvPr>
            <p:ph type="clipArt" sz="half" idx="1"/>
          </p:nvPr>
        </p:nvGraphicFramePr>
        <p:xfrm>
          <a:off x="685800" y="3429000"/>
          <a:ext cx="2322513" cy="2330450"/>
        </p:xfrm>
        <a:graphic>
          <a:graphicData uri="http://schemas.openxmlformats.org/presentationml/2006/ole">
            <mc:AlternateContent xmlns:mc="http://schemas.openxmlformats.org/markup-compatibility/2006">
              <mc:Choice xmlns:v="urn:schemas-microsoft-com:vml" Requires="v">
                <p:oleObj spid="_x0000_s238618" name="Clip" r:id="rId4" imgW="1864800" imgH="1870920" progId="MS_ClipArt_Gallery.5">
                  <p:embed/>
                </p:oleObj>
              </mc:Choice>
              <mc:Fallback>
                <p:oleObj name="Clip" r:id="rId4" imgW="1864800" imgH="1870920" progId="MS_ClipArt_Gallery.5">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429000"/>
                        <a:ext cx="2322513" cy="2330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8596" name="Rectangle 4"/>
          <p:cNvSpPr>
            <a:spLocks noGrp="1" noChangeArrowheads="1"/>
          </p:cNvSpPr>
          <p:nvPr>
            <p:ph type="body" sz="half" idx="2"/>
          </p:nvPr>
        </p:nvSpPr>
        <p:spPr/>
        <p:txBody>
          <a:bodyPr/>
          <a:lstStyle/>
          <a:p>
            <a:r>
              <a:rPr lang="en-US" sz="2400"/>
              <a:t>The child shall remain in the IAES pending the decision of the hearing officer or until the expiration of the time period, whichever occurs first, unless parent and LEA Agree otherwise</a:t>
            </a:r>
          </a:p>
        </p:txBody>
      </p:sp>
      <p:sp>
        <p:nvSpPr>
          <p:cNvPr id="6" name="Slide Number Placeholder 6"/>
          <p:cNvSpPr>
            <a:spLocks noGrp="1"/>
          </p:cNvSpPr>
          <p:nvPr>
            <p:ph type="sldNum" sz="quarter" idx="12"/>
          </p:nvPr>
        </p:nvSpPr>
        <p:spPr/>
        <p:txBody>
          <a:bodyPr/>
          <a:lstStyle/>
          <a:p>
            <a:fld id="{12BFEF4F-45AD-4DD1-BE07-2EFEEF9EBEC5}" type="slidenum">
              <a:rPr lang="en-US"/>
              <a:pPr/>
              <a:t>20</a:t>
            </a:fld>
            <a:endParaRPr lang="en-US"/>
          </a:p>
        </p:txBody>
      </p:sp>
      <p:sp>
        <p:nvSpPr>
          <p:cNvPr id="238597" name="AutoShape 5"/>
          <p:cNvSpPr>
            <a:spLocks noChangeArrowheads="1"/>
          </p:cNvSpPr>
          <p:nvPr/>
        </p:nvSpPr>
        <p:spPr bwMode="auto">
          <a:xfrm>
            <a:off x="2743200" y="2286000"/>
            <a:ext cx="2209800" cy="2514600"/>
          </a:xfrm>
          <a:prstGeom prst="irregularSeal2">
            <a:avLst/>
          </a:prstGeom>
          <a:solidFill>
            <a:srgbClr val="CCECFF"/>
          </a:solidFill>
          <a:ln w="9525">
            <a:solidFill>
              <a:schemeClr val="tx1"/>
            </a:solidFill>
            <a:miter lim="800000"/>
            <a:headEnd/>
            <a:tailEnd/>
          </a:ln>
          <a:effectLst/>
        </p:spPr>
        <p:txBody>
          <a:bodyPr wrap="none" anchor="ctr"/>
          <a:lstStyle/>
          <a:p>
            <a:pPr algn="ctr"/>
            <a:r>
              <a:rPr lang="en-US" sz="3200" b="1">
                <a:latin typeface="Comic Sans MS" pitchFamily="66" charset="0"/>
              </a:rPr>
              <a:t>IAES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7D18E5C-8702-44C0-B058-DF7A0C2E87B9}" type="slidenum">
              <a:rPr lang="en-US"/>
              <a:pPr/>
              <a:t>21</a:t>
            </a:fld>
            <a:endParaRPr lang="en-US"/>
          </a:p>
        </p:txBody>
      </p:sp>
      <p:sp>
        <p:nvSpPr>
          <p:cNvPr id="148483" name="Text Box 3"/>
          <p:cNvSpPr txBox="1">
            <a:spLocks noChangeArrowheads="1"/>
          </p:cNvSpPr>
          <p:nvPr/>
        </p:nvSpPr>
        <p:spPr bwMode="auto">
          <a:xfrm>
            <a:off x="2057400" y="1066800"/>
            <a:ext cx="4953000" cy="4524315"/>
          </a:xfrm>
          <a:prstGeom prst="rect">
            <a:avLst/>
          </a:prstGeom>
          <a:noFill/>
          <a:ln w="9525">
            <a:noFill/>
            <a:miter lim="800000"/>
            <a:headEnd/>
            <a:tailEnd/>
          </a:ln>
          <a:effectLst/>
        </p:spPr>
        <p:txBody>
          <a:bodyPr wrap="square">
            <a:spAutoFit/>
          </a:bodyPr>
          <a:lstStyle/>
          <a:p>
            <a:pPr algn="ctr">
              <a:spcBef>
                <a:spcPct val="50000"/>
              </a:spcBef>
            </a:pPr>
            <a:r>
              <a:rPr lang="en-US" sz="7200" b="1" dirty="0">
                <a:latin typeface="Comic Sans MS" pitchFamily="66" charset="0"/>
              </a:rPr>
              <a:t>Guidelines</a:t>
            </a:r>
          </a:p>
          <a:p>
            <a:pPr algn="ctr">
              <a:spcBef>
                <a:spcPct val="50000"/>
              </a:spcBef>
            </a:pPr>
            <a:r>
              <a:rPr lang="en-US" sz="7200" b="1" dirty="0">
                <a:latin typeface="Comic Sans MS" pitchFamily="66" charset="0"/>
              </a:rPr>
              <a:t>for</a:t>
            </a:r>
          </a:p>
          <a:p>
            <a:pPr algn="ctr">
              <a:spcBef>
                <a:spcPct val="50000"/>
              </a:spcBef>
            </a:pPr>
            <a:r>
              <a:rPr lang="en-US" sz="7200" b="1" dirty="0">
                <a:latin typeface="Comic Sans MS" pitchFamily="66" charset="0"/>
              </a:rPr>
              <a:t>MDR</a:t>
            </a:r>
            <a:endParaRPr lang="en-US" sz="7200" b="1" i="1" dirty="0">
              <a:latin typeface="Comic Sans MS" pitchFamily="66"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8600" y="685800"/>
            <a:ext cx="8610600" cy="1143000"/>
          </a:xfrm>
          <a:noFill/>
          <a:ln/>
        </p:spPr>
        <p:txBody>
          <a:bodyPr lIns="90488" tIns="44450" rIns="90488" bIns="44450" anchor="ctr">
            <a:normAutofit fontScale="90000"/>
          </a:bodyPr>
          <a:lstStyle/>
          <a:p>
            <a:r>
              <a:rPr lang="en-US" dirty="0"/>
              <a:t>1)  Conduct thorough data collection</a:t>
            </a:r>
          </a:p>
        </p:txBody>
      </p:sp>
      <p:sp>
        <p:nvSpPr>
          <p:cNvPr id="48131" name="Rectangle 3"/>
          <p:cNvSpPr>
            <a:spLocks noGrp="1" noChangeArrowheads="1"/>
          </p:cNvSpPr>
          <p:nvPr>
            <p:ph sz="half" idx="1"/>
          </p:nvPr>
        </p:nvSpPr>
        <p:spPr>
          <a:xfrm>
            <a:off x="533400" y="2057400"/>
            <a:ext cx="6858000" cy="4038600"/>
          </a:xfrm>
          <a:noFill/>
          <a:ln/>
        </p:spPr>
        <p:txBody>
          <a:bodyPr lIns="90488" tIns="44450" rIns="90488" bIns="44450"/>
          <a:lstStyle/>
          <a:p>
            <a:r>
              <a:rPr lang="en-US" dirty="0"/>
              <a:t>Review school records:</a:t>
            </a:r>
          </a:p>
          <a:p>
            <a:pPr lvl="1"/>
            <a:r>
              <a:rPr lang="en-US" sz="2800" dirty="0"/>
              <a:t>discipline </a:t>
            </a:r>
            <a:r>
              <a:rPr lang="en-US" sz="2800" dirty="0" smtClean="0"/>
              <a:t>records</a:t>
            </a:r>
          </a:p>
          <a:p>
            <a:pPr lvl="1"/>
            <a:r>
              <a:rPr lang="en-US" sz="2800" dirty="0" smtClean="0"/>
              <a:t>IEP/placement/services</a:t>
            </a:r>
            <a:endParaRPr lang="en-US" sz="2800" dirty="0"/>
          </a:p>
          <a:p>
            <a:pPr lvl="1"/>
            <a:r>
              <a:rPr lang="en-US" sz="2800" dirty="0"/>
              <a:t>teacher documentation</a:t>
            </a:r>
          </a:p>
          <a:p>
            <a:pPr lvl="1"/>
            <a:r>
              <a:rPr lang="en-US" sz="2800" dirty="0"/>
              <a:t>BIP</a:t>
            </a:r>
          </a:p>
          <a:p>
            <a:pPr lvl="1"/>
            <a:r>
              <a:rPr lang="en-US" sz="2800" dirty="0"/>
              <a:t>student handbook receipt</a:t>
            </a:r>
          </a:p>
        </p:txBody>
      </p:sp>
      <p:sp>
        <p:nvSpPr>
          <p:cNvPr id="5" name="Slide Number Placeholder 6"/>
          <p:cNvSpPr>
            <a:spLocks noGrp="1"/>
          </p:cNvSpPr>
          <p:nvPr>
            <p:ph type="sldNum" sz="quarter" idx="12"/>
          </p:nvPr>
        </p:nvSpPr>
        <p:spPr/>
        <p:txBody>
          <a:bodyPr/>
          <a:lstStyle/>
          <a:p>
            <a:fld id="{7AEC6F48-74EC-42EE-B861-D6EBB0A5A8D0}" type="slidenum">
              <a:rPr lang="en-US"/>
              <a:pPr/>
              <a:t>22</a:t>
            </a:fld>
            <a:endParaRPr lang="en-US"/>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9554" name="Rectangle 2"/>
          <p:cNvSpPr>
            <a:spLocks noGrp="1" noChangeArrowheads="1"/>
          </p:cNvSpPr>
          <p:nvPr>
            <p:ph sz="half" idx="1"/>
          </p:nvPr>
        </p:nvSpPr>
        <p:spPr>
          <a:xfrm>
            <a:off x="609600" y="838200"/>
            <a:ext cx="7696200" cy="5029200"/>
          </a:xfrm>
          <a:ln/>
        </p:spPr>
        <p:txBody>
          <a:bodyPr>
            <a:normAutofit/>
          </a:bodyPr>
          <a:lstStyle/>
          <a:p>
            <a:r>
              <a:rPr lang="en-US" sz="3200" dirty="0"/>
              <a:t>Collect the details of the incident:</a:t>
            </a:r>
          </a:p>
          <a:p>
            <a:pPr lvl="1"/>
            <a:r>
              <a:rPr lang="en-US" sz="3200" dirty="0" smtClean="0"/>
              <a:t>What happened, who was involved, where did it take place</a:t>
            </a:r>
          </a:p>
          <a:p>
            <a:pPr lvl="1"/>
            <a:r>
              <a:rPr lang="en-US" sz="3200" dirty="0" smtClean="0"/>
              <a:t>interview </a:t>
            </a:r>
            <a:r>
              <a:rPr lang="en-US" sz="3200" dirty="0"/>
              <a:t>witnesses/student</a:t>
            </a:r>
          </a:p>
          <a:p>
            <a:pPr lvl="1"/>
            <a:r>
              <a:rPr lang="en-US" sz="3200" dirty="0"/>
              <a:t>antecedents of behavior</a:t>
            </a:r>
          </a:p>
          <a:p>
            <a:pPr lvl="1"/>
            <a:r>
              <a:rPr lang="en-US" sz="3200" dirty="0"/>
              <a:t>behavior premeditated?</a:t>
            </a:r>
          </a:p>
          <a:p>
            <a:pPr lvl="1"/>
            <a:r>
              <a:rPr lang="en-US" sz="3200" dirty="0"/>
              <a:t>police/incident </a:t>
            </a:r>
            <a:r>
              <a:rPr lang="en-US" sz="3200" dirty="0" smtClean="0"/>
              <a:t>report</a:t>
            </a:r>
          </a:p>
          <a:p>
            <a:pPr lvl="1"/>
            <a:r>
              <a:rPr lang="en-US" sz="3200" dirty="0" smtClean="0"/>
              <a:t>Recommended disciplinary action</a:t>
            </a:r>
            <a:endParaRPr lang="en-US" sz="3200" dirty="0"/>
          </a:p>
        </p:txBody>
      </p:sp>
      <p:sp>
        <p:nvSpPr>
          <p:cNvPr id="4" name="Slide Number Placeholder 6"/>
          <p:cNvSpPr>
            <a:spLocks noGrp="1"/>
          </p:cNvSpPr>
          <p:nvPr>
            <p:ph type="sldNum" sz="quarter" idx="12"/>
          </p:nvPr>
        </p:nvSpPr>
        <p:spPr/>
        <p:txBody>
          <a:bodyPr/>
          <a:lstStyle/>
          <a:p>
            <a:fld id="{FA9F6A52-2582-403A-8B79-1F152C68BF68}" type="slidenum">
              <a:rPr lang="en-US"/>
              <a:pPr/>
              <a:t>23</a:t>
            </a:fld>
            <a:endParaRPr lang="en-US"/>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1602" name="Rectangle 1026"/>
          <p:cNvSpPr>
            <a:spLocks noGrp="1" noChangeArrowheads="1"/>
          </p:cNvSpPr>
          <p:nvPr>
            <p:ph idx="1"/>
          </p:nvPr>
        </p:nvSpPr>
        <p:spPr>
          <a:xfrm>
            <a:off x="1219200" y="1066800"/>
            <a:ext cx="7010400" cy="2819400"/>
          </a:xfrm>
          <a:noFill/>
          <a:ln/>
        </p:spPr>
        <p:txBody>
          <a:bodyPr lIns="90488" tIns="44450" rIns="90488" bIns="44450"/>
          <a:lstStyle/>
          <a:p>
            <a:r>
              <a:rPr lang="en-US"/>
              <a:t>Review past behavior:</a:t>
            </a:r>
          </a:p>
          <a:p>
            <a:pPr lvl="1"/>
            <a:r>
              <a:rPr lang="en-US" sz="3200"/>
              <a:t>change in behavior?</a:t>
            </a:r>
          </a:p>
          <a:p>
            <a:pPr lvl="1"/>
            <a:r>
              <a:rPr lang="en-US" sz="3200"/>
              <a:t>specific behavior exhibited</a:t>
            </a:r>
          </a:p>
          <a:p>
            <a:pPr lvl="1"/>
            <a:r>
              <a:rPr lang="en-US" sz="3200"/>
              <a:t>patterns of behavior</a:t>
            </a:r>
          </a:p>
        </p:txBody>
      </p:sp>
      <p:sp>
        <p:nvSpPr>
          <p:cNvPr id="4" name="Slide Number Placeholder 5"/>
          <p:cNvSpPr>
            <a:spLocks noGrp="1"/>
          </p:cNvSpPr>
          <p:nvPr>
            <p:ph type="sldNum" sz="quarter" idx="12"/>
          </p:nvPr>
        </p:nvSpPr>
        <p:spPr/>
        <p:txBody>
          <a:bodyPr/>
          <a:lstStyle/>
          <a:p>
            <a:fld id="{2A4B9202-B898-4C44-B8BB-9412A4689F94}" type="slidenum">
              <a:rPr lang="en-US"/>
              <a:pPr/>
              <a:t>24</a:t>
            </a:fld>
            <a:endParaRPr lang="en-US"/>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3400" y="381000"/>
            <a:ext cx="5410200" cy="1143000"/>
          </a:xfrm>
          <a:noFill/>
          <a:ln/>
        </p:spPr>
        <p:txBody>
          <a:bodyPr lIns="90488" tIns="44450" rIns="90488" bIns="44450" anchor="ctr">
            <a:normAutofit fontScale="90000"/>
          </a:bodyPr>
          <a:lstStyle/>
          <a:p>
            <a:pPr algn="l"/>
            <a:r>
              <a:rPr lang="en-US"/>
              <a:t>2) Review latest assessment(s)</a:t>
            </a:r>
          </a:p>
        </p:txBody>
      </p:sp>
      <p:sp>
        <p:nvSpPr>
          <p:cNvPr id="50179" name="Rectangle 3"/>
          <p:cNvSpPr>
            <a:spLocks noGrp="1" noChangeArrowheads="1"/>
          </p:cNvSpPr>
          <p:nvPr>
            <p:ph idx="1"/>
          </p:nvPr>
        </p:nvSpPr>
        <p:spPr>
          <a:xfrm>
            <a:off x="457200" y="1828800"/>
            <a:ext cx="7772400" cy="4114800"/>
          </a:xfrm>
          <a:noFill/>
          <a:ln/>
        </p:spPr>
        <p:txBody>
          <a:bodyPr lIns="90488" tIns="44450" rIns="90488" bIns="44450"/>
          <a:lstStyle/>
          <a:p>
            <a:pPr marL="342900" indent="-342900">
              <a:lnSpc>
                <a:spcPct val="90000"/>
              </a:lnSpc>
              <a:buFont typeface="Arial" pitchFamily="34" charset="0"/>
              <a:buChar char="•"/>
            </a:pPr>
            <a:r>
              <a:rPr lang="en-US" dirty="0" smtClean="0"/>
              <a:t>What is the eligibility/ IQ / achievement</a:t>
            </a:r>
          </a:p>
          <a:p>
            <a:pPr marL="342900" indent="-342900">
              <a:lnSpc>
                <a:spcPct val="90000"/>
              </a:lnSpc>
              <a:buFont typeface="Arial" pitchFamily="34" charset="0"/>
              <a:buChar char="•"/>
            </a:pPr>
            <a:r>
              <a:rPr lang="en-US" dirty="0" smtClean="0"/>
              <a:t>Is </a:t>
            </a:r>
            <a:r>
              <a:rPr lang="en-US" dirty="0"/>
              <a:t>it current?</a:t>
            </a:r>
          </a:p>
          <a:p>
            <a:pPr marL="342900" indent="-342900">
              <a:lnSpc>
                <a:spcPct val="90000"/>
              </a:lnSpc>
              <a:buFont typeface="Arial" pitchFamily="34" charset="0"/>
              <a:buChar char="•"/>
            </a:pPr>
            <a:r>
              <a:rPr lang="en-US" dirty="0"/>
              <a:t>Is it reflective of current behavior?</a:t>
            </a:r>
          </a:p>
          <a:p>
            <a:pPr marL="342900" indent="-342900">
              <a:lnSpc>
                <a:spcPct val="90000"/>
              </a:lnSpc>
              <a:buFont typeface="Arial" pitchFamily="34" charset="0"/>
              <a:buChar char="•"/>
            </a:pPr>
            <a:r>
              <a:rPr lang="en-US" dirty="0"/>
              <a:t>What are the specific disabilities and </a:t>
            </a:r>
            <a:r>
              <a:rPr lang="en-US" dirty="0" smtClean="0"/>
              <a:t>the </a:t>
            </a:r>
            <a:r>
              <a:rPr lang="en-US" dirty="0"/>
              <a:t>potential manifestations?</a:t>
            </a:r>
          </a:p>
          <a:p>
            <a:pPr marL="342900" indent="-342900">
              <a:lnSpc>
                <a:spcPct val="90000"/>
              </a:lnSpc>
              <a:buFont typeface="Arial" pitchFamily="34" charset="0"/>
              <a:buChar char="•"/>
            </a:pPr>
            <a:r>
              <a:rPr lang="en-US" dirty="0"/>
              <a:t>Review any evaluation/data supplied by parents</a:t>
            </a:r>
          </a:p>
          <a:p>
            <a:pPr marL="342900" indent="-342900">
              <a:lnSpc>
                <a:spcPct val="90000"/>
              </a:lnSpc>
              <a:buFont typeface="Arial" pitchFamily="34" charset="0"/>
              <a:buChar char="•"/>
            </a:pPr>
            <a:r>
              <a:rPr lang="en-US" dirty="0"/>
              <a:t>Does it meet the IDEA 2004 standards?</a:t>
            </a:r>
          </a:p>
        </p:txBody>
      </p:sp>
      <p:sp>
        <p:nvSpPr>
          <p:cNvPr id="5" name="Slide Number Placeholder 5"/>
          <p:cNvSpPr>
            <a:spLocks noGrp="1"/>
          </p:cNvSpPr>
          <p:nvPr>
            <p:ph type="sldNum" sz="quarter" idx="12"/>
          </p:nvPr>
        </p:nvSpPr>
        <p:spPr/>
        <p:txBody>
          <a:bodyPr/>
          <a:lstStyle/>
          <a:p>
            <a:fld id="{3573A885-62B4-4234-82F5-00694E8C185D}" type="slidenum">
              <a:rPr lang="en-US"/>
              <a:pPr/>
              <a:t>25</a:t>
            </a:fld>
            <a:endParaRPr lang="en-US"/>
          </a:p>
        </p:txBody>
      </p:sp>
      <p:graphicFrame>
        <p:nvGraphicFramePr>
          <p:cNvPr id="50180" name="Object 4"/>
          <p:cNvGraphicFramePr>
            <a:graphicFrameLocks noChangeAspect="1"/>
          </p:cNvGraphicFramePr>
          <p:nvPr/>
        </p:nvGraphicFramePr>
        <p:xfrm>
          <a:off x="5943600" y="381000"/>
          <a:ext cx="1487488" cy="2046288"/>
        </p:xfrm>
        <a:graphic>
          <a:graphicData uri="http://schemas.openxmlformats.org/presentationml/2006/ole">
            <mc:AlternateContent xmlns:mc="http://schemas.openxmlformats.org/markup-compatibility/2006">
              <mc:Choice xmlns:v="urn:schemas-microsoft-com:vml" Requires="v">
                <p:oleObj spid="_x0000_s50203" name="Clip" r:id="rId4" imgW="2309760" imgH="3176280" progId="MS_ClipArt_Gallery.2">
                  <p:embed/>
                </p:oleObj>
              </mc:Choice>
              <mc:Fallback>
                <p:oleObj name="Clip" r:id="rId4" imgW="2309760" imgH="3176280" progId="MS_ClipArt_Gallery.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81000"/>
                        <a:ext cx="1487488" cy="204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81000" y="304800"/>
            <a:ext cx="8382000" cy="2209800"/>
          </a:xfrm>
          <a:noFill/>
          <a:ln/>
        </p:spPr>
        <p:txBody>
          <a:bodyPr lIns="90488" tIns="44450" rIns="90488" bIns="44450" anchor="ctr">
            <a:normAutofit/>
          </a:bodyPr>
          <a:lstStyle/>
          <a:p>
            <a:pPr algn="l"/>
            <a:r>
              <a:rPr lang="en-US" sz="4000" dirty="0"/>
              <a:t>3) Update assessment </a:t>
            </a:r>
            <a:r>
              <a:rPr lang="en-US" sz="4000" dirty="0" smtClean="0"/>
              <a:t>or conduct </a:t>
            </a:r>
            <a:r>
              <a:rPr lang="en-US" sz="4000" dirty="0"/>
              <a:t>new </a:t>
            </a:r>
            <a:r>
              <a:rPr lang="en-US" sz="4000" dirty="0" smtClean="0"/>
              <a:t>assessment</a:t>
            </a:r>
            <a:r>
              <a:rPr lang="en-US" sz="4000" dirty="0"/>
              <a:t> </a:t>
            </a:r>
            <a:r>
              <a:rPr lang="en-US" sz="4000" dirty="0" smtClean="0"/>
              <a:t>if </a:t>
            </a:r>
            <a:r>
              <a:rPr lang="en-US" sz="4000" dirty="0"/>
              <a:t>necessary</a:t>
            </a:r>
          </a:p>
        </p:txBody>
      </p:sp>
      <p:sp>
        <p:nvSpPr>
          <p:cNvPr id="52227" name="Rectangle 3"/>
          <p:cNvSpPr>
            <a:spLocks noGrp="1" noChangeArrowheads="1"/>
          </p:cNvSpPr>
          <p:nvPr>
            <p:ph idx="1"/>
          </p:nvPr>
        </p:nvSpPr>
        <p:spPr>
          <a:xfrm>
            <a:off x="609600" y="2590800"/>
            <a:ext cx="7543800" cy="3486150"/>
          </a:xfrm>
          <a:noFill/>
          <a:ln/>
        </p:spPr>
        <p:txBody>
          <a:bodyPr lIns="90488" tIns="44450" rIns="90488" bIns="44450">
            <a:normAutofit lnSpcReduction="10000"/>
          </a:bodyPr>
          <a:lstStyle/>
          <a:p>
            <a:r>
              <a:rPr lang="en-US" sz="2400" dirty="0"/>
              <a:t>Involve qualified personnel</a:t>
            </a:r>
          </a:p>
          <a:p>
            <a:r>
              <a:rPr lang="en-US" sz="2400" dirty="0"/>
              <a:t>Use instruments/techniques that are reliable and valid for the manner in which they are used</a:t>
            </a:r>
          </a:p>
          <a:p>
            <a:pPr lvl="1"/>
            <a:r>
              <a:rPr lang="en-US" sz="2400" dirty="0"/>
              <a:t>objective measures</a:t>
            </a:r>
          </a:p>
          <a:p>
            <a:pPr lvl="1"/>
            <a:r>
              <a:rPr lang="en-US" sz="2400" dirty="0"/>
              <a:t>multiple informants</a:t>
            </a:r>
          </a:p>
          <a:p>
            <a:pPr lvl="1"/>
            <a:r>
              <a:rPr lang="en-US" sz="2400" dirty="0"/>
              <a:t>follow “best practices”</a:t>
            </a:r>
          </a:p>
          <a:p>
            <a:r>
              <a:rPr lang="en-US" sz="2400" dirty="0"/>
              <a:t>Follow standardized procedures</a:t>
            </a:r>
          </a:p>
          <a:p>
            <a:r>
              <a:rPr lang="en-US" sz="2400" dirty="0"/>
              <a:t>Consider other current evaluative information</a:t>
            </a:r>
          </a:p>
        </p:txBody>
      </p:sp>
      <p:sp>
        <p:nvSpPr>
          <p:cNvPr id="5" name="Slide Number Placeholder 5"/>
          <p:cNvSpPr>
            <a:spLocks noGrp="1"/>
          </p:cNvSpPr>
          <p:nvPr>
            <p:ph type="sldNum" sz="quarter" idx="12"/>
          </p:nvPr>
        </p:nvSpPr>
        <p:spPr/>
        <p:txBody>
          <a:bodyPr/>
          <a:lstStyle/>
          <a:p>
            <a:fld id="{BE67E18A-D4D2-41F0-B10D-F7AA90F18963}" type="slidenum">
              <a:rPr lang="en-US"/>
              <a:pPr/>
              <a:t>26</a:t>
            </a:fld>
            <a:endParaRPr lang="en-US"/>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533400"/>
            <a:ext cx="6172200" cy="1143000"/>
          </a:xfrm>
          <a:noFill/>
          <a:ln/>
        </p:spPr>
        <p:txBody>
          <a:bodyPr lIns="90488" tIns="44450" rIns="90488" bIns="44450" anchor="ctr">
            <a:normAutofit fontScale="90000"/>
          </a:bodyPr>
          <a:lstStyle/>
          <a:p>
            <a:pPr algn="l"/>
            <a:r>
              <a:rPr lang="en-US"/>
              <a:t>4) Convey information</a:t>
            </a:r>
            <a:br>
              <a:rPr lang="en-US"/>
            </a:br>
            <a:r>
              <a:rPr lang="en-US"/>
              <a:t>   clearly in report</a:t>
            </a:r>
          </a:p>
        </p:txBody>
      </p:sp>
      <p:sp>
        <p:nvSpPr>
          <p:cNvPr id="54275" name="Rectangle 3"/>
          <p:cNvSpPr>
            <a:spLocks noGrp="1" noChangeArrowheads="1"/>
          </p:cNvSpPr>
          <p:nvPr>
            <p:ph idx="1"/>
          </p:nvPr>
        </p:nvSpPr>
        <p:spPr>
          <a:xfrm>
            <a:off x="304800" y="2971800"/>
            <a:ext cx="7620000" cy="2895600"/>
          </a:xfrm>
          <a:noFill/>
          <a:ln/>
        </p:spPr>
        <p:txBody>
          <a:bodyPr lIns="90488" tIns="44450" rIns="90488" bIns="44450"/>
          <a:lstStyle/>
          <a:p>
            <a:r>
              <a:rPr lang="en-US" sz="2800" dirty="0"/>
              <a:t>Describe information clearly in report</a:t>
            </a:r>
          </a:p>
          <a:p>
            <a:r>
              <a:rPr lang="en-US" sz="2800" dirty="0"/>
              <a:t>If Emotionally Disturbed, explain which of the 5 conditions is/are met</a:t>
            </a:r>
          </a:p>
          <a:p>
            <a:r>
              <a:rPr lang="en-US" sz="2800" dirty="0"/>
              <a:t>Explain opinion of examiners regarding manifestation issue</a:t>
            </a:r>
          </a:p>
        </p:txBody>
      </p:sp>
      <p:sp>
        <p:nvSpPr>
          <p:cNvPr id="5" name="Slide Number Placeholder 5"/>
          <p:cNvSpPr>
            <a:spLocks noGrp="1"/>
          </p:cNvSpPr>
          <p:nvPr>
            <p:ph type="sldNum" sz="quarter" idx="12"/>
          </p:nvPr>
        </p:nvSpPr>
        <p:spPr/>
        <p:txBody>
          <a:bodyPr/>
          <a:lstStyle/>
          <a:p>
            <a:fld id="{C29C347F-C858-4EF0-AC25-BE1C338143D3}" type="slidenum">
              <a:rPr lang="en-US"/>
              <a:pPr/>
              <a:t>27</a:t>
            </a:fld>
            <a:endParaRPr lang="en-US"/>
          </a:p>
        </p:txBody>
      </p:sp>
      <p:graphicFrame>
        <p:nvGraphicFramePr>
          <p:cNvPr id="54276" name="Object 4"/>
          <p:cNvGraphicFramePr>
            <a:graphicFrameLocks noChangeAspect="1"/>
          </p:cNvGraphicFramePr>
          <p:nvPr/>
        </p:nvGraphicFramePr>
        <p:xfrm>
          <a:off x="6172200" y="1371600"/>
          <a:ext cx="1462088" cy="1489075"/>
        </p:xfrm>
        <a:graphic>
          <a:graphicData uri="http://schemas.openxmlformats.org/presentationml/2006/ole">
            <mc:AlternateContent xmlns:mc="http://schemas.openxmlformats.org/markup-compatibility/2006">
              <mc:Choice xmlns:v="urn:schemas-microsoft-com:vml" Requires="v">
                <p:oleObj spid="_x0000_s54299" name="Clip" r:id="rId4" imgW="1087560" imgH="1108080" progId="MS_ClipArt_Gallery.2">
                  <p:embed/>
                </p:oleObj>
              </mc:Choice>
              <mc:Fallback>
                <p:oleObj name="Clip" r:id="rId4" imgW="1087560" imgH="1108080" progId="MS_ClipArt_Gallery.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1371600"/>
                        <a:ext cx="1462088" cy="1489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533400"/>
            <a:ext cx="7950200" cy="1143000"/>
          </a:xfrm>
          <a:noFill/>
          <a:ln/>
        </p:spPr>
        <p:txBody>
          <a:bodyPr lIns="90488" tIns="44450" rIns="90488" bIns="44450" anchor="ctr">
            <a:normAutofit fontScale="90000"/>
          </a:bodyPr>
          <a:lstStyle/>
          <a:p>
            <a:r>
              <a:rPr lang="en-US"/>
              <a:t>5) Conduct  manifestation </a:t>
            </a:r>
            <a:br>
              <a:rPr lang="en-US"/>
            </a:br>
            <a:r>
              <a:rPr lang="en-US"/>
              <a:t>    determination review</a:t>
            </a:r>
            <a:endParaRPr lang="en-US" sz="3600"/>
          </a:p>
        </p:txBody>
      </p:sp>
      <p:sp>
        <p:nvSpPr>
          <p:cNvPr id="58371" name="Rectangle 3"/>
          <p:cNvSpPr>
            <a:spLocks noGrp="1" noChangeArrowheads="1"/>
          </p:cNvSpPr>
          <p:nvPr>
            <p:ph idx="1"/>
          </p:nvPr>
        </p:nvSpPr>
        <p:spPr>
          <a:xfrm>
            <a:off x="609600" y="2209800"/>
            <a:ext cx="7543800" cy="3752850"/>
          </a:xfrm>
          <a:noFill/>
          <a:ln/>
        </p:spPr>
        <p:txBody>
          <a:bodyPr lIns="90488" tIns="44450" rIns="90488" bIns="44450">
            <a:normAutofit lnSpcReduction="10000"/>
          </a:bodyPr>
          <a:lstStyle/>
          <a:p>
            <a:r>
              <a:rPr lang="en-US" dirty="0"/>
              <a:t>Review must be conducted immediately, if possible, but in no case later than 10 school days after the date on which the decision to take the disciplinary action is made</a:t>
            </a:r>
          </a:p>
          <a:p>
            <a:r>
              <a:rPr lang="en-US" dirty="0" smtClean="0"/>
              <a:t>Review </a:t>
            </a:r>
            <a:r>
              <a:rPr lang="en-US" dirty="0"/>
              <a:t>conducted by relevant members of the IEP </a:t>
            </a:r>
            <a:r>
              <a:rPr lang="en-US" dirty="0" smtClean="0"/>
              <a:t>team</a:t>
            </a:r>
          </a:p>
          <a:p>
            <a:r>
              <a:rPr lang="en-US" dirty="0"/>
              <a:t>Have an assessment professional qualified to interpret assessment present at meeting</a:t>
            </a:r>
          </a:p>
          <a:p>
            <a:r>
              <a:rPr lang="en-US" dirty="0"/>
              <a:t>Ensure that the minutes of meeting reflect the “careful and deliberate” consideration of the issues</a:t>
            </a:r>
          </a:p>
          <a:p>
            <a:r>
              <a:rPr lang="en-US" dirty="0"/>
              <a:t>Consider relatedness to </a:t>
            </a:r>
            <a:r>
              <a:rPr lang="en-US" i="1" dirty="0"/>
              <a:t>all</a:t>
            </a:r>
            <a:r>
              <a:rPr lang="en-US" dirty="0"/>
              <a:t> disabilities of the student</a:t>
            </a:r>
          </a:p>
          <a:p>
            <a:r>
              <a:rPr lang="en-US" dirty="0"/>
              <a:t>Address </a:t>
            </a:r>
            <a:r>
              <a:rPr lang="en-US" i="1" dirty="0"/>
              <a:t>both</a:t>
            </a:r>
            <a:r>
              <a:rPr lang="en-US" dirty="0"/>
              <a:t> standards of the manifestation definition</a:t>
            </a:r>
          </a:p>
          <a:p>
            <a:endParaRPr lang="en-US" dirty="0"/>
          </a:p>
        </p:txBody>
      </p:sp>
      <p:sp>
        <p:nvSpPr>
          <p:cNvPr id="4" name="Slide Number Placeholder 5"/>
          <p:cNvSpPr>
            <a:spLocks noGrp="1"/>
          </p:cNvSpPr>
          <p:nvPr>
            <p:ph type="sldNum" sz="quarter" idx="12"/>
          </p:nvPr>
        </p:nvSpPr>
        <p:spPr/>
        <p:txBody>
          <a:bodyPr/>
          <a:lstStyle/>
          <a:p>
            <a:fld id="{DC8C10D7-4CDD-4469-BDDD-45C23F04CE57}" type="slidenum">
              <a:rPr lang="en-US"/>
              <a:pPr/>
              <a:t>28</a:t>
            </a:fld>
            <a:endParaRPr lang="en-US"/>
          </a:p>
        </p:txBody>
      </p:sp>
    </p:spTree>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normAutofit fontScale="90000"/>
          </a:bodyPr>
          <a:lstStyle/>
          <a:p>
            <a:r>
              <a:rPr lang="en-US"/>
              <a:t>Practical Implications </a:t>
            </a:r>
            <a:r>
              <a:rPr lang="en-US" sz="2000"/>
              <a:t/>
            </a:r>
            <a:br>
              <a:rPr lang="en-US" sz="2000"/>
            </a:br>
            <a:endParaRPr lang="en-US"/>
          </a:p>
        </p:txBody>
      </p:sp>
      <p:sp>
        <p:nvSpPr>
          <p:cNvPr id="13" name="Slide Number Placeholder 4"/>
          <p:cNvSpPr>
            <a:spLocks noGrp="1"/>
          </p:cNvSpPr>
          <p:nvPr>
            <p:ph type="sldNum" sz="quarter" idx="12"/>
          </p:nvPr>
        </p:nvSpPr>
        <p:spPr/>
        <p:txBody>
          <a:bodyPr/>
          <a:lstStyle/>
          <a:p>
            <a:fld id="{20F8FF16-E291-45C3-B781-EEFEAAC25B30}" type="slidenum">
              <a:rPr lang="en-US"/>
              <a:pPr/>
              <a:t>29</a:t>
            </a:fld>
            <a:endParaRPr lang="en-US"/>
          </a:p>
        </p:txBody>
      </p:sp>
      <p:sp>
        <p:nvSpPr>
          <p:cNvPr id="176131" name="AutoShape 3"/>
          <p:cNvSpPr>
            <a:spLocks noChangeArrowheads="1"/>
          </p:cNvSpPr>
          <p:nvPr/>
        </p:nvSpPr>
        <p:spPr bwMode="auto">
          <a:xfrm>
            <a:off x="457200" y="4419600"/>
            <a:ext cx="2286000" cy="2286000"/>
          </a:xfrm>
          <a:prstGeom prst="cube">
            <a:avLst>
              <a:gd name="adj" fmla="val 25000"/>
            </a:avLst>
          </a:prstGeom>
          <a:solidFill>
            <a:schemeClr val="accent1"/>
          </a:solidFill>
          <a:ln w="9525">
            <a:solidFill>
              <a:schemeClr val="tx1"/>
            </a:solidFill>
            <a:miter lim="800000"/>
            <a:headEnd/>
            <a:tailEnd/>
          </a:ln>
          <a:effectLst/>
        </p:spPr>
        <p:txBody>
          <a:bodyPr wrap="none" anchor="ctr"/>
          <a:lstStyle/>
          <a:p>
            <a:pPr algn="ctr"/>
            <a:r>
              <a:rPr lang="en-US" sz="2000" b="1">
                <a:latin typeface="Arial" pitchFamily="34" charset="0"/>
              </a:rPr>
              <a:t>Distinguish</a:t>
            </a:r>
          </a:p>
          <a:p>
            <a:pPr algn="ctr"/>
            <a:r>
              <a:rPr lang="en-US" sz="2000" b="1">
                <a:latin typeface="Arial" pitchFamily="34" charset="0"/>
              </a:rPr>
              <a:t>General Ed.</a:t>
            </a:r>
          </a:p>
          <a:p>
            <a:pPr algn="ctr"/>
            <a:r>
              <a:rPr lang="en-US" sz="2000" b="1">
                <a:latin typeface="Arial" pitchFamily="34" charset="0"/>
              </a:rPr>
              <a:t>vs</a:t>
            </a:r>
          </a:p>
          <a:p>
            <a:pPr algn="ctr"/>
            <a:r>
              <a:rPr lang="en-US" sz="2000" b="1">
                <a:latin typeface="Arial" pitchFamily="34" charset="0"/>
              </a:rPr>
              <a:t>Special Ed.</a:t>
            </a:r>
          </a:p>
          <a:p>
            <a:pPr algn="ctr"/>
            <a:r>
              <a:rPr lang="en-US" sz="2000" b="1">
                <a:latin typeface="Arial" pitchFamily="34" charset="0"/>
              </a:rPr>
              <a:t>Roles</a:t>
            </a:r>
          </a:p>
        </p:txBody>
      </p:sp>
      <p:sp>
        <p:nvSpPr>
          <p:cNvPr id="176132" name="AutoShape 4"/>
          <p:cNvSpPr>
            <a:spLocks noChangeArrowheads="1"/>
          </p:cNvSpPr>
          <p:nvPr/>
        </p:nvSpPr>
        <p:spPr bwMode="auto">
          <a:xfrm>
            <a:off x="2514600" y="4343400"/>
            <a:ext cx="2286000" cy="2286000"/>
          </a:xfrm>
          <a:prstGeom prst="cube">
            <a:avLst>
              <a:gd name="adj" fmla="val 25000"/>
            </a:avLst>
          </a:prstGeom>
          <a:solidFill>
            <a:schemeClr val="accent2"/>
          </a:solidFill>
          <a:ln w="9525">
            <a:solidFill>
              <a:schemeClr val="tx1"/>
            </a:solidFill>
            <a:miter lim="800000"/>
            <a:headEnd/>
            <a:tailEnd/>
          </a:ln>
          <a:effectLst/>
        </p:spPr>
        <p:txBody>
          <a:bodyPr wrap="none" anchor="ctr"/>
          <a:lstStyle/>
          <a:p>
            <a:pPr algn="ctr"/>
            <a:r>
              <a:rPr lang="en-US" sz="2000" b="1">
                <a:latin typeface="Arial" pitchFamily="34" charset="0"/>
              </a:rPr>
              <a:t>Notice </a:t>
            </a:r>
          </a:p>
          <a:p>
            <a:pPr algn="ctr"/>
            <a:r>
              <a:rPr lang="en-US" sz="2000" b="1">
                <a:latin typeface="Arial" pitchFamily="34" charset="0"/>
              </a:rPr>
              <a:t>Immediately</a:t>
            </a:r>
          </a:p>
        </p:txBody>
      </p:sp>
      <p:sp>
        <p:nvSpPr>
          <p:cNvPr id="176133" name="AutoShape 5"/>
          <p:cNvSpPr>
            <a:spLocks noChangeArrowheads="1"/>
          </p:cNvSpPr>
          <p:nvPr/>
        </p:nvSpPr>
        <p:spPr bwMode="auto">
          <a:xfrm>
            <a:off x="4572000" y="4343400"/>
            <a:ext cx="2286000" cy="2286000"/>
          </a:xfrm>
          <a:prstGeom prst="cube">
            <a:avLst>
              <a:gd name="adj" fmla="val 25000"/>
            </a:avLst>
          </a:prstGeom>
          <a:solidFill>
            <a:srgbClr val="FFFF66"/>
          </a:solidFill>
          <a:ln w="9525">
            <a:solidFill>
              <a:schemeClr val="tx1"/>
            </a:solidFill>
            <a:miter lim="800000"/>
            <a:headEnd/>
            <a:tailEnd/>
          </a:ln>
          <a:effectLst/>
        </p:spPr>
        <p:txBody>
          <a:bodyPr wrap="none" anchor="ctr"/>
          <a:lstStyle/>
          <a:p>
            <a:pPr algn="ctr"/>
            <a:r>
              <a:rPr lang="en-US" sz="2000" b="1">
                <a:latin typeface="Arial" pitchFamily="34" charset="0"/>
              </a:rPr>
              <a:t>Conduct</a:t>
            </a:r>
          </a:p>
          <a:p>
            <a:pPr algn="ctr"/>
            <a:r>
              <a:rPr lang="en-US" sz="2000" b="1">
                <a:latin typeface="Arial" pitchFamily="34" charset="0"/>
              </a:rPr>
              <a:t>General Ed.</a:t>
            </a:r>
          </a:p>
          <a:p>
            <a:pPr algn="ctr"/>
            <a:r>
              <a:rPr lang="en-US" sz="2000" b="1">
                <a:latin typeface="Arial" pitchFamily="34" charset="0"/>
              </a:rPr>
              <a:t>Proceedings</a:t>
            </a:r>
          </a:p>
          <a:p>
            <a:pPr algn="ctr"/>
            <a:r>
              <a:rPr lang="en-US" sz="2000" b="1">
                <a:latin typeface="Arial" pitchFamily="34" charset="0"/>
              </a:rPr>
              <a:t>First</a:t>
            </a:r>
          </a:p>
        </p:txBody>
      </p:sp>
      <p:sp>
        <p:nvSpPr>
          <p:cNvPr id="176134" name="AutoShape 6"/>
          <p:cNvSpPr>
            <a:spLocks noChangeArrowheads="1"/>
          </p:cNvSpPr>
          <p:nvPr/>
        </p:nvSpPr>
        <p:spPr bwMode="auto">
          <a:xfrm>
            <a:off x="6705600" y="4343400"/>
            <a:ext cx="2286000" cy="2286000"/>
          </a:xfrm>
          <a:prstGeom prst="cube">
            <a:avLst>
              <a:gd name="adj" fmla="val 25000"/>
            </a:avLst>
          </a:prstGeom>
          <a:solidFill>
            <a:schemeClr val="folHlink"/>
          </a:solidFill>
          <a:ln w="9525">
            <a:solidFill>
              <a:schemeClr val="tx1"/>
            </a:solidFill>
            <a:miter lim="800000"/>
            <a:headEnd/>
            <a:tailEnd/>
          </a:ln>
          <a:effectLst/>
        </p:spPr>
        <p:txBody>
          <a:bodyPr wrap="none" anchor="ctr"/>
          <a:lstStyle/>
          <a:p>
            <a:pPr algn="ctr"/>
            <a:r>
              <a:rPr lang="en-US" sz="2000" b="1">
                <a:latin typeface="Arial" pitchFamily="34" charset="0"/>
              </a:rPr>
              <a:t>Review </a:t>
            </a:r>
          </a:p>
          <a:p>
            <a:pPr algn="ctr"/>
            <a:r>
              <a:rPr lang="en-US" sz="2000" b="1">
                <a:latin typeface="Arial" pitchFamily="34" charset="0"/>
              </a:rPr>
              <a:t>Packet Prior </a:t>
            </a:r>
          </a:p>
          <a:p>
            <a:pPr algn="ctr"/>
            <a:r>
              <a:rPr lang="en-US" sz="2000" b="1">
                <a:latin typeface="Arial" pitchFamily="34" charset="0"/>
              </a:rPr>
              <a:t>To IEP </a:t>
            </a:r>
          </a:p>
          <a:p>
            <a:pPr algn="ctr"/>
            <a:r>
              <a:rPr lang="en-US" sz="2000" b="1">
                <a:latin typeface="Arial" pitchFamily="34" charset="0"/>
              </a:rPr>
              <a:t>Meeting</a:t>
            </a:r>
          </a:p>
        </p:txBody>
      </p:sp>
      <p:sp>
        <p:nvSpPr>
          <p:cNvPr id="176135" name="AutoShape 7"/>
          <p:cNvSpPr>
            <a:spLocks noChangeArrowheads="1"/>
          </p:cNvSpPr>
          <p:nvPr/>
        </p:nvSpPr>
        <p:spPr bwMode="auto">
          <a:xfrm>
            <a:off x="1600200" y="2667000"/>
            <a:ext cx="2286000" cy="2286000"/>
          </a:xfrm>
          <a:prstGeom prst="cube">
            <a:avLst>
              <a:gd name="adj" fmla="val 25000"/>
            </a:avLst>
          </a:prstGeom>
          <a:solidFill>
            <a:srgbClr val="66FF66"/>
          </a:solidFill>
          <a:ln w="9525">
            <a:solidFill>
              <a:schemeClr val="tx1"/>
            </a:solidFill>
            <a:miter lim="800000"/>
            <a:headEnd/>
            <a:tailEnd/>
          </a:ln>
          <a:effectLst/>
        </p:spPr>
        <p:txBody>
          <a:bodyPr wrap="none" anchor="ctr"/>
          <a:lstStyle/>
          <a:p>
            <a:pPr algn="ctr"/>
            <a:r>
              <a:rPr lang="en-US" sz="2000" b="1">
                <a:latin typeface="Arial" pitchFamily="34" charset="0"/>
              </a:rPr>
              <a:t>Assemble</a:t>
            </a:r>
          </a:p>
          <a:p>
            <a:pPr algn="ctr"/>
            <a:r>
              <a:rPr lang="en-US" sz="2000" b="1">
                <a:latin typeface="Arial" pitchFamily="34" charset="0"/>
              </a:rPr>
              <a:t>Proper IEP</a:t>
            </a:r>
          </a:p>
          <a:p>
            <a:pPr algn="ctr"/>
            <a:r>
              <a:rPr lang="en-US" sz="2000" b="1">
                <a:latin typeface="Arial" pitchFamily="34" charset="0"/>
              </a:rPr>
              <a:t>Team</a:t>
            </a:r>
          </a:p>
        </p:txBody>
      </p:sp>
      <p:sp>
        <p:nvSpPr>
          <p:cNvPr id="176136" name="AutoShape 8"/>
          <p:cNvSpPr>
            <a:spLocks noChangeArrowheads="1"/>
          </p:cNvSpPr>
          <p:nvPr/>
        </p:nvSpPr>
        <p:spPr bwMode="auto">
          <a:xfrm>
            <a:off x="3733800" y="2667000"/>
            <a:ext cx="2286000" cy="2286000"/>
          </a:xfrm>
          <a:prstGeom prst="cube">
            <a:avLst>
              <a:gd name="adj" fmla="val 25000"/>
            </a:avLst>
          </a:prstGeom>
          <a:solidFill>
            <a:srgbClr val="9999FF"/>
          </a:solidFill>
          <a:ln w="9525">
            <a:solidFill>
              <a:schemeClr val="tx1"/>
            </a:solidFill>
            <a:miter lim="800000"/>
            <a:headEnd/>
            <a:tailEnd/>
          </a:ln>
          <a:effectLst/>
        </p:spPr>
        <p:txBody>
          <a:bodyPr wrap="none" anchor="ctr"/>
          <a:lstStyle/>
          <a:p>
            <a:pPr algn="ctr"/>
            <a:r>
              <a:rPr lang="en-US" sz="2000" b="1">
                <a:latin typeface="Arial" pitchFamily="34" charset="0"/>
              </a:rPr>
              <a:t>Document</a:t>
            </a:r>
          </a:p>
          <a:p>
            <a:pPr algn="ctr"/>
            <a:r>
              <a:rPr lang="en-US" sz="2000" b="1">
                <a:latin typeface="Arial" pitchFamily="34" charset="0"/>
              </a:rPr>
              <a:t>Information</a:t>
            </a:r>
          </a:p>
          <a:p>
            <a:pPr algn="ctr"/>
            <a:r>
              <a:rPr lang="en-US" sz="2000" b="1">
                <a:latin typeface="Arial" pitchFamily="34" charset="0"/>
              </a:rPr>
              <a:t>Reviewed</a:t>
            </a:r>
          </a:p>
        </p:txBody>
      </p:sp>
      <p:sp>
        <p:nvSpPr>
          <p:cNvPr id="176137" name="AutoShape 9"/>
          <p:cNvSpPr>
            <a:spLocks noChangeArrowheads="1"/>
          </p:cNvSpPr>
          <p:nvPr/>
        </p:nvSpPr>
        <p:spPr bwMode="auto">
          <a:xfrm>
            <a:off x="5943600" y="2590800"/>
            <a:ext cx="2286000" cy="2286000"/>
          </a:xfrm>
          <a:prstGeom prst="cube">
            <a:avLst>
              <a:gd name="adj" fmla="val 25000"/>
            </a:avLst>
          </a:prstGeom>
          <a:solidFill>
            <a:srgbClr val="FFCC99"/>
          </a:solidFill>
          <a:ln w="9525">
            <a:solidFill>
              <a:schemeClr val="tx1"/>
            </a:solidFill>
            <a:miter lim="800000"/>
            <a:headEnd/>
            <a:tailEnd/>
          </a:ln>
          <a:effectLst/>
        </p:spPr>
        <p:txBody>
          <a:bodyPr wrap="none" anchor="ctr"/>
          <a:lstStyle/>
          <a:p>
            <a:pPr algn="ctr"/>
            <a:r>
              <a:rPr lang="en-US" sz="2000" b="1">
                <a:latin typeface="Arial" pitchFamily="34" charset="0"/>
              </a:rPr>
              <a:t>Address</a:t>
            </a:r>
          </a:p>
          <a:p>
            <a:pPr algn="ctr"/>
            <a:r>
              <a:rPr lang="en-US" sz="2000" b="1">
                <a:latin typeface="Arial" pitchFamily="34" charset="0"/>
              </a:rPr>
              <a:t>two</a:t>
            </a:r>
          </a:p>
          <a:p>
            <a:pPr algn="ctr"/>
            <a:r>
              <a:rPr lang="en-US" sz="2000" b="1">
                <a:latin typeface="Arial" pitchFamily="34" charset="0"/>
              </a:rPr>
              <a:t>Standards</a:t>
            </a:r>
          </a:p>
        </p:txBody>
      </p:sp>
      <p:sp>
        <p:nvSpPr>
          <p:cNvPr id="176138" name="AutoShape 10"/>
          <p:cNvSpPr>
            <a:spLocks noChangeArrowheads="1"/>
          </p:cNvSpPr>
          <p:nvPr/>
        </p:nvSpPr>
        <p:spPr bwMode="auto">
          <a:xfrm>
            <a:off x="2590800" y="914400"/>
            <a:ext cx="2286000" cy="2286000"/>
          </a:xfrm>
          <a:prstGeom prst="cube">
            <a:avLst>
              <a:gd name="adj" fmla="val 25000"/>
            </a:avLst>
          </a:prstGeom>
          <a:solidFill>
            <a:srgbClr val="FFCCCC"/>
          </a:solidFill>
          <a:ln w="9525">
            <a:solidFill>
              <a:schemeClr val="tx1"/>
            </a:solidFill>
            <a:miter lim="800000"/>
            <a:headEnd/>
            <a:tailEnd/>
          </a:ln>
          <a:effectLst/>
        </p:spPr>
        <p:txBody>
          <a:bodyPr wrap="none" anchor="ctr"/>
          <a:lstStyle/>
          <a:p>
            <a:pPr algn="ctr"/>
            <a:r>
              <a:rPr lang="en-US" sz="2000" b="1">
                <a:latin typeface="Arial" pitchFamily="34" charset="0"/>
              </a:rPr>
              <a:t>Be Prepared</a:t>
            </a:r>
          </a:p>
        </p:txBody>
      </p:sp>
      <p:sp>
        <p:nvSpPr>
          <p:cNvPr id="176139" name="AutoShape 11"/>
          <p:cNvSpPr>
            <a:spLocks noChangeArrowheads="1"/>
          </p:cNvSpPr>
          <p:nvPr/>
        </p:nvSpPr>
        <p:spPr bwMode="auto">
          <a:xfrm>
            <a:off x="4953000" y="914400"/>
            <a:ext cx="2286000" cy="2286000"/>
          </a:xfrm>
          <a:prstGeom prst="cube">
            <a:avLst>
              <a:gd name="adj" fmla="val 25000"/>
            </a:avLst>
          </a:prstGeom>
          <a:solidFill>
            <a:srgbClr val="99FF99"/>
          </a:solidFill>
          <a:ln w="9525">
            <a:solidFill>
              <a:schemeClr val="tx1"/>
            </a:solidFill>
            <a:miter lim="800000"/>
            <a:headEnd/>
            <a:tailEnd/>
          </a:ln>
          <a:effectLst/>
        </p:spPr>
        <p:txBody>
          <a:bodyPr wrap="none" anchor="ctr"/>
          <a:lstStyle/>
          <a:p>
            <a:pPr algn="ctr"/>
            <a:r>
              <a:rPr lang="en-US" sz="2000" b="1">
                <a:latin typeface="Arial" pitchFamily="34" charset="0"/>
              </a:rPr>
              <a:t>Keep Up</a:t>
            </a:r>
          </a:p>
        </p:txBody>
      </p:sp>
      <p:sp>
        <p:nvSpPr>
          <p:cNvPr id="176140" name="Text Box 12"/>
          <p:cNvSpPr txBox="1">
            <a:spLocks noChangeArrowheads="1"/>
          </p:cNvSpPr>
          <p:nvPr/>
        </p:nvSpPr>
        <p:spPr bwMode="auto">
          <a:xfrm>
            <a:off x="381000" y="1066800"/>
            <a:ext cx="2438400" cy="701675"/>
          </a:xfrm>
          <a:prstGeom prst="rect">
            <a:avLst/>
          </a:prstGeom>
          <a:noFill/>
          <a:ln w="9525">
            <a:noFill/>
            <a:miter lim="800000"/>
            <a:headEnd/>
            <a:tailEnd/>
          </a:ln>
          <a:effectLst/>
        </p:spPr>
        <p:txBody>
          <a:bodyPr>
            <a:spAutoFit/>
          </a:bodyPr>
          <a:lstStyle/>
          <a:p>
            <a:pPr>
              <a:spcBef>
                <a:spcPct val="50000"/>
              </a:spcBef>
            </a:pPr>
            <a:r>
              <a:rPr lang="en-US" sz="2000" b="1">
                <a:solidFill>
                  <a:schemeClr val="tx2"/>
                </a:solidFill>
                <a:latin typeface="Arial" pitchFamily="34" charset="0"/>
              </a:rPr>
              <a:t>Jim Walsh, Esq.</a:t>
            </a:r>
            <a:br>
              <a:rPr lang="en-US" sz="2000" b="1">
                <a:solidFill>
                  <a:schemeClr val="tx2"/>
                </a:solidFill>
                <a:latin typeface="Arial" pitchFamily="34" charset="0"/>
              </a:rPr>
            </a:br>
            <a:r>
              <a:rPr lang="en-US" sz="2000" b="1">
                <a:solidFill>
                  <a:schemeClr val="tx2"/>
                </a:solidFill>
                <a:latin typeface="Arial" pitchFamily="34" charset="0"/>
              </a:rPr>
              <a:t>Austin, Texas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76131"/>
                                        </p:tgtEl>
                                        <p:attrNameLst>
                                          <p:attrName>style.visibility</p:attrName>
                                        </p:attrNameLst>
                                      </p:cBhvr>
                                      <p:to>
                                        <p:strVal val="visible"/>
                                      </p:to>
                                    </p:set>
                                    <p:anim calcmode="lin" valueType="num">
                                      <p:cBhvr additive="base">
                                        <p:cTn id="7" dur="500" fill="hold"/>
                                        <p:tgtEl>
                                          <p:spTgt spid="176131"/>
                                        </p:tgtEl>
                                        <p:attrNameLst>
                                          <p:attrName>ppt_x</p:attrName>
                                        </p:attrNameLst>
                                      </p:cBhvr>
                                      <p:tavLst>
                                        <p:tav tm="0">
                                          <p:val>
                                            <p:strVal val="#ppt_x"/>
                                          </p:val>
                                        </p:tav>
                                        <p:tav tm="100000">
                                          <p:val>
                                            <p:strVal val="#ppt_x"/>
                                          </p:val>
                                        </p:tav>
                                      </p:tavLst>
                                    </p:anim>
                                    <p:anim calcmode="lin" valueType="num">
                                      <p:cBhvr additive="base">
                                        <p:cTn id="8" dur="500" fill="hold"/>
                                        <p:tgtEl>
                                          <p:spTgt spid="17613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76132"/>
                                        </p:tgtEl>
                                        <p:attrNameLst>
                                          <p:attrName>style.visibility</p:attrName>
                                        </p:attrNameLst>
                                      </p:cBhvr>
                                      <p:to>
                                        <p:strVal val="visible"/>
                                      </p:to>
                                    </p:set>
                                    <p:anim calcmode="lin" valueType="num">
                                      <p:cBhvr additive="base">
                                        <p:cTn id="13" dur="500" fill="hold"/>
                                        <p:tgtEl>
                                          <p:spTgt spid="176132"/>
                                        </p:tgtEl>
                                        <p:attrNameLst>
                                          <p:attrName>ppt_x</p:attrName>
                                        </p:attrNameLst>
                                      </p:cBhvr>
                                      <p:tavLst>
                                        <p:tav tm="0">
                                          <p:val>
                                            <p:strVal val="#ppt_x"/>
                                          </p:val>
                                        </p:tav>
                                        <p:tav tm="100000">
                                          <p:val>
                                            <p:strVal val="#ppt_x"/>
                                          </p:val>
                                        </p:tav>
                                      </p:tavLst>
                                    </p:anim>
                                    <p:anim calcmode="lin" valueType="num">
                                      <p:cBhvr additive="base">
                                        <p:cTn id="14" dur="500" fill="hold"/>
                                        <p:tgtEl>
                                          <p:spTgt spid="17613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76133"/>
                                        </p:tgtEl>
                                        <p:attrNameLst>
                                          <p:attrName>style.visibility</p:attrName>
                                        </p:attrNameLst>
                                      </p:cBhvr>
                                      <p:to>
                                        <p:strVal val="visible"/>
                                      </p:to>
                                    </p:set>
                                    <p:anim calcmode="lin" valueType="num">
                                      <p:cBhvr additive="base">
                                        <p:cTn id="19" dur="500" fill="hold"/>
                                        <p:tgtEl>
                                          <p:spTgt spid="176133"/>
                                        </p:tgtEl>
                                        <p:attrNameLst>
                                          <p:attrName>ppt_x</p:attrName>
                                        </p:attrNameLst>
                                      </p:cBhvr>
                                      <p:tavLst>
                                        <p:tav tm="0">
                                          <p:val>
                                            <p:strVal val="#ppt_x"/>
                                          </p:val>
                                        </p:tav>
                                        <p:tav tm="100000">
                                          <p:val>
                                            <p:strVal val="#ppt_x"/>
                                          </p:val>
                                        </p:tav>
                                      </p:tavLst>
                                    </p:anim>
                                    <p:anim calcmode="lin" valueType="num">
                                      <p:cBhvr additive="base">
                                        <p:cTn id="20" dur="500" fill="hold"/>
                                        <p:tgtEl>
                                          <p:spTgt spid="17613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76134"/>
                                        </p:tgtEl>
                                        <p:attrNameLst>
                                          <p:attrName>style.visibility</p:attrName>
                                        </p:attrNameLst>
                                      </p:cBhvr>
                                      <p:to>
                                        <p:strVal val="visible"/>
                                      </p:to>
                                    </p:set>
                                    <p:anim calcmode="lin" valueType="num">
                                      <p:cBhvr additive="base">
                                        <p:cTn id="25" dur="500" fill="hold"/>
                                        <p:tgtEl>
                                          <p:spTgt spid="176134"/>
                                        </p:tgtEl>
                                        <p:attrNameLst>
                                          <p:attrName>ppt_x</p:attrName>
                                        </p:attrNameLst>
                                      </p:cBhvr>
                                      <p:tavLst>
                                        <p:tav tm="0">
                                          <p:val>
                                            <p:strVal val="#ppt_x"/>
                                          </p:val>
                                        </p:tav>
                                        <p:tav tm="100000">
                                          <p:val>
                                            <p:strVal val="#ppt_x"/>
                                          </p:val>
                                        </p:tav>
                                      </p:tavLst>
                                    </p:anim>
                                    <p:anim calcmode="lin" valueType="num">
                                      <p:cBhvr additive="base">
                                        <p:cTn id="26" dur="500" fill="hold"/>
                                        <p:tgtEl>
                                          <p:spTgt spid="176134"/>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76135"/>
                                        </p:tgtEl>
                                        <p:attrNameLst>
                                          <p:attrName>style.visibility</p:attrName>
                                        </p:attrNameLst>
                                      </p:cBhvr>
                                      <p:to>
                                        <p:strVal val="visible"/>
                                      </p:to>
                                    </p:set>
                                    <p:anim calcmode="lin" valueType="num">
                                      <p:cBhvr additive="base">
                                        <p:cTn id="31" dur="500" fill="hold"/>
                                        <p:tgtEl>
                                          <p:spTgt spid="176135"/>
                                        </p:tgtEl>
                                        <p:attrNameLst>
                                          <p:attrName>ppt_x</p:attrName>
                                        </p:attrNameLst>
                                      </p:cBhvr>
                                      <p:tavLst>
                                        <p:tav tm="0">
                                          <p:val>
                                            <p:strVal val="#ppt_x"/>
                                          </p:val>
                                        </p:tav>
                                        <p:tav tm="100000">
                                          <p:val>
                                            <p:strVal val="#ppt_x"/>
                                          </p:val>
                                        </p:tav>
                                      </p:tavLst>
                                    </p:anim>
                                    <p:anim calcmode="lin" valueType="num">
                                      <p:cBhvr additive="base">
                                        <p:cTn id="32" dur="500" fill="hold"/>
                                        <p:tgtEl>
                                          <p:spTgt spid="176135"/>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176136"/>
                                        </p:tgtEl>
                                        <p:attrNameLst>
                                          <p:attrName>style.visibility</p:attrName>
                                        </p:attrNameLst>
                                      </p:cBhvr>
                                      <p:to>
                                        <p:strVal val="visible"/>
                                      </p:to>
                                    </p:set>
                                    <p:anim calcmode="lin" valueType="num">
                                      <p:cBhvr additive="base">
                                        <p:cTn id="37" dur="500" fill="hold"/>
                                        <p:tgtEl>
                                          <p:spTgt spid="176136"/>
                                        </p:tgtEl>
                                        <p:attrNameLst>
                                          <p:attrName>ppt_x</p:attrName>
                                        </p:attrNameLst>
                                      </p:cBhvr>
                                      <p:tavLst>
                                        <p:tav tm="0">
                                          <p:val>
                                            <p:strVal val="#ppt_x"/>
                                          </p:val>
                                        </p:tav>
                                        <p:tav tm="100000">
                                          <p:val>
                                            <p:strVal val="#ppt_x"/>
                                          </p:val>
                                        </p:tav>
                                      </p:tavLst>
                                    </p:anim>
                                    <p:anim calcmode="lin" valueType="num">
                                      <p:cBhvr additive="base">
                                        <p:cTn id="38" dur="500" fill="hold"/>
                                        <p:tgtEl>
                                          <p:spTgt spid="176136"/>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176137"/>
                                        </p:tgtEl>
                                        <p:attrNameLst>
                                          <p:attrName>style.visibility</p:attrName>
                                        </p:attrNameLst>
                                      </p:cBhvr>
                                      <p:to>
                                        <p:strVal val="visible"/>
                                      </p:to>
                                    </p:set>
                                    <p:anim calcmode="lin" valueType="num">
                                      <p:cBhvr additive="base">
                                        <p:cTn id="43" dur="500" fill="hold"/>
                                        <p:tgtEl>
                                          <p:spTgt spid="176137"/>
                                        </p:tgtEl>
                                        <p:attrNameLst>
                                          <p:attrName>ppt_x</p:attrName>
                                        </p:attrNameLst>
                                      </p:cBhvr>
                                      <p:tavLst>
                                        <p:tav tm="0">
                                          <p:val>
                                            <p:strVal val="#ppt_x"/>
                                          </p:val>
                                        </p:tav>
                                        <p:tav tm="100000">
                                          <p:val>
                                            <p:strVal val="#ppt_x"/>
                                          </p:val>
                                        </p:tav>
                                      </p:tavLst>
                                    </p:anim>
                                    <p:anim calcmode="lin" valueType="num">
                                      <p:cBhvr additive="base">
                                        <p:cTn id="44" dur="500" fill="hold"/>
                                        <p:tgtEl>
                                          <p:spTgt spid="176137"/>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76138"/>
                                        </p:tgtEl>
                                        <p:attrNameLst>
                                          <p:attrName>style.visibility</p:attrName>
                                        </p:attrNameLst>
                                      </p:cBhvr>
                                      <p:to>
                                        <p:strVal val="visible"/>
                                      </p:to>
                                    </p:set>
                                    <p:anim calcmode="lin" valueType="num">
                                      <p:cBhvr additive="base">
                                        <p:cTn id="49" dur="500" fill="hold"/>
                                        <p:tgtEl>
                                          <p:spTgt spid="176138"/>
                                        </p:tgtEl>
                                        <p:attrNameLst>
                                          <p:attrName>ppt_x</p:attrName>
                                        </p:attrNameLst>
                                      </p:cBhvr>
                                      <p:tavLst>
                                        <p:tav tm="0">
                                          <p:val>
                                            <p:strVal val="#ppt_x"/>
                                          </p:val>
                                        </p:tav>
                                        <p:tav tm="100000">
                                          <p:val>
                                            <p:strVal val="#ppt_x"/>
                                          </p:val>
                                        </p:tav>
                                      </p:tavLst>
                                    </p:anim>
                                    <p:anim calcmode="lin" valueType="num">
                                      <p:cBhvr additive="base">
                                        <p:cTn id="50" dur="500" fill="hold"/>
                                        <p:tgtEl>
                                          <p:spTgt spid="176138"/>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176139"/>
                                        </p:tgtEl>
                                        <p:attrNameLst>
                                          <p:attrName>style.visibility</p:attrName>
                                        </p:attrNameLst>
                                      </p:cBhvr>
                                      <p:to>
                                        <p:strVal val="visible"/>
                                      </p:to>
                                    </p:set>
                                    <p:anim calcmode="lin" valueType="num">
                                      <p:cBhvr additive="base">
                                        <p:cTn id="55" dur="500" fill="hold"/>
                                        <p:tgtEl>
                                          <p:spTgt spid="176139"/>
                                        </p:tgtEl>
                                        <p:attrNameLst>
                                          <p:attrName>ppt_x</p:attrName>
                                        </p:attrNameLst>
                                      </p:cBhvr>
                                      <p:tavLst>
                                        <p:tav tm="0">
                                          <p:val>
                                            <p:strVal val="#ppt_x"/>
                                          </p:val>
                                        </p:tav>
                                        <p:tav tm="100000">
                                          <p:val>
                                            <p:strVal val="#ppt_x"/>
                                          </p:val>
                                        </p:tav>
                                      </p:tavLst>
                                    </p:anim>
                                    <p:anim calcmode="lin" valueType="num">
                                      <p:cBhvr additive="base">
                                        <p:cTn id="56" dur="500" fill="hold"/>
                                        <p:tgtEl>
                                          <p:spTgt spid="17613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animBg="1" autoUpdateAnimBg="0"/>
      <p:bldP spid="176132" grpId="0" animBg="1" autoUpdateAnimBg="0"/>
      <p:bldP spid="176133" grpId="0" animBg="1" autoUpdateAnimBg="0"/>
      <p:bldP spid="176134" grpId="0" animBg="1" autoUpdateAnimBg="0"/>
      <p:bldP spid="176135" grpId="0" animBg="1" autoUpdateAnimBg="0"/>
      <p:bldP spid="176136" grpId="0" animBg="1" autoUpdateAnimBg="0"/>
      <p:bldP spid="176137" grpId="0" animBg="1" autoUpdateAnimBg="0"/>
      <p:bldP spid="176138" grpId="0" animBg="1" autoUpdateAnimBg="0"/>
      <p:bldP spid="17613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762000" y="533400"/>
            <a:ext cx="7772400" cy="990600"/>
          </a:xfrm>
        </p:spPr>
        <p:txBody>
          <a:bodyPr/>
          <a:lstStyle/>
          <a:p>
            <a:r>
              <a:rPr lang="en-US"/>
              <a:t>Notification</a:t>
            </a:r>
          </a:p>
        </p:txBody>
      </p:sp>
      <p:sp>
        <p:nvSpPr>
          <p:cNvPr id="237572" name="Rectangle 4"/>
          <p:cNvSpPr>
            <a:spLocks noGrp="1" noChangeArrowheads="1"/>
          </p:cNvSpPr>
          <p:nvPr>
            <p:ph type="body" sz="half" idx="2"/>
          </p:nvPr>
        </p:nvSpPr>
        <p:spPr>
          <a:xfrm>
            <a:off x="838200" y="1676400"/>
            <a:ext cx="7467600" cy="4191000"/>
          </a:xfrm>
        </p:spPr>
        <p:txBody>
          <a:bodyPr/>
          <a:lstStyle/>
          <a:p>
            <a:pPr>
              <a:lnSpc>
                <a:spcPct val="90000"/>
              </a:lnSpc>
            </a:pPr>
            <a:r>
              <a:rPr lang="en-US" sz="2800" dirty="0" smtClean="0"/>
              <a:t>Not later than the date on which the decision to take disciplinary action is made, the LEA shall notify the parents of:</a:t>
            </a:r>
          </a:p>
          <a:p>
            <a:pPr lvl="1">
              <a:lnSpc>
                <a:spcPct val="90000"/>
              </a:lnSpc>
            </a:pPr>
            <a:r>
              <a:rPr lang="en-US" sz="2800" dirty="0">
                <a:solidFill>
                  <a:schemeClr val="hlink"/>
                </a:solidFill>
              </a:rPr>
              <a:t>that decision</a:t>
            </a:r>
          </a:p>
          <a:p>
            <a:pPr lvl="1">
              <a:lnSpc>
                <a:spcPct val="90000"/>
              </a:lnSpc>
            </a:pPr>
            <a:r>
              <a:rPr lang="en-US" sz="2800" dirty="0">
                <a:solidFill>
                  <a:schemeClr val="hlink"/>
                </a:solidFill>
              </a:rPr>
              <a:t>all procedural </a:t>
            </a:r>
            <a:r>
              <a:rPr lang="en-US" sz="2800" dirty="0" smtClean="0">
                <a:solidFill>
                  <a:schemeClr val="hlink"/>
                </a:solidFill>
              </a:rPr>
              <a:t>safeguards</a:t>
            </a:r>
          </a:p>
          <a:p>
            <a:pPr marL="457200" lvl="1" indent="0">
              <a:lnSpc>
                <a:spcPct val="90000"/>
              </a:lnSpc>
              <a:buNone/>
            </a:pPr>
            <a:endParaRPr lang="en-US" sz="2800" dirty="0" smtClean="0"/>
          </a:p>
          <a:p>
            <a:pPr>
              <a:lnSpc>
                <a:spcPct val="90000"/>
              </a:lnSpc>
            </a:pPr>
            <a:r>
              <a:rPr lang="en-US" sz="2800" dirty="0" smtClean="0"/>
              <a:t>LSSP/Diagnostician/Counselor notified same day as parent </a:t>
            </a:r>
            <a:endParaRPr lang="en-US" sz="2800" dirty="0"/>
          </a:p>
          <a:p>
            <a:pPr marL="457200" lvl="1" indent="0">
              <a:lnSpc>
                <a:spcPct val="90000"/>
              </a:lnSpc>
              <a:buNone/>
            </a:pPr>
            <a:endParaRPr lang="en-US" dirty="0">
              <a:solidFill>
                <a:schemeClr val="hlink"/>
              </a:solidFill>
            </a:endParaRPr>
          </a:p>
        </p:txBody>
      </p:sp>
      <p:sp>
        <p:nvSpPr>
          <p:cNvPr id="5" name="Slide Number Placeholder 6"/>
          <p:cNvSpPr>
            <a:spLocks noGrp="1"/>
          </p:cNvSpPr>
          <p:nvPr>
            <p:ph type="sldNum" sz="quarter" idx="12"/>
          </p:nvPr>
        </p:nvSpPr>
        <p:spPr/>
        <p:txBody>
          <a:bodyPr/>
          <a:lstStyle/>
          <a:p>
            <a:fld id="{A9585F9E-4769-4D24-BAF7-4DD684C569E0}"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normAutofit fontScale="90000"/>
          </a:bodyPr>
          <a:lstStyle/>
          <a:p>
            <a:r>
              <a:rPr lang="en-US"/>
              <a:t>Manifestation Determination</a:t>
            </a:r>
          </a:p>
        </p:txBody>
      </p:sp>
      <p:sp>
        <p:nvSpPr>
          <p:cNvPr id="210948" name="Rectangle 4"/>
          <p:cNvSpPr>
            <a:spLocks noGrp="1" noChangeArrowheads="1"/>
          </p:cNvSpPr>
          <p:nvPr>
            <p:ph type="body" sz="half" idx="2"/>
          </p:nvPr>
        </p:nvSpPr>
        <p:spPr>
          <a:xfrm>
            <a:off x="1600200" y="1676400"/>
            <a:ext cx="5562600" cy="4191000"/>
          </a:xfrm>
        </p:spPr>
        <p:txBody>
          <a:bodyPr>
            <a:normAutofit/>
          </a:bodyPr>
          <a:lstStyle/>
          <a:p>
            <a:r>
              <a:rPr lang="en-US" sz="2800" dirty="0">
                <a:solidFill>
                  <a:schemeClr val="hlink"/>
                </a:solidFill>
              </a:rPr>
              <a:t>When?</a:t>
            </a:r>
            <a:r>
              <a:rPr lang="en-US" sz="2800" dirty="0"/>
              <a:t>  </a:t>
            </a:r>
            <a:endParaRPr lang="en-US" sz="2800" dirty="0" smtClean="0"/>
          </a:p>
          <a:p>
            <a:r>
              <a:rPr lang="en-US" sz="2800" dirty="0" smtClean="0"/>
              <a:t>Within </a:t>
            </a:r>
            <a:r>
              <a:rPr lang="en-US" sz="2800" dirty="0"/>
              <a:t>10 school days of decision to change placement</a:t>
            </a:r>
          </a:p>
          <a:p>
            <a:r>
              <a:rPr lang="en-US" sz="2800" dirty="0">
                <a:solidFill>
                  <a:schemeClr val="hlink"/>
                </a:solidFill>
              </a:rPr>
              <a:t>Conducted by?</a:t>
            </a:r>
          </a:p>
          <a:p>
            <a:pPr lvl="1"/>
            <a:r>
              <a:rPr lang="en-US" sz="2800" b="1" dirty="0"/>
              <a:t>LEA</a:t>
            </a:r>
          </a:p>
          <a:p>
            <a:pPr lvl="1"/>
            <a:r>
              <a:rPr lang="en-US" sz="2800" b="1" dirty="0"/>
              <a:t>Parent</a:t>
            </a:r>
          </a:p>
          <a:p>
            <a:pPr lvl="1"/>
            <a:r>
              <a:rPr lang="en-US" sz="2800" b="1" dirty="0"/>
              <a:t>Relevant members of IEP Team</a:t>
            </a:r>
          </a:p>
        </p:txBody>
      </p:sp>
      <p:sp>
        <p:nvSpPr>
          <p:cNvPr id="5" name="Slide Number Placeholder 6"/>
          <p:cNvSpPr>
            <a:spLocks noGrp="1"/>
          </p:cNvSpPr>
          <p:nvPr>
            <p:ph type="sldNum" sz="quarter" idx="12"/>
          </p:nvPr>
        </p:nvSpPr>
        <p:spPr/>
        <p:txBody>
          <a:bodyPr/>
          <a:lstStyle/>
          <a:p>
            <a:fld id="{F5F4D67B-16FC-43AB-9853-BE0A7E9D1A2C}" type="slidenum">
              <a:rPr lang="en-US"/>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685800" y="685800"/>
            <a:ext cx="7772400" cy="990600"/>
          </a:xfrm>
        </p:spPr>
        <p:txBody>
          <a:bodyPr>
            <a:normAutofit fontScale="90000"/>
          </a:bodyPr>
          <a:lstStyle/>
          <a:p>
            <a:r>
              <a:rPr lang="en-US"/>
              <a:t>Required Information </a:t>
            </a:r>
            <a:br>
              <a:rPr lang="en-US"/>
            </a:br>
            <a:r>
              <a:rPr lang="en-US"/>
              <a:t>to Review</a:t>
            </a:r>
          </a:p>
        </p:txBody>
      </p:sp>
      <p:sp>
        <p:nvSpPr>
          <p:cNvPr id="212995" name="Rectangle 3"/>
          <p:cNvSpPr>
            <a:spLocks noGrp="1" noChangeArrowheads="1"/>
          </p:cNvSpPr>
          <p:nvPr>
            <p:ph type="body" sz="half" idx="1"/>
          </p:nvPr>
        </p:nvSpPr>
        <p:spPr>
          <a:xfrm>
            <a:off x="609600" y="1981200"/>
            <a:ext cx="6934200" cy="3352800"/>
          </a:xfrm>
        </p:spPr>
        <p:txBody>
          <a:bodyPr/>
          <a:lstStyle/>
          <a:p>
            <a:r>
              <a:rPr lang="en-US" sz="2800" dirty="0"/>
              <a:t>All relevant information in the student’s file, including:</a:t>
            </a:r>
          </a:p>
          <a:p>
            <a:pPr lvl="1"/>
            <a:r>
              <a:rPr lang="en-US" sz="2400" dirty="0"/>
              <a:t>IEP</a:t>
            </a:r>
          </a:p>
          <a:p>
            <a:pPr lvl="1"/>
            <a:r>
              <a:rPr lang="en-US" sz="2400" dirty="0"/>
              <a:t>Teacher observations</a:t>
            </a:r>
          </a:p>
          <a:p>
            <a:pPr lvl="1"/>
            <a:r>
              <a:rPr lang="en-US" sz="2400" dirty="0"/>
              <a:t>Relevant information provided by parent</a:t>
            </a:r>
          </a:p>
        </p:txBody>
      </p:sp>
      <p:sp>
        <p:nvSpPr>
          <p:cNvPr id="5" name="Slide Number Placeholder 6"/>
          <p:cNvSpPr>
            <a:spLocks noGrp="1"/>
          </p:cNvSpPr>
          <p:nvPr>
            <p:ph type="sldNum" sz="quarter" idx="12"/>
          </p:nvPr>
        </p:nvSpPr>
        <p:spPr/>
        <p:txBody>
          <a:bodyPr/>
          <a:lstStyle/>
          <a:p>
            <a:fld id="{32B3C6A6-444B-43A6-BBA0-BD12CDF52B68}" type="slidenum">
              <a:rPr lang="en-US"/>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AutoShape 2"/>
          <p:cNvSpPr>
            <a:spLocks noChangeArrowheads="1"/>
          </p:cNvSpPr>
          <p:nvPr/>
        </p:nvSpPr>
        <p:spPr bwMode="auto">
          <a:xfrm>
            <a:off x="2514600" y="2057400"/>
            <a:ext cx="3733800" cy="3733800"/>
          </a:xfrm>
          <a:prstGeom prst="leftRightArrowCallout">
            <a:avLst>
              <a:gd name="adj1" fmla="val 25000"/>
              <a:gd name="adj2" fmla="val 25000"/>
              <a:gd name="adj3" fmla="val 12500"/>
              <a:gd name="adj4" fmla="val 50000"/>
            </a:avLst>
          </a:prstGeom>
          <a:solidFill>
            <a:srgbClr val="0000FF"/>
          </a:solidFill>
          <a:ln w="9525">
            <a:solidFill>
              <a:schemeClr val="tx1"/>
            </a:solidFill>
            <a:miter lim="800000"/>
            <a:headEnd/>
            <a:tailEnd/>
          </a:ln>
          <a:effectLst/>
        </p:spPr>
        <p:txBody>
          <a:bodyPr wrap="none" anchor="ctr"/>
          <a:lstStyle/>
          <a:p>
            <a:pPr algn="ctr"/>
            <a:r>
              <a:rPr lang="en-US" sz="2800" b="1">
                <a:solidFill>
                  <a:schemeClr val="bg1"/>
                </a:solidFill>
                <a:latin typeface="Arial" pitchFamily="34" charset="0"/>
              </a:rPr>
              <a:t>Manifestation</a:t>
            </a:r>
          </a:p>
          <a:p>
            <a:pPr algn="ctr"/>
            <a:r>
              <a:rPr lang="en-US" sz="2800" b="1">
                <a:solidFill>
                  <a:schemeClr val="bg1"/>
                </a:solidFill>
                <a:latin typeface="Arial" pitchFamily="34" charset="0"/>
              </a:rPr>
              <a:t>Determination</a:t>
            </a:r>
          </a:p>
        </p:txBody>
      </p:sp>
      <p:sp>
        <p:nvSpPr>
          <p:cNvPr id="73731" name="Rectangle 3"/>
          <p:cNvSpPr>
            <a:spLocks noChangeArrowheads="1"/>
          </p:cNvSpPr>
          <p:nvPr/>
        </p:nvSpPr>
        <p:spPr bwMode="auto">
          <a:xfrm>
            <a:off x="457200" y="2590800"/>
            <a:ext cx="2057400" cy="2438400"/>
          </a:xfrm>
          <a:prstGeom prst="rect">
            <a:avLst/>
          </a:prstGeom>
          <a:solidFill>
            <a:srgbClr val="CC00FF"/>
          </a:solidFill>
          <a:ln w="9525">
            <a:solidFill>
              <a:schemeClr val="tx1"/>
            </a:solidFill>
            <a:miter lim="800000"/>
            <a:headEnd/>
            <a:tailEnd/>
          </a:ln>
          <a:effectLst/>
        </p:spPr>
        <p:txBody>
          <a:bodyPr wrap="none" anchor="ctr"/>
          <a:lstStyle/>
          <a:p>
            <a:pPr algn="ctr"/>
            <a:r>
              <a:rPr lang="en-US" sz="3200" b="1">
                <a:solidFill>
                  <a:schemeClr val="bg1"/>
                </a:solidFill>
                <a:latin typeface="Arial" pitchFamily="34" charset="0"/>
              </a:rPr>
              <a:t>Result of</a:t>
            </a:r>
          </a:p>
          <a:p>
            <a:pPr algn="ctr"/>
            <a:r>
              <a:rPr lang="en-US" sz="3200" b="1">
                <a:solidFill>
                  <a:schemeClr val="bg1"/>
                </a:solidFill>
                <a:latin typeface="Arial" pitchFamily="34" charset="0"/>
              </a:rPr>
              <a:t>the child’s</a:t>
            </a:r>
          </a:p>
          <a:p>
            <a:pPr algn="ctr"/>
            <a:r>
              <a:rPr lang="en-US" sz="3200" b="1">
                <a:solidFill>
                  <a:schemeClr val="bg1"/>
                </a:solidFill>
                <a:latin typeface="Arial" pitchFamily="34" charset="0"/>
              </a:rPr>
              <a:t>disability</a:t>
            </a:r>
          </a:p>
        </p:txBody>
      </p:sp>
      <p:sp>
        <p:nvSpPr>
          <p:cNvPr id="73732" name="Rectangle 4"/>
          <p:cNvSpPr>
            <a:spLocks noChangeArrowheads="1"/>
          </p:cNvSpPr>
          <p:nvPr/>
        </p:nvSpPr>
        <p:spPr bwMode="auto">
          <a:xfrm>
            <a:off x="6324600" y="2590800"/>
            <a:ext cx="2209800" cy="2362200"/>
          </a:xfrm>
          <a:prstGeom prst="rect">
            <a:avLst/>
          </a:prstGeom>
          <a:solidFill>
            <a:srgbClr val="008000"/>
          </a:solidFill>
          <a:ln w="9525">
            <a:solidFill>
              <a:schemeClr val="tx1"/>
            </a:solidFill>
            <a:miter lim="800000"/>
            <a:headEnd/>
            <a:tailEnd/>
          </a:ln>
          <a:effectLst/>
        </p:spPr>
        <p:txBody>
          <a:bodyPr wrap="none" anchor="ctr"/>
          <a:lstStyle/>
          <a:p>
            <a:pPr algn="ctr"/>
            <a:r>
              <a:rPr lang="en-US" sz="3200" b="1">
                <a:solidFill>
                  <a:schemeClr val="bg1"/>
                </a:solidFill>
                <a:latin typeface="Arial" pitchFamily="34" charset="0"/>
              </a:rPr>
              <a:t>Failure to</a:t>
            </a:r>
          </a:p>
          <a:p>
            <a:pPr algn="ctr"/>
            <a:r>
              <a:rPr lang="en-US" sz="3200" b="1">
                <a:solidFill>
                  <a:schemeClr val="bg1"/>
                </a:solidFill>
                <a:latin typeface="Arial" pitchFamily="34" charset="0"/>
              </a:rPr>
              <a:t>implement</a:t>
            </a:r>
          </a:p>
          <a:p>
            <a:pPr algn="ctr"/>
            <a:r>
              <a:rPr lang="en-US" sz="3200" b="1">
                <a:solidFill>
                  <a:schemeClr val="bg1"/>
                </a:solidFill>
                <a:latin typeface="Arial" pitchFamily="34" charset="0"/>
              </a:rPr>
              <a:t>IEP/BIP</a:t>
            </a:r>
          </a:p>
        </p:txBody>
      </p:sp>
      <p:sp>
        <p:nvSpPr>
          <p:cNvPr id="73733" name="Text Box 5"/>
          <p:cNvSpPr txBox="1">
            <a:spLocks noChangeArrowheads="1"/>
          </p:cNvSpPr>
          <p:nvPr/>
        </p:nvSpPr>
        <p:spPr bwMode="auto">
          <a:xfrm>
            <a:off x="762000" y="228600"/>
            <a:ext cx="7772400" cy="1431925"/>
          </a:xfrm>
          <a:prstGeom prst="rect">
            <a:avLst/>
          </a:prstGeom>
          <a:noFill/>
          <a:ln w="9525">
            <a:noFill/>
            <a:miter lim="800000"/>
            <a:headEnd/>
            <a:tailEnd/>
          </a:ln>
          <a:effectLst/>
        </p:spPr>
        <p:txBody>
          <a:bodyPr>
            <a:spAutoFit/>
          </a:bodyPr>
          <a:lstStyle/>
          <a:p>
            <a:pPr algn="ctr">
              <a:spcBef>
                <a:spcPct val="50000"/>
              </a:spcBef>
            </a:pPr>
            <a:r>
              <a:rPr lang="en-US" sz="4400" i="1">
                <a:solidFill>
                  <a:schemeClr val="tx2"/>
                </a:solidFill>
                <a:latin typeface="Arial" pitchFamily="34" charset="0"/>
              </a:rPr>
              <a:t>Manifestation Determination Under IDEA 2004</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subTitle" idx="1"/>
          </p:nvPr>
        </p:nvSpPr>
        <p:spPr>
          <a:xfrm>
            <a:off x="1600200" y="457200"/>
            <a:ext cx="6197600" cy="4229100"/>
          </a:xfrm>
          <a:noFill/>
          <a:ln/>
        </p:spPr>
        <p:txBody>
          <a:bodyPr lIns="90488" tIns="44450" rIns="90488" bIns="44450">
            <a:normAutofit fontScale="92500"/>
          </a:bodyPr>
          <a:lstStyle/>
          <a:p>
            <a:pPr marL="342900" indent="-342900"/>
            <a:r>
              <a:rPr lang="en-US" sz="6000" i="1">
                <a:solidFill>
                  <a:schemeClr val="accent2"/>
                </a:solidFill>
              </a:rPr>
              <a:t>Correlation</a:t>
            </a:r>
            <a:endParaRPr lang="en-US" sz="6000"/>
          </a:p>
          <a:p>
            <a:pPr marL="342900" indent="-342900"/>
            <a:r>
              <a:rPr lang="en-US" sz="6000"/>
              <a:t>does not equal</a:t>
            </a:r>
          </a:p>
          <a:p>
            <a:pPr marL="342900" indent="-342900"/>
            <a:r>
              <a:rPr lang="en-US" sz="6000" i="1">
                <a:solidFill>
                  <a:schemeClr val="accent2"/>
                </a:solidFill>
              </a:rPr>
              <a:t>Causation</a:t>
            </a:r>
            <a:r>
              <a:rPr lang="en-US" sz="6000" i="1"/>
              <a:t>!</a:t>
            </a:r>
          </a:p>
        </p:txBody>
      </p:sp>
      <p:sp>
        <p:nvSpPr>
          <p:cNvPr id="4" name="Rectangle 18"/>
          <p:cNvSpPr>
            <a:spLocks noGrp="1" noChangeArrowheads="1"/>
          </p:cNvSpPr>
          <p:nvPr>
            <p:ph type="sldNum" sz="quarter" idx="12"/>
          </p:nvPr>
        </p:nvSpPr>
        <p:spPr/>
        <p:txBody>
          <a:bodyPr/>
          <a:lstStyle/>
          <a:p>
            <a:fld id="{FCB4D87E-B44D-4C09-A124-467917A47582}" type="slidenum">
              <a:rPr lang="en-US"/>
              <a:pPr/>
              <a:t>7</a:t>
            </a:fld>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 calcmode="lin" valueType="num">
                                      <p:cBhvr>
                                        <p:cTn id="7" dur="5000" fill="hold"/>
                                        <p:tgtEl>
                                          <p:spTgt spid="37890">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37890">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37890">
                                            <p:txEl>
                                              <p:pRg st="1" end="1"/>
                                            </p:txEl>
                                          </p:spTgt>
                                        </p:tgtEl>
                                        <p:attrNameLst>
                                          <p:attrName>style.visibility</p:attrName>
                                        </p:attrNameLst>
                                      </p:cBhvr>
                                      <p:to>
                                        <p:strVal val="visible"/>
                                      </p:to>
                                    </p:set>
                                    <p:anim calcmode="lin" valueType="num">
                                      <p:cBhvr>
                                        <p:cTn id="13" dur="5000" fill="hold"/>
                                        <p:tgtEl>
                                          <p:spTgt spid="37890">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37890">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37890">
                                            <p:txEl>
                                              <p:pRg st="2" end="2"/>
                                            </p:txEl>
                                          </p:spTgt>
                                        </p:tgtEl>
                                        <p:attrNameLst>
                                          <p:attrName>style.visibility</p:attrName>
                                        </p:attrNameLst>
                                      </p:cBhvr>
                                      <p:to>
                                        <p:strVal val="visible"/>
                                      </p:to>
                                    </p:set>
                                    <p:anim calcmode="lin" valueType="num">
                                      <p:cBhvr>
                                        <p:cTn id="19" dur="5000" fill="hold"/>
                                        <p:tgtEl>
                                          <p:spTgt spid="37890">
                                            <p:txEl>
                                              <p:pRg st="2" end="2"/>
                                            </p:txEl>
                                          </p:spTgt>
                                        </p:tgtEl>
                                        <p:attrNameLst>
                                          <p:attrName>ppt_w</p:attrName>
                                        </p:attrNameLst>
                                      </p:cBhvr>
                                      <p:tavLst>
                                        <p:tav tm="0" fmla="#ppt_w*sin(2.5*pi*$)">
                                          <p:val>
                                            <p:fltVal val="0"/>
                                          </p:val>
                                        </p:tav>
                                        <p:tav tm="100000">
                                          <p:val>
                                            <p:fltVal val="1"/>
                                          </p:val>
                                        </p:tav>
                                      </p:tavLst>
                                    </p:anim>
                                    <p:anim calcmode="lin" valueType="num">
                                      <p:cBhvr>
                                        <p:cTn id="20" dur="5000" fill="hold"/>
                                        <p:tgtEl>
                                          <p:spTgt spid="37890">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1026"/>
          <p:cNvSpPr>
            <a:spLocks noGrp="1" noChangeArrowheads="1"/>
          </p:cNvSpPr>
          <p:nvPr>
            <p:ph type="title"/>
          </p:nvPr>
        </p:nvSpPr>
        <p:spPr/>
        <p:txBody>
          <a:bodyPr>
            <a:normAutofit/>
          </a:bodyPr>
          <a:lstStyle/>
          <a:p>
            <a:r>
              <a:rPr lang="en-US" sz="4800" dirty="0"/>
              <a:t>Standard #1</a:t>
            </a:r>
          </a:p>
        </p:txBody>
      </p:sp>
      <p:sp>
        <p:nvSpPr>
          <p:cNvPr id="198660" name="Rectangle 1028"/>
          <p:cNvSpPr>
            <a:spLocks noGrp="1" noChangeArrowheads="1"/>
          </p:cNvSpPr>
          <p:nvPr>
            <p:ph type="body" sz="half" idx="2"/>
          </p:nvPr>
        </p:nvSpPr>
        <p:spPr>
          <a:xfrm>
            <a:off x="990600" y="1981200"/>
            <a:ext cx="6553200" cy="4038600"/>
          </a:xfrm>
        </p:spPr>
        <p:txBody>
          <a:bodyPr>
            <a:noAutofit/>
          </a:bodyPr>
          <a:lstStyle/>
          <a:p>
            <a:r>
              <a:rPr lang="en-US" sz="4000" dirty="0"/>
              <a:t>Was the conduct in question </a:t>
            </a:r>
            <a:r>
              <a:rPr lang="en-US" sz="4000" dirty="0">
                <a:solidFill>
                  <a:schemeClr val="hlink"/>
                </a:solidFill>
              </a:rPr>
              <a:t>caused by</a:t>
            </a:r>
            <a:r>
              <a:rPr lang="en-US" sz="4000" dirty="0"/>
              <a:t>, or have a </a:t>
            </a:r>
            <a:r>
              <a:rPr lang="en-US" sz="4000" dirty="0">
                <a:solidFill>
                  <a:schemeClr val="hlink"/>
                </a:solidFill>
              </a:rPr>
              <a:t>direct and substantial relationship</a:t>
            </a:r>
            <a:r>
              <a:rPr lang="en-US" sz="4000" dirty="0"/>
              <a:t> to, the child’s disability?</a:t>
            </a:r>
          </a:p>
        </p:txBody>
      </p:sp>
      <p:sp>
        <p:nvSpPr>
          <p:cNvPr id="5" name="Slide Number Placeholder 6"/>
          <p:cNvSpPr>
            <a:spLocks noGrp="1"/>
          </p:cNvSpPr>
          <p:nvPr>
            <p:ph type="sldNum" sz="quarter" idx="12"/>
          </p:nvPr>
        </p:nvSpPr>
        <p:spPr/>
        <p:txBody>
          <a:bodyPr/>
          <a:lstStyle/>
          <a:p>
            <a:fld id="{F64592D8-8A79-4343-8A9D-67FF4D3701D2}"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a:t>Questions to Consider…</a:t>
            </a:r>
          </a:p>
        </p:txBody>
      </p:sp>
      <p:sp>
        <p:nvSpPr>
          <p:cNvPr id="265219" name="Rectangle 3"/>
          <p:cNvSpPr>
            <a:spLocks noGrp="1" noChangeArrowheads="1"/>
          </p:cNvSpPr>
          <p:nvPr>
            <p:ph idx="1"/>
          </p:nvPr>
        </p:nvSpPr>
        <p:spPr>
          <a:xfrm>
            <a:off x="685800" y="1905000"/>
            <a:ext cx="7772400" cy="4191000"/>
          </a:xfrm>
        </p:spPr>
        <p:txBody>
          <a:bodyPr>
            <a:normAutofit lnSpcReduction="10000"/>
          </a:bodyPr>
          <a:lstStyle/>
          <a:p>
            <a:pPr>
              <a:buFontTx/>
              <a:buNone/>
            </a:pPr>
            <a:r>
              <a:rPr lang="en-US" sz="2800">
                <a:solidFill>
                  <a:schemeClr val="hlink"/>
                </a:solidFill>
              </a:rPr>
              <a:t>Standard #1:</a:t>
            </a:r>
          </a:p>
          <a:p>
            <a:pPr>
              <a:buClr>
                <a:schemeClr val="hlink"/>
              </a:buClr>
              <a:buFont typeface="Wingdings" pitchFamily="2" charset="2"/>
              <a:buChar char="ü"/>
            </a:pPr>
            <a:r>
              <a:rPr lang="en-US" sz="2000">
                <a:solidFill>
                  <a:srgbClr val="000000"/>
                </a:solidFill>
                <a:cs typeface="Arial" pitchFamily="34" charset="0"/>
              </a:rPr>
              <a:t>Has the student followed school rules in the past?</a:t>
            </a:r>
          </a:p>
          <a:p>
            <a:pPr>
              <a:buClr>
                <a:schemeClr val="hlink"/>
              </a:buClr>
              <a:buFont typeface="Wingdings" pitchFamily="2" charset="2"/>
              <a:buChar char="ü"/>
            </a:pPr>
            <a:r>
              <a:rPr lang="en-US" sz="2000">
                <a:solidFill>
                  <a:srgbClr val="000000"/>
                </a:solidFill>
                <a:cs typeface="Times New Roman" pitchFamily="18" charset="0"/>
              </a:rPr>
              <a:t>What features of disability has the student exhibited in the past?</a:t>
            </a:r>
          </a:p>
          <a:p>
            <a:pPr>
              <a:buClr>
                <a:schemeClr val="hlink"/>
              </a:buClr>
              <a:buFont typeface="Wingdings" pitchFamily="2" charset="2"/>
              <a:buChar char="ü"/>
            </a:pPr>
            <a:r>
              <a:rPr lang="en-US" sz="2000">
                <a:solidFill>
                  <a:srgbClr val="000000"/>
                </a:solidFill>
                <a:cs typeface="Arial" pitchFamily="34" charset="0"/>
              </a:rPr>
              <a:t>In what situations can student control behavior?</a:t>
            </a:r>
            <a:endParaRPr lang="en-US" sz="2000">
              <a:solidFill>
                <a:srgbClr val="000000"/>
              </a:solidFill>
            </a:endParaRPr>
          </a:p>
          <a:p>
            <a:pPr>
              <a:buClr>
                <a:schemeClr val="hlink"/>
              </a:buClr>
              <a:buFont typeface="Wingdings" pitchFamily="2" charset="2"/>
              <a:buChar char="ü"/>
            </a:pPr>
            <a:r>
              <a:rPr lang="en-US" sz="2000">
                <a:solidFill>
                  <a:srgbClr val="000000"/>
                </a:solidFill>
                <a:cs typeface="Arial" pitchFamily="34" charset="0"/>
              </a:rPr>
              <a:t>Are there other factors to explain the misconduct?</a:t>
            </a:r>
            <a:endParaRPr lang="en-US" sz="2000">
              <a:solidFill>
                <a:srgbClr val="000000"/>
              </a:solidFill>
            </a:endParaRPr>
          </a:p>
          <a:p>
            <a:pPr>
              <a:buClr>
                <a:schemeClr val="hlink"/>
              </a:buClr>
              <a:buFont typeface="Wingdings" pitchFamily="2" charset="2"/>
              <a:buChar char="ü"/>
            </a:pPr>
            <a:r>
              <a:rPr lang="en-US" sz="2000">
                <a:solidFill>
                  <a:srgbClr val="000000"/>
                </a:solidFill>
                <a:cs typeface="Arial" pitchFamily="34" charset="0"/>
              </a:rPr>
              <a:t>Is this an isolated instance of this behavior or is it recurrent?</a:t>
            </a:r>
            <a:endParaRPr lang="en-US" sz="2000">
              <a:solidFill>
                <a:srgbClr val="000000"/>
              </a:solidFill>
            </a:endParaRPr>
          </a:p>
          <a:p>
            <a:pPr>
              <a:buClr>
                <a:schemeClr val="hlink"/>
              </a:buClr>
              <a:buFont typeface="Wingdings" pitchFamily="2" charset="2"/>
              <a:buChar char="ü"/>
            </a:pPr>
            <a:r>
              <a:rPr lang="en-US" sz="2000">
                <a:solidFill>
                  <a:srgbClr val="000000"/>
                </a:solidFill>
                <a:cs typeface="Arial" pitchFamily="34" charset="0"/>
              </a:rPr>
              <a:t>Was the behavior premeditated?</a:t>
            </a:r>
            <a:endParaRPr lang="en-US" sz="2000">
              <a:solidFill>
                <a:srgbClr val="000000"/>
              </a:solidFill>
            </a:endParaRPr>
          </a:p>
          <a:p>
            <a:pPr>
              <a:buClr>
                <a:schemeClr val="hlink"/>
              </a:buClr>
              <a:buFont typeface="Wingdings" pitchFamily="2" charset="2"/>
              <a:buChar char="ü"/>
            </a:pPr>
            <a:r>
              <a:rPr lang="en-US" sz="2000">
                <a:solidFill>
                  <a:srgbClr val="000000"/>
                </a:solidFill>
                <a:cs typeface="Times New Roman" pitchFamily="18" charset="0"/>
              </a:rPr>
              <a:t>Would similarly situated students without disabilities in a like circumstance react in a similar manner?</a:t>
            </a:r>
            <a:r>
              <a:rPr lang="en-US" sz="2000"/>
              <a:t> </a:t>
            </a:r>
          </a:p>
        </p:txBody>
      </p:sp>
      <p:sp>
        <p:nvSpPr>
          <p:cNvPr id="4" name="Slide Number Placeholder 5"/>
          <p:cNvSpPr>
            <a:spLocks noGrp="1"/>
          </p:cNvSpPr>
          <p:nvPr>
            <p:ph type="sldNum" sz="quarter" idx="12"/>
          </p:nvPr>
        </p:nvSpPr>
        <p:spPr/>
        <p:txBody>
          <a:bodyPr/>
          <a:lstStyle/>
          <a:p>
            <a:fld id="{83497CA2-E631-45C1-9C19-EEAAD21E6DEA}" type="slidenum">
              <a:rPr lang="en-US"/>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787</TotalTime>
  <Words>1617</Words>
  <Application>Microsoft Office PowerPoint</Application>
  <PresentationFormat>On-screen Show (4:3)</PresentationFormat>
  <Paragraphs>310</Paragraphs>
  <Slides>29</Slides>
  <Notes>29</Notes>
  <HiddenSlides>12</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9" baseType="lpstr">
      <vt:lpstr>Arial</vt:lpstr>
      <vt:lpstr>Arial Black</vt:lpstr>
      <vt:lpstr>Arial MT Condensed Light</vt:lpstr>
      <vt:lpstr>Comic Sans MS</vt:lpstr>
      <vt:lpstr>Symbol</vt:lpstr>
      <vt:lpstr>Times New Roman</vt:lpstr>
      <vt:lpstr>Verdana</vt:lpstr>
      <vt:lpstr>Wingdings</vt:lpstr>
      <vt:lpstr>Essential</vt:lpstr>
      <vt:lpstr>Clip</vt:lpstr>
      <vt:lpstr>Manifestation Determination</vt:lpstr>
      <vt:lpstr>Discipline</vt:lpstr>
      <vt:lpstr>Notification</vt:lpstr>
      <vt:lpstr>Manifestation Determination</vt:lpstr>
      <vt:lpstr>Required Information  to Review</vt:lpstr>
      <vt:lpstr>PowerPoint Presentation</vt:lpstr>
      <vt:lpstr>PowerPoint Presentation</vt:lpstr>
      <vt:lpstr>Standard #1</vt:lpstr>
      <vt:lpstr>Questions to Consider…</vt:lpstr>
      <vt:lpstr>Standard #2</vt:lpstr>
      <vt:lpstr>Questions to Consider…</vt:lpstr>
      <vt:lpstr>Manifestation Decision</vt:lpstr>
      <vt:lpstr>Is NOT Manifestation</vt:lpstr>
      <vt:lpstr>Services During  Change of Placement</vt:lpstr>
      <vt:lpstr>IS Manifestation</vt:lpstr>
      <vt:lpstr>Special Circumstances</vt:lpstr>
      <vt:lpstr>Interim Alternative Educational Setting (IAES)</vt:lpstr>
      <vt:lpstr>PowerPoint Presentation</vt:lpstr>
      <vt:lpstr>Serious Bodily Injury</vt:lpstr>
      <vt:lpstr>Placement During Appeals</vt:lpstr>
      <vt:lpstr>PowerPoint Presentation</vt:lpstr>
      <vt:lpstr>1)  Conduct thorough data collection</vt:lpstr>
      <vt:lpstr>PowerPoint Presentation</vt:lpstr>
      <vt:lpstr>PowerPoint Presentation</vt:lpstr>
      <vt:lpstr>2) Review latest assessment(s)</vt:lpstr>
      <vt:lpstr>3) Update assessment or conduct new assessment if necessary</vt:lpstr>
      <vt:lpstr>4) Convey information    clearly in report</vt:lpstr>
      <vt:lpstr>5) Conduct  manifestation      determination review</vt:lpstr>
      <vt:lpstr>Practical Implications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 McClean</dc:creator>
  <cp:lastModifiedBy>John Jones</cp:lastModifiedBy>
  <cp:revision>76</cp:revision>
  <cp:lastPrinted>2012-11-06T17:15:03Z</cp:lastPrinted>
  <dcterms:created xsi:type="dcterms:W3CDTF">1601-01-01T00:00:00Z</dcterms:created>
  <dcterms:modified xsi:type="dcterms:W3CDTF">2019-04-11T19:57:41Z</dcterms:modified>
</cp:coreProperties>
</file>