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notesMasterIdLst>
    <p:notesMasterId r:id="rId19"/>
  </p:notesMasterIdLst>
  <p:handoutMasterIdLst>
    <p:handoutMasterId r:id="rId20"/>
  </p:handoutMasterIdLst>
  <p:sldIdLst>
    <p:sldId id="258" r:id="rId2"/>
    <p:sldId id="259" r:id="rId3"/>
    <p:sldId id="260" r:id="rId4"/>
    <p:sldId id="267" r:id="rId5"/>
    <p:sldId id="268" r:id="rId6"/>
    <p:sldId id="269" r:id="rId7"/>
    <p:sldId id="261" r:id="rId8"/>
    <p:sldId id="271" r:id="rId9"/>
    <p:sldId id="262" r:id="rId10"/>
    <p:sldId id="264" r:id="rId11"/>
    <p:sldId id="263" r:id="rId12"/>
    <p:sldId id="270" r:id="rId13"/>
    <p:sldId id="265" r:id="rId14"/>
    <p:sldId id="272" r:id="rId15"/>
    <p:sldId id="273" r:id="rId16"/>
    <p:sldId id="274" r:id="rId17"/>
    <p:sldId id="266" r:id="rId18"/>
  </p:sldIdLst>
  <p:sldSz cx="12188825" cy="6858000"/>
  <p:notesSz cx="7010400" cy="92964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6182" autoAdjust="0"/>
  </p:normalViewPr>
  <p:slideViewPr>
    <p:cSldViewPr showGuides="1">
      <p:cViewPr varScale="1">
        <p:scale>
          <a:sx n="76" d="100"/>
          <a:sy n="76" d="100"/>
        </p:scale>
        <p:origin x="126" y="792"/>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notesViewPr>
    <p:cSldViewPr>
      <p:cViewPr varScale="1">
        <p:scale>
          <a:sx n="79" d="100"/>
          <a:sy n="79" d="100"/>
        </p:scale>
        <p:origin x="319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973C59C-4E16-4A64-A766-34DB213E11B3}" type="datetimeFigureOut">
              <a:rPr lang="en-US">
                <a:solidFill>
                  <a:schemeClr val="tx2"/>
                </a:solidFill>
              </a:rPr>
              <a:t>1/17/2019</a:t>
            </a:fld>
            <a:endParaRPr>
              <a:solidFill>
                <a:schemeClr val="tx2"/>
              </a:solidFill>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solidFill>
                  <a:schemeClr val="tx2"/>
                </a:solidFill>
              </a:defRPr>
            </a:lvl1pPr>
          </a:lstStyle>
          <a:p>
            <a:fld id="{F95CF31C-F757-429C-A789-86504F04C3BE}" type="datetimeFigureOut">
              <a:rPr lang="en-US"/>
              <a:pPr/>
              <a:t>1/17/2019</a:t>
            </a:fld>
            <a:endParaRPr/>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BF81A0-ADA6-4623-BE4F-40CFB8BBCB3D}" type="slidenum">
              <a:rPr lang="en-US" smtClean="0"/>
              <a:t>1</a:t>
            </a:fld>
            <a:endParaRPr lang="en-US" dirty="0"/>
          </a:p>
        </p:txBody>
      </p:sp>
    </p:spTree>
    <p:extLst>
      <p:ext uri="{BB962C8B-B14F-4D97-AF65-F5344CB8AC3E}">
        <p14:creationId xmlns:p14="http://schemas.microsoft.com/office/powerpoint/2010/main" val="2855903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descr="Stack of books"/>
          <p:cNvGrpSpPr/>
          <p:nvPr userDrawn="1"/>
        </p:nvGrpSpPr>
        <p:grpSpPr>
          <a:xfrm>
            <a:off x="0" y="0"/>
            <a:ext cx="12190572" cy="6858000"/>
            <a:chOff x="0" y="0"/>
            <a:chExt cx="12190572" cy="6858000"/>
          </a:xfrm>
        </p:grpSpPr>
        <p:sp>
          <p:nvSpPr>
            <p:cNvPr id="13" name="Rectangle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nvGrpSpPr>
            <p:cNvPr id="12" name="Group 11"/>
            <p:cNvGrpSpPr/>
            <p:nvPr/>
          </p:nvGrpSpPr>
          <p:grpSpPr>
            <a:xfrm>
              <a:off x="0" y="0"/>
              <a:ext cx="4726044" cy="6858000"/>
              <a:chOff x="0" y="0"/>
              <a:chExt cx="4726044" cy="6858000"/>
            </a:xfrm>
          </p:grpSpPr>
          <p:pic>
            <p:nvPicPr>
              <p:cNvPr id="9" name="Picture 8" descr="Stack of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0" name="Rectangle 9"/>
              <p:cNvSpPr/>
              <p:nvPr/>
            </p:nvSpPr>
            <p:spPr>
              <a:xfrm>
                <a:off x="4588884"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p:cNvSpPr>
            <a:spLocks noGrp="1"/>
          </p:cNvSpPr>
          <p:nvPr>
            <p:ph type="ctrTitle"/>
          </p:nvPr>
        </p:nvSpPr>
        <p:spPr>
          <a:xfrm>
            <a:off x="4879346"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smtClean="0"/>
              <a:t>Click to edit Master title style</a:t>
            </a:r>
            <a:endParaRPr dirty="0"/>
          </a:p>
        </p:txBody>
      </p:sp>
      <p:sp>
        <p:nvSpPr>
          <p:cNvPr id="3" name="Subtitle 2"/>
          <p:cNvSpPr>
            <a:spLocks noGrp="1"/>
          </p:cNvSpPr>
          <p:nvPr>
            <p:ph type="subTitle" idx="1"/>
          </p:nvPr>
        </p:nvSpPr>
        <p:spPr>
          <a:xfrm>
            <a:off x="4879346"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dirty="0"/>
          </a:p>
        </p:txBody>
      </p:sp>
      <p:sp>
        <p:nvSpPr>
          <p:cNvPr id="5" name="Date Placeholder 4"/>
          <p:cNvSpPr>
            <a:spLocks noGrp="1"/>
          </p:cNvSpPr>
          <p:nvPr>
            <p:ph type="dt" sz="half" idx="10"/>
          </p:nvPr>
        </p:nvSpPr>
        <p:spPr/>
        <p:txBody>
          <a:bodyPr/>
          <a:lstStyle/>
          <a:p>
            <a:fld id="{42E3C847-D284-421D-B330-2D43513B0F9C}" type="datetime1">
              <a:rPr lang="en-US" smtClean="0"/>
              <a:t>1/17/2019</a:t>
            </a:fld>
            <a:endParaRPr lang="en-US"/>
          </a:p>
        </p:txBody>
      </p:sp>
      <p:sp>
        <p:nvSpPr>
          <p:cNvPr id="7" name="Footer Placeholder 6"/>
          <p:cNvSpPr>
            <a:spLocks noGrp="1"/>
          </p:cNvSpPr>
          <p:nvPr>
            <p:ph type="ftr" sz="quarter" idx="11"/>
          </p:nvPr>
        </p:nvSpPr>
        <p:spPr/>
        <p:txBody>
          <a:bodyPr/>
          <a:lstStyle/>
          <a:p>
            <a:r>
              <a:rPr lang="en-US" dirty="0"/>
              <a:t>Add a footer</a:t>
            </a:r>
          </a:p>
        </p:txBody>
      </p:sp>
      <p:sp>
        <p:nvSpPr>
          <p:cNvPr id="11" name="Slide Number Placeholder 10"/>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4405174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6987518-40ED-4895-8580-DE2A722FC423}" type="datetime1">
              <a:rPr lang="en-US" smtClean="0"/>
              <a:t>1/17/2019</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296022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smtClean="0"/>
              <a:t>Click to edit Master title style</a:t>
            </a:r>
            <a:endParaRPr dirty="0"/>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CA8D9F34-BDBC-4273-B9BC-22458F940BE7}" type="datetime1">
              <a:rPr lang="en-US" smtClean="0"/>
              <a:t>1/17/2019</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23982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5785147-19A6-4970-A04E-ED9B1D83C0F1}" type="datetime1">
              <a:rPr lang="en-US" smtClean="0"/>
              <a:t>1/17/2019</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a:p>
        </p:txBody>
      </p:sp>
    </p:spTree>
    <p:extLst>
      <p:ext uri="{BB962C8B-B14F-4D97-AF65-F5344CB8AC3E}">
        <p14:creationId xmlns:p14="http://schemas.microsoft.com/office/powerpoint/2010/main" val="235897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1620" y="0"/>
            <a:ext cx="12188952" cy="6858000"/>
            <a:chOff x="1620" y="0"/>
            <a:chExt cx="12188952" cy="6858000"/>
          </a:xfrm>
        </p:grpSpPr>
        <p:sp>
          <p:nvSpPr>
            <p:cNvPr id="4" name="Rectangle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11" name="Rectangle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solidFill>
                  <a:schemeClr val="tx2"/>
                </a:solidFill>
              </a:endParaRPr>
            </a:p>
          </p:txBody>
        </p:sp>
      </p:grpSp>
      <p:pic>
        <p:nvPicPr>
          <p:cNvPr id="5" name="Picture 4" descr="Stack of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7" name="Title 1"/>
          <p:cNvSpPr>
            <a:spLocks noGrp="1"/>
          </p:cNvSpPr>
          <p:nvPr>
            <p:ph type="ctrTitle"/>
          </p:nvPr>
        </p:nvSpPr>
        <p:spPr>
          <a:xfrm>
            <a:off x="237149"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smtClean="0"/>
              <a:t>Click to edit Master title style</a:t>
            </a:r>
            <a:endParaRPr dirty="0"/>
          </a:p>
        </p:txBody>
      </p:sp>
      <p:sp>
        <p:nvSpPr>
          <p:cNvPr id="8" name="Subtitle 2"/>
          <p:cNvSpPr>
            <a:spLocks noGrp="1"/>
          </p:cNvSpPr>
          <p:nvPr>
            <p:ph type="subTitle" idx="1"/>
          </p:nvPr>
        </p:nvSpPr>
        <p:spPr>
          <a:xfrm>
            <a:off x="237149"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dirty="0"/>
          </a:p>
        </p:txBody>
      </p:sp>
      <p:sp>
        <p:nvSpPr>
          <p:cNvPr id="2" name="Date Placeholder 1"/>
          <p:cNvSpPr>
            <a:spLocks noGrp="1"/>
          </p:cNvSpPr>
          <p:nvPr>
            <p:ph type="dt" sz="half" idx="10"/>
          </p:nvPr>
        </p:nvSpPr>
        <p:spPr/>
        <p:txBody>
          <a:bodyPr/>
          <a:lstStyle/>
          <a:p>
            <a:fld id="{E8F41008-E89D-49CD-9BF4-E6F3FE09F7AC}" type="datetime1">
              <a:rPr lang="en-US" smtClean="0"/>
              <a:t>1/17/2019</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7272354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C9E199F-4583-41EB-929F-5865E95EECAA}" type="datetime1">
              <a:rPr lang="en-US" smtClean="0"/>
              <a:t>1/17/2019</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70174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ADE652EB-356C-4482-B27C-7C8E08F5D88F}" type="datetime1">
              <a:rPr lang="en-US" smtClean="0"/>
              <a:t>1/17/2019</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14746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51B0895E-43C3-4560-B59A-90049317E860}" type="datetime1">
              <a:rPr lang="en-US" smtClean="0"/>
              <a:t>1/17/2019</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181024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778C32-B81D-4A68-A851-5185C690F024}" type="datetime1">
              <a:rPr lang="en-US" smtClean="0"/>
              <a:t>1/17/2019</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66448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455612" y="1701800"/>
            <a:ext cx="3351927" cy="2844800"/>
          </a:xfrm>
        </p:spPr>
        <p:txBody>
          <a:bodyPr anchor="b">
            <a:normAutofit/>
          </a:bodyPr>
          <a:lstStyle>
            <a:lvl1pPr algn="l">
              <a:defRPr sz="2000" b="1">
                <a:effectLst/>
              </a:defRPr>
            </a:lvl1pPr>
          </a:lstStyle>
          <a:p>
            <a:r>
              <a:rPr lang="en-US" smtClean="0"/>
              <a:t>Click to edit Master title style</a:t>
            </a:r>
            <a:endParaRPr dirty="0"/>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5612"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Edit Master text styles</a:t>
            </a:r>
          </a:p>
        </p:txBody>
      </p:sp>
      <p:sp>
        <p:nvSpPr>
          <p:cNvPr id="5" name="Date Placeholder 4"/>
          <p:cNvSpPr>
            <a:spLocks noGrp="1"/>
          </p:cNvSpPr>
          <p:nvPr>
            <p:ph type="dt" sz="half" idx="10"/>
          </p:nvPr>
        </p:nvSpPr>
        <p:spPr/>
        <p:txBody>
          <a:bodyPr/>
          <a:lstStyle/>
          <a:p>
            <a:fld id="{11765D79-EF31-4E8F-A1BE-AF31805C2859}" type="datetime1">
              <a:rPr lang="en-US" smtClean="0"/>
              <a:t>1/17/2019</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28012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effectLst/>
              </a:defRPr>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Edit Master text styles</a:t>
            </a:r>
          </a:p>
        </p:txBody>
      </p:sp>
      <p:sp>
        <p:nvSpPr>
          <p:cNvPr id="5" name="Date Placeholder 4"/>
          <p:cNvSpPr>
            <a:spLocks noGrp="1"/>
          </p:cNvSpPr>
          <p:nvPr>
            <p:ph type="dt" sz="half" idx="10"/>
          </p:nvPr>
        </p:nvSpPr>
        <p:spPr/>
        <p:txBody>
          <a:bodyPr/>
          <a:lstStyle/>
          <a:p>
            <a:fld id="{932FBA3B-941F-4778-A0CB-865223FDAE69}" type="datetime1">
              <a:rPr lang="en-US" smtClean="0"/>
              <a:t>1/17/2019</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147819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620" y="0"/>
            <a:ext cx="12188952" cy="6858000"/>
            <a:chOff x="1620" y="0"/>
            <a:chExt cx="12188952" cy="6858000"/>
          </a:xfrm>
        </p:grpSpPr>
        <p:sp>
          <p:nvSpPr>
            <p:cNvPr id="10" name="Rectangle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8" name="Rectangle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smtClean="0"/>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fld id="{72EBFD46-0FD3-4428-ADEC-1DFD6489930D}" type="datetime1">
              <a:rPr lang="en-US" smtClean="0"/>
              <a:t>1/17/2019</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r>
              <a:rPr lang="en-US" dirty="0"/>
              <a:t>Add a footer</a:t>
            </a:r>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414278595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6pPr>
      <a:lvl7pPr marL="2864619"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7pPr>
      <a:lvl8pPr marL="3291264"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8pPr>
      <a:lvl9pPr marL="3474112" indent="0" algn="l" defTabSz="1218987" rtl="0" eaLnBrk="1" latinLnBrk="0" hangingPunct="1">
        <a:lnSpc>
          <a:spcPct val="95000"/>
        </a:lnSpc>
        <a:spcBef>
          <a:spcPts val="1066"/>
        </a:spcBef>
        <a:buClr>
          <a:schemeClr val="accent6">
            <a:lumMod val="50000"/>
          </a:schemeClr>
        </a:buClr>
        <a:buSzPct val="90000"/>
        <a:buFont typeface="Century Gothic" pitchFamily="34" charset="0"/>
        <a:buNone/>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tea.texas.gov/academics/dyslexia/"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stetsonassociates.com/Files/ogonline/login.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JAM 1/18/19</a:t>
            </a:r>
            <a:endParaRPr lang="en-US" dirty="0"/>
          </a:p>
        </p:txBody>
      </p:sp>
      <p:sp>
        <p:nvSpPr>
          <p:cNvPr id="3" name="Subtitle 2"/>
          <p:cNvSpPr>
            <a:spLocks noGrp="1"/>
          </p:cNvSpPr>
          <p:nvPr>
            <p:ph type="subTitle" idx="1"/>
          </p:nvPr>
        </p:nvSpPr>
        <p:spPr/>
        <p:txBody>
          <a:bodyPr/>
          <a:lstStyle/>
          <a:p>
            <a:r>
              <a:rPr lang="en-US" dirty="0" smtClean="0"/>
              <a:t>Happy New Year!!</a:t>
            </a:r>
            <a:endParaRPr lang="en-US" dirty="0"/>
          </a:p>
        </p:txBody>
      </p:sp>
    </p:spTree>
    <p:extLst>
      <p:ext uri="{BB962C8B-B14F-4D97-AF65-F5344CB8AC3E}">
        <p14:creationId xmlns:p14="http://schemas.microsoft.com/office/powerpoint/2010/main" val="17366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Questions/Concerns</a:t>
            </a:r>
            <a:endParaRPr lang="en-US" dirty="0"/>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400361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Celebrations</a:t>
            </a:r>
            <a:endParaRPr lang="en-US" dirty="0"/>
          </a:p>
        </p:txBody>
      </p:sp>
      <p:sp>
        <p:nvSpPr>
          <p:cNvPr id="3" name="Content Placeholder 2"/>
          <p:cNvSpPr>
            <a:spLocks noGrp="1"/>
          </p:cNvSpPr>
          <p:nvPr>
            <p:ph type="body" idx="1"/>
          </p:nvPr>
        </p:nvSpPr>
        <p:spPr/>
        <p:txBody>
          <a:bodyPr/>
          <a:lstStyle/>
          <a:p>
            <a:r>
              <a:rPr lang="en-US" dirty="0" smtClean="0"/>
              <a:t>Welcome Evelyn Gorman</a:t>
            </a:r>
            <a:endParaRPr lang="en-US" dirty="0"/>
          </a:p>
        </p:txBody>
      </p:sp>
      <p:sp>
        <p:nvSpPr>
          <p:cNvPr id="5" name="Text Placeholder 4"/>
          <p:cNvSpPr>
            <a:spLocks noGrp="1"/>
          </p:cNvSpPr>
          <p:nvPr>
            <p:ph type="body" sz="quarter" idx="3"/>
          </p:nvPr>
        </p:nvSpPr>
        <p:spPr/>
        <p:txBody>
          <a:bodyPr/>
          <a:lstStyle/>
          <a:p>
            <a:r>
              <a:rPr lang="en-US" dirty="0" smtClean="0"/>
              <a:t>Welcome Lincoln Lucio</a:t>
            </a:r>
            <a:endParaRPr lang="en-US" dirty="0"/>
          </a:p>
        </p:txBody>
      </p:sp>
      <p:pic>
        <p:nvPicPr>
          <p:cNvPr id="7" name="Content Placeholder 6"/>
          <p:cNvPicPr>
            <a:picLocks noGrp="1" noChangeAspect="1"/>
          </p:cNvPicPr>
          <p:nvPr>
            <p:ph sz="quarter" idx="4"/>
          </p:nvPr>
        </p:nvPicPr>
        <p:blipFill>
          <a:blip r:embed="rId2"/>
          <a:stretch>
            <a:fillRect/>
          </a:stretch>
        </p:blipFill>
        <p:spPr>
          <a:xfrm>
            <a:off x="6704012" y="2209800"/>
            <a:ext cx="3343048" cy="4454525"/>
          </a:xfrm>
          <a:prstGeom prst="rect">
            <a:avLst/>
          </a:prstGeom>
        </p:spPr>
      </p:pic>
      <p:pic>
        <p:nvPicPr>
          <p:cNvPr id="12" name="Content Placeholder 11"/>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370012" y="2209800"/>
            <a:ext cx="3340894" cy="4454525"/>
          </a:xfrm>
        </p:spPr>
      </p:pic>
    </p:spTree>
    <p:extLst>
      <p:ext uri="{BB962C8B-B14F-4D97-AF65-F5344CB8AC3E}">
        <p14:creationId xmlns:p14="http://schemas.microsoft.com/office/powerpoint/2010/main" val="371452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Celebrations</a:t>
            </a:r>
          </a:p>
        </p:txBody>
      </p:sp>
      <p:sp>
        <p:nvSpPr>
          <p:cNvPr id="4" name="Text Placeholder 3"/>
          <p:cNvSpPr>
            <a:spLocks noGrp="1"/>
          </p:cNvSpPr>
          <p:nvPr>
            <p:ph type="body" idx="1"/>
          </p:nvPr>
        </p:nvSpPr>
        <p:spPr/>
        <p:txBody>
          <a:bodyPr/>
          <a:lstStyle/>
          <a:p>
            <a:r>
              <a:rPr lang="en-US" dirty="0" smtClean="0"/>
              <a:t>Annie Rose Deutschendorf</a:t>
            </a:r>
            <a:endParaRPr lang="en-US" dirty="0"/>
          </a:p>
        </p:txBody>
      </p:sp>
      <p:sp>
        <p:nvSpPr>
          <p:cNvPr id="6" name="Text Placeholder 5"/>
          <p:cNvSpPr>
            <a:spLocks noGrp="1"/>
          </p:cNvSpPr>
          <p:nvPr>
            <p:ph type="body" sz="quarter" idx="3"/>
          </p:nvPr>
        </p:nvSpPr>
        <p:spPr/>
        <p:txBody>
          <a:bodyPr/>
          <a:lstStyle/>
          <a:p>
            <a:endParaRPr lang="en-US"/>
          </a:p>
        </p:txBody>
      </p:sp>
      <p:sp>
        <p:nvSpPr>
          <p:cNvPr id="7" name="Content Placeholder 6"/>
          <p:cNvSpPr>
            <a:spLocks noGrp="1"/>
          </p:cNvSpPr>
          <p:nvPr>
            <p:ph sz="quarter" idx="4"/>
          </p:nvPr>
        </p:nvSpPr>
        <p:spPr/>
        <p:txBody>
          <a:bodyPr/>
          <a:lstStyle/>
          <a:p>
            <a:endParaRPr lang="en-US"/>
          </a:p>
        </p:txBody>
      </p:sp>
      <p:pic>
        <p:nvPicPr>
          <p:cNvPr id="102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412" y="2256536"/>
            <a:ext cx="2922587" cy="4024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55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a:t>
            </a:r>
            <a:endParaRPr lang="en-US" dirty="0"/>
          </a:p>
        </p:txBody>
      </p:sp>
      <p:sp>
        <p:nvSpPr>
          <p:cNvPr id="3" name="Content Placeholder 2"/>
          <p:cNvSpPr>
            <a:spLocks noGrp="1"/>
          </p:cNvSpPr>
          <p:nvPr>
            <p:ph idx="1"/>
          </p:nvPr>
        </p:nvSpPr>
        <p:spPr/>
        <p:txBody>
          <a:bodyPr/>
          <a:lstStyle/>
          <a:p>
            <a:r>
              <a:rPr lang="en-US" dirty="0" smtClean="0"/>
              <a:t>During conversation you may find yourself stuck, the conversation just isn’t happening or not going well.</a:t>
            </a:r>
          </a:p>
          <a:p>
            <a:pPr marL="0" indent="0">
              <a:buNone/>
            </a:pPr>
            <a:r>
              <a:rPr lang="en-US" dirty="0" smtClean="0"/>
              <a:t>#1 Get Unstuck:</a:t>
            </a:r>
          </a:p>
          <a:p>
            <a:pPr lvl="1"/>
            <a:r>
              <a:rPr lang="en-US" dirty="0"/>
              <a:t>Identify where you’re stuck</a:t>
            </a:r>
          </a:p>
          <a:p>
            <a:pPr lvl="2"/>
            <a:r>
              <a:rPr lang="en-US" dirty="0" smtClean="0"/>
              <a:t>What bad results do you want to fix?</a:t>
            </a:r>
          </a:p>
          <a:p>
            <a:pPr lvl="2"/>
            <a:r>
              <a:rPr lang="en-US" dirty="0" smtClean="0"/>
              <a:t>What good Results are you currently unable to achieve?</a:t>
            </a:r>
          </a:p>
          <a:p>
            <a:pPr lvl="2"/>
            <a:r>
              <a:rPr lang="en-US" dirty="0" smtClean="0"/>
              <a:t>What problem are you always trying to fix?</a:t>
            </a:r>
          </a:p>
          <a:p>
            <a:pPr lvl="2"/>
            <a:r>
              <a:rPr lang="en-US" dirty="0" smtClean="0"/>
              <a:t>What do you complain about at home and at work?</a:t>
            </a:r>
          </a:p>
          <a:p>
            <a:pPr marL="0" indent="0">
              <a:buNone/>
            </a:pPr>
            <a:r>
              <a:rPr lang="en-US" dirty="0" smtClean="0"/>
              <a:t>#2 Unbundle with CPR:</a:t>
            </a:r>
          </a:p>
          <a:p>
            <a:pPr lvl="1"/>
            <a:r>
              <a:rPr lang="en-US" dirty="0" smtClean="0"/>
              <a:t>Identify where you’re stuck</a:t>
            </a:r>
          </a:p>
          <a:p>
            <a:pPr marL="426645" lvl="1" indent="0">
              <a:buNone/>
            </a:pPr>
            <a:endParaRPr lang="en-US" dirty="0"/>
          </a:p>
        </p:txBody>
      </p:sp>
    </p:spTree>
    <p:extLst>
      <p:ext uri="{BB962C8B-B14F-4D97-AF65-F5344CB8AC3E}">
        <p14:creationId xmlns:p14="http://schemas.microsoft.com/office/powerpoint/2010/main" val="23697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a:t>
            </a:r>
            <a:endParaRPr lang="en-US" dirty="0"/>
          </a:p>
        </p:txBody>
      </p:sp>
      <p:sp>
        <p:nvSpPr>
          <p:cNvPr id="3" name="Content Placeholder 2"/>
          <p:cNvSpPr>
            <a:spLocks noGrp="1"/>
          </p:cNvSpPr>
          <p:nvPr>
            <p:ph idx="1"/>
          </p:nvPr>
        </p:nvSpPr>
        <p:spPr/>
        <p:txBody>
          <a:bodyPr/>
          <a:lstStyle/>
          <a:p>
            <a:r>
              <a:rPr lang="en-US" dirty="0" smtClean="0"/>
              <a:t>During conversation you may find yourself stuck, the conversation just isn’t happening or not going well.</a:t>
            </a:r>
          </a:p>
          <a:p>
            <a:pPr marL="0" indent="0">
              <a:buNone/>
            </a:pPr>
            <a:r>
              <a:rPr lang="en-US" dirty="0" smtClean="0"/>
              <a:t>#2 Unbundle with CPR: break it down into various parts</a:t>
            </a:r>
          </a:p>
          <a:p>
            <a:pPr lvl="1"/>
            <a:r>
              <a:rPr lang="en-US" b="1" dirty="0" smtClean="0"/>
              <a:t>Content:  </a:t>
            </a:r>
            <a:r>
              <a:rPr lang="en-US" dirty="0" smtClean="0"/>
              <a:t>a single instance of a problem. If either the action itself or its immediate consequences is the issue, you’ve got a content problem.</a:t>
            </a:r>
          </a:p>
          <a:p>
            <a:pPr lvl="1"/>
            <a:r>
              <a:rPr lang="en-US" b="1" dirty="0" smtClean="0"/>
              <a:t>Pattern: </a:t>
            </a:r>
            <a:r>
              <a:rPr lang="en-US" dirty="0" smtClean="0"/>
              <a:t>a recurring problem </a:t>
            </a:r>
            <a:r>
              <a:rPr lang="en-US" dirty="0"/>
              <a:t> </a:t>
            </a:r>
            <a:r>
              <a:rPr lang="en-US" dirty="0" smtClean="0"/>
              <a:t>- pattern of behavior over time</a:t>
            </a:r>
          </a:p>
          <a:p>
            <a:pPr lvl="1"/>
            <a:r>
              <a:rPr lang="en-US" b="1" dirty="0" smtClean="0"/>
              <a:t>Relationship:  </a:t>
            </a:r>
            <a:r>
              <a:rPr lang="en-US" dirty="0" smtClean="0"/>
              <a:t>how the problem is affecting your working relationship – e.g. trust is suffering or competence is in question.</a:t>
            </a:r>
          </a:p>
          <a:p>
            <a:pPr lvl="1"/>
            <a:endParaRPr lang="en-US" b="1" dirty="0"/>
          </a:p>
          <a:p>
            <a:pPr marL="426645" lvl="1" indent="0">
              <a:buNone/>
            </a:pPr>
            <a:endParaRPr lang="en-US" dirty="0"/>
          </a:p>
        </p:txBody>
      </p:sp>
    </p:spTree>
    <p:extLst>
      <p:ext uri="{BB962C8B-B14F-4D97-AF65-F5344CB8AC3E}">
        <p14:creationId xmlns:p14="http://schemas.microsoft.com/office/powerpoint/2010/main" val="1434839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Talk Case</a:t>
            </a:r>
            <a:endParaRPr lang="en-US" dirty="0"/>
          </a:p>
        </p:txBody>
      </p:sp>
      <p:sp>
        <p:nvSpPr>
          <p:cNvPr id="3" name="Content Placeholder 2"/>
          <p:cNvSpPr>
            <a:spLocks noGrp="1"/>
          </p:cNvSpPr>
          <p:nvPr>
            <p:ph idx="1"/>
          </p:nvPr>
        </p:nvSpPr>
        <p:spPr/>
        <p:txBody>
          <a:bodyPr/>
          <a:lstStyle/>
          <a:p>
            <a:r>
              <a:rPr lang="en-US" dirty="0" smtClean="0"/>
              <a:t>Your boss has grown accustomed to asking you to produce a report for her.  She asks you because you understand how put the report together due to your technology and databased background.  To make it worse, it is always last minute and it’s very time consuming.  Today she asks you at 11:00 a.m. to have a specific report to her by 3:00 today.  To top it all off you don’t believe the information will provide any help or result in action and the time frame is too condensed.</a:t>
            </a:r>
          </a:p>
          <a:p>
            <a:pPr marL="0" indent="0">
              <a:lnSpc>
                <a:spcPct val="100000"/>
              </a:lnSpc>
              <a:spcBef>
                <a:spcPts val="0"/>
              </a:spcBef>
              <a:buNone/>
            </a:pPr>
            <a:r>
              <a:rPr lang="en-US" dirty="0" smtClean="0"/>
              <a:t>	</a:t>
            </a:r>
            <a:r>
              <a:rPr lang="en-US" b="1" dirty="0" smtClean="0"/>
              <a:t>But she’s your boss, and if she wants it, she should get it</a:t>
            </a:r>
          </a:p>
          <a:p>
            <a:pPr marL="0" indent="0">
              <a:lnSpc>
                <a:spcPct val="100000"/>
              </a:lnSpc>
              <a:spcBef>
                <a:spcPts val="0"/>
              </a:spcBef>
              <a:buNone/>
            </a:pPr>
            <a:r>
              <a:rPr lang="en-US" b="1" dirty="0"/>
              <a:t>	</a:t>
            </a:r>
            <a:r>
              <a:rPr lang="en-US" b="1" dirty="0" smtClean="0"/>
              <a:t>right?</a:t>
            </a:r>
            <a:endParaRPr lang="en-US" b="1" dirty="0"/>
          </a:p>
        </p:txBody>
      </p:sp>
    </p:spTree>
    <p:extLst>
      <p:ext uri="{BB962C8B-B14F-4D97-AF65-F5344CB8AC3E}">
        <p14:creationId xmlns:p14="http://schemas.microsoft.com/office/powerpoint/2010/main" val="308999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Talk</a:t>
            </a:r>
            <a:endParaRPr lang="en-US" dirty="0"/>
          </a:p>
        </p:txBody>
      </p:sp>
      <p:sp>
        <p:nvSpPr>
          <p:cNvPr id="3" name="Content Placeholder 2"/>
          <p:cNvSpPr>
            <a:spLocks noGrp="1"/>
          </p:cNvSpPr>
          <p:nvPr>
            <p:ph idx="1"/>
          </p:nvPr>
        </p:nvSpPr>
        <p:spPr/>
        <p:txBody>
          <a:bodyPr/>
          <a:lstStyle/>
          <a:p>
            <a:pPr marL="0" indent="0">
              <a:buNone/>
            </a:pPr>
            <a:r>
              <a:rPr lang="en-US" dirty="0" smtClean="0"/>
              <a:t>At your table discuss and name</a:t>
            </a:r>
          </a:p>
          <a:p>
            <a:r>
              <a:rPr lang="en-US" dirty="0" smtClean="0"/>
              <a:t>Content:</a:t>
            </a:r>
          </a:p>
          <a:p>
            <a:endParaRPr lang="en-US" dirty="0" smtClean="0"/>
          </a:p>
          <a:p>
            <a:r>
              <a:rPr lang="en-US" dirty="0" smtClean="0"/>
              <a:t>Pattern:</a:t>
            </a:r>
          </a:p>
          <a:p>
            <a:endParaRPr lang="en-US" dirty="0" smtClean="0"/>
          </a:p>
          <a:p>
            <a:r>
              <a:rPr lang="en-US" dirty="0" smtClean="0"/>
              <a:t>Relationship:</a:t>
            </a:r>
            <a:endParaRPr lang="en-US" dirty="0"/>
          </a:p>
        </p:txBody>
      </p:sp>
    </p:spTree>
    <p:extLst>
      <p:ext uri="{BB962C8B-B14F-4D97-AF65-F5344CB8AC3E}">
        <p14:creationId xmlns:p14="http://schemas.microsoft.com/office/powerpoint/2010/main" val="314145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Diagnosticians/LSSPs/SLP </a:t>
            </a:r>
            <a:r>
              <a:rPr lang="en-US" sz="2800" dirty="0" smtClean="0"/>
              <a:t>(please stay)</a:t>
            </a:r>
            <a:endParaRPr lang="en-US" sz="2800" dirty="0"/>
          </a:p>
        </p:txBody>
      </p:sp>
      <p:sp>
        <p:nvSpPr>
          <p:cNvPr id="3" name="Content Placeholder 2"/>
          <p:cNvSpPr>
            <a:spLocks noGrp="1"/>
          </p:cNvSpPr>
          <p:nvPr>
            <p:ph idx="1"/>
          </p:nvPr>
        </p:nvSpPr>
        <p:spPr/>
        <p:txBody>
          <a:bodyPr/>
          <a:lstStyle/>
          <a:p>
            <a:r>
              <a:rPr lang="en-US" dirty="0" smtClean="0"/>
              <a:t>Use of New REED and signatures</a:t>
            </a:r>
          </a:p>
          <a:p>
            <a:pPr lvl="1"/>
            <a:r>
              <a:rPr lang="en-US" dirty="0" smtClean="0"/>
              <a:t>If part of the ARD make 2 copies of the signature page and attach one copy to the REED (REED is filed under Assessment and requires signatures)</a:t>
            </a:r>
          </a:p>
          <a:p>
            <a:pPr lvl="1"/>
            <a:r>
              <a:rPr lang="en-US" dirty="0" smtClean="0"/>
              <a:t>If REED becomes the new FIE it </a:t>
            </a:r>
            <a:r>
              <a:rPr lang="en-US" b="1" u="sng" dirty="0" smtClean="0"/>
              <a:t>must</a:t>
            </a:r>
            <a:r>
              <a:rPr lang="en-US" dirty="0" smtClean="0"/>
              <a:t> have signatures</a:t>
            </a:r>
          </a:p>
          <a:p>
            <a:r>
              <a:rPr lang="en-US" dirty="0" smtClean="0"/>
              <a:t>Dyslexia table review</a:t>
            </a:r>
          </a:p>
          <a:p>
            <a:r>
              <a:rPr lang="en-US" dirty="0"/>
              <a:t>Handbook Link:  </a:t>
            </a:r>
            <a:r>
              <a:rPr lang="en-US" dirty="0">
                <a:hlinkClick r:id="rId2"/>
              </a:rPr>
              <a:t>https://tea.texas.gov/academics/dyslexia</a:t>
            </a:r>
            <a:r>
              <a:rPr lang="en-US" dirty="0" smtClean="0">
                <a:hlinkClick r:id="rId2"/>
              </a:rPr>
              <a:t>/</a:t>
            </a:r>
            <a:r>
              <a:rPr lang="en-US" dirty="0" smtClean="0"/>
              <a:t> </a:t>
            </a:r>
          </a:p>
          <a:p>
            <a:r>
              <a:rPr lang="en-US" dirty="0" smtClean="0"/>
              <a:t>Supported Decision Making </a:t>
            </a:r>
            <a:r>
              <a:rPr lang="en-US" dirty="0" smtClean="0"/>
              <a:t>(check box appears to </a:t>
            </a:r>
            <a:r>
              <a:rPr lang="en-US" smtClean="0"/>
              <a:t>be there now)</a:t>
            </a:r>
            <a:endParaRPr lang="en-US" dirty="0"/>
          </a:p>
        </p:txBody>
      </p:sp>
    </p:spTree>
    <p:extLst>
      <p:ext uri="{BB962C8B-B14F-4D97-AF65-F5344CB8AC3E}">
        <p14:creationId xmlns:p14="http://schemas.microsoft.com/office/powerpoint/2010/main" val="359681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dirty="0" smtClean="0"/>
              <a:t>Updates</a:t>
            </a:r>
            <a:endParaRPr lang="en-US" dirty="0"/>
          </a:p>
          <a:p>
            <a:r>
              <a:rPr lang="en-US" dirty="0" smtClean="0"/>
              <a:t>Policies/Procedures/ARD</a:t>
            </a:r>
            <a:endParaRPr lang="en-US" dirty="0"/>
          </a:p>
          <a:p>
            <a:r>
              <a:rPr lang="en-US" dirty="0" smtClean="0"/>
              <a:t>eSTAR/</a:t>
            </a:r>
            <a:r>
              <a:rPr lang="en-US" dirty="0" err="1" smtClean="0"/>
              <a:t>eSHARS</a:t>
            </a:r>
            <a:endParaRPr lang="en-US" dirty="0"/>
          </a:p>
          <a:p>
            <a:r>
              <a:rPr lang="en-US" dirty="0" smtClean="0"/>
              <a:t>Questions/Concerns</a:t>
            </a:r>
          </a:p>
          <a:p>
            <a:r>
              <a:rPr lang="en-US" dirty="0"/>
              <a:t>Celebrations</a:t>
            </a:r>
          </a:p>
          <a:p>
            <a:r>
              <a:rPr lang="en-US" dirty="0" smtClean="0"/>
              <a:t>Communication</a:t>
            </a:r>
            <a:endParaRPr lang="en-US" dirty="0"/>
          </a:p>
          <a:p>
            <a:r>
              <a:rPr lang="en-US" dirty="0" smtClean="0"/>
              <a:t>Diagnosticians/LSSPs/SLPs – Please stay</a:t>
            </a:r>
            <a:endParaRPr lang="en-US" dirty="0"/>
          </a:p>
        </p:txBody>
      </p:sp>
    </p:spTree>
    <p:extLst>
      <p:ext uri="{BB962C8B-B14F-4D97-AF65-F5344CB8AC3E}">
        <p14:creationId xmlns:p14="http://schemas.microsoft.com/office/powerpoint/2010/main" val="115307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Updates</a:t>
            </a:r>
            <a:endParaRPr lang="en-US" dirty="0"/>
          </a:p>
        </p:txBody>
      </p:sp>
      <p:sp>
        <p:nvSpPr>
          <p:cNvPr id="3" name="Content Placeholder 2"/>
          <p:cNvSpPr>
            <a:spLocks noGrp="1"/>
          </p:cNvSpPr>
          <p:nvPr>
            <p:ph idx="1"/>
          </p:nvPr>
        </p:nvSpPr>
        <p:spPr/>
        <p:txBody>
          <a:bodyPr/>
          <a:lstStyle/>
          <a:p>
            <a:r>
              <a:rPr lang="en-US" dirty="0" smtClean="0"/>
              <a:t>The Guessing Game</a:t>
            </a:r>
            <a:endParaRPr lang="en-US" dirty="0"/>
          </a:p>
          <a:p>
            <a:r>
              <a:rPr lang="en-US" dirty="0" smtClean="0"/>
              <a:t>Current Referral Numbers</a:t>
            </a:r>
          </a:p>
          <a:p>
            <a:r>
              <a:rPr lang="en-US" dirty="0" smtClean="0"/>
              <a:t>GCASE Law Conference Update</a:t>
            </a:r>
          </a:p>
          <a:p>
            <a:r>
              <a:rPr lang="en-US" dirty="0" smtClean="0"/>
              <a:t>Operating Guideline Online (OGO)</a:t>
            </a:r>
          </a:p>
          <a:p>
            <a:r>
              <a:rPr lang="en-US" u="sng" dirty="0">
                <a:hlinkClick r:id="rId2"/>
              </a:rPr>
              <a:t>https://stetsonassociates.com/Files/ogonline/login.html</a:t>
            </a:r>
            <a:endParaRPr lang="en-US" dirty="0"/>
          </a:p>
          <a:p>
            <a:endParaRPr lang="en-US" dirty="0"/>
          </a:p>
        </p:txBody>
      </p:sp>
    </p:spTree>
    <p:extLst>
      <p:ext uri="{BB962C8B-B14F-4D97-AF65-F5344CB8AC3E}">
        <p14:creationId xmlns:p14="http://schemas.microsoft.com/office/powerpoint/2010/main" val="840374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GCASE LAW CONFERENCE</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MDR 504/IDEA</a:t>
            </a:r>
          </a:p>
          <a:p>
            <a:pPr lvl="1"/>
            <a:r>
              <a:rPr lang="en-US" b="1" dirty="0" smtClean="0"/>
              <a:t>Why: </a:t>
            </a:r>
            <a:r>
              <a:rPr lang="en-US" dirty="0" smtClean="0"/>
              <a:t>Not discriminating on the basis of disability</a:t>
            </a:r>
          </a:p>
          <a:p>
            <a:pPr lvl="1"/>
            <a:r>
              <a:rPr lang="en-US" b="1" dirty="0" smtClean="0"/>
              <a:t>Who: </a:t>
            </a:r>
          </a:p>
          <a:p>
            <a:pPr lvl="2"/>
            <a:r>
              <a:rPr lang="en-US" dirty="0"/>
              <a:t>Texas – the ARD committee</a:t>
            </a:r>
            <a:r>
              <a:rPr lang="en-US" b="1" dirty="0"/>
              <a:t> or </a:t>
            </a:r>
            <a:r>
              <a:rPr lang="en-US" dirty="0"/>
              <a:t>504 </a:t>
            </a:r>
            <a:r>
              <a:rPr lang="en-US" dirty="0" smtClean="0"/>
              <a:t>committee</a:t>
            </a:r>
            <a:endParaRPr lang="en-US" b="1" dirty="0" smtClean="0"/>
          </a:p>
          <a:p>
            <a:pPr lvl="1"/>
            <a:r>
              <a:rPr lang="en-US" b="1" dirty="0" smtClean="0"/>
              <a:t>When:</a:t>
            </a:r>
          </a:p>
          <a:p>
            <a:pPr lvl="2"/>
            <a:r>
              <a:rPr lang="en-US" dirty="0" smtClean="0"/>
              <a:t>Within 10 school days of decision to change of placement due to violations of “code of conduct”</a:t>
            </a:r>
          </a:p>
          <a:p>
            <a:pPr lvl="3"/>
            <a:r>
              <a:rPr lang="en-US" dirty="0" smtClean="0"/>
              <a:t>Change of placement can be long term or pattern of removals</a:t>
            </a:r>
          </a:p>
        </p:txBody>
      </p:sp>
      <p:sp>
        <p:nvSpPr>
          <p:cNvPr id="4" name="Content Placeholder 3"/>
          <p:cNvSpPr>
            <a:spLocks noGrp="1"/>
          </p:cNvSpPr>
          <p:nvPr>
            <p:ph sz="half" idx="2"/>
          </p:nvPr>
        </p:nvSpPr>
        <p:spPr/>
        <p:txBody>
          <a:bodyPr>
            <a:normAutofit lnSpcReduction="10000"/>
          </a:bodyPr>
          <a:lstStyle/>
          <a:p>
            <a:r>
              <a:rPr lang="en-US" dirty="0" smtClean="0"/>
              <a:t>Two Questions</a:t>
            </a:r>
          </a:p>
          <a:p>
            <a:pPr marL="883845" lvl="1" indent="-457200">
              <a:buFont typeface="+mj-lt"/>
              <a:buAutoNum type="arabicPeriod"/>
            </a:pPr>
            <a:r>
              <a:rPr lang="en-US" dirty="0" smtClean="0"/>
              <a:t>Was the conduct the direct result of school’s failure to implement the IEP?</a:t>
            </a:r>
          </a:p>
          <a:p>
            <a:pPr marL="883845" lvl="1" indent="-457200">
              <a:buFont typeface="+mj-lt"/>
              <a:buAutoNum type="arabicPeriod"/>
            </a:pPr>
            <a:r>
              <a:rPr lang="en-US" dirty="0" smtClean="0"/>
              <a:t>Was the conduct </a:t>
            </a:r>
            <a:r>
              <a:rPr lang="en-US" b="1" dirty="0" smtClean="0"/>
              <a:t>caused</a:t>
            </a:r>
            <a:r>
              <a:rPr lang="en-US" dirty="0" smtClean="0"/>
              <a:t> by, or had a </a:t>
            </a:r>
            <a:r>
              <a:rPr lang="en-US" b="1" dirty="0" smtClean="0"/>
              <a:t>direct &amp; substantial relationship to</a:t>
            </a:r>
            <a:r>
              <a:rPr lang="en-US" dirty="0" smtClean="0"/>
              <a:t>, the child’s disability?</a:t>
            </a:r>
          </a:p>
          <a:p>
            <a:pPr marL="426645" lvl="1" indent="0">
              <a:buNone/>
            </a:pPr>
            <a:endParaRPr lang="en-US" dirty="0"/>
          </a:p>
          <a:p>
            <a:pPr marL="426645" lvl="1" indent="0">
              <a:buNone/>
            </a:pPr>
            <a:r>
              <a:rPr lang="en-US" dirty="0" smtClean="0"/>
              <a:t>Don’t ever forget to review the first question.  Insure that the student’s IEP/BIP/Accommodations are being followed.</a:t>
            </a:r>
            <a:endParaRPr lang="en-US" dirty="0"/>
          </a:p>
        </p:txBody>
      </p:sp>
    </p:spTree>
    <p:extLst>
      <p:ext uri="{BB962C8B-B14F-4D97-AF65-F5344CB8AC3E}">
        <p14:creationId xmlns:p14="http://schemas.microsoft.com/office/powerpoint/2010/main" val="87524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MDR </a:t>
            </a:r>
            <a:r>
              <a:rPr lang="en-US" sz="2800" dirty="0" smtClean="0"/>
              <a:t>Continued</a:t>
            </a:r>
            <a:endParaRPr lang="en-US" sz="2800" dirty="0"/>
          </a:p>
        </p:txBody>
      </p:sp>
      <p:sp>
        <p:nvSpPr>
          <p:cNvPr id="3" name="Content Placeholder 2"/>
          <p:cNvSpPr>
            <a:spLocks noGrp="1"/>
          </p:cNvSpPr>
          <p:nvPr>
            <p:ph sz="half" idx="1"/>
          </p:nvPr>
        </p:nvSpPr>
        <p:spPr/>
        <p:txBody>
          <a:bodyPr>
            <a:normAutofit/>
          </a:bodyPr>
          <a:lstStyle/>
          <a:p>
            <a:r>
              <a:rPr lang="en-US" dirty="0" smtClean="0"/>
              <a:t>Understand your legal burden</a:t>
            </a:r>
          </a:p>
          <a:p>
            <a:pPr lvl="1"/>
            <a:r>
              <a:rPr lang="en-US" dirty="0"/>
              <a:t>The burden is on the party challenging the placement documentation must be included</a:t>
            </a:r>
            <a:r>
              <a:rPr lang="en-US" dirty="0" smtClean="0"/>
              <a:t>.</a:t>
            </a:r>
          </a:p>
          <a:p>
            <a:r>
              <a:rPr lang="en-US" dirty="0" smtClean="0"/>
              <a:t>Don’t punishing student for disability-related conduct</a:t>
            </a:r>
          </a:p>
          <a:p>
            <a:pPr lvl="1"/>
            <a:r>
              <a:rPr lang="en-US" dirty="0" smtClean="0"/>
              <a:t>Conduct FBA</a:t>
            </a:r>
          </a:p>
          <a:p>
            <a:pPr lvl="1"/>
            <a:r>
              <a:rPr lang="en-US" dirty="0" smtClean="0"/>
              <a:t>Implement BIP or review and adjust BIP</a:t>
            </a:r>
          </a:p>
          <a:p>
            <a:pPr lvl="1"/>
            <a:r>
              <a:rPr lang="en-US" dirty="0" smtClean="0"/>
              <a:t>Return child to last placement</a:t>
            </a:r>
          </a:p>
          <a:p>
            <a:pPr marL="426645" lvl="1" indent="0">
              <a:buNone/>
            </a:pPr>
            <a:endParaRPr lang="en-US" dirty="0"/>
          </a:p>
        </p:txBody>
      </p:sp>
      <p:sp>
        <p:nvSpPr>
          <p:cNvPr id="4" name="Content Placeholder 3"/>
          <p:cNvSpPr>
            <a:spLocks noGrp="1"/>
          </p:cNvSpPr>
          <p:nvPr>
            <p:ph sz="half" idx="2"/>
          </p:nvPr>
        </p:nvSpPr>
        <p:spPr>
          <a:xfrm>
            <a:off x="6297559" y="381000"/>
            <a:ext cx="4977104" cy="5791200"/>
          </a:xfrm>
        </p:spPr>
        <p:txBody>
          <a:bodyPr>
            <a:normAutofit/>
          </a:bodyPr>
          <a:lstStyle/>
          <a:p>
            <a:r>
              <a:rPr lang="en-US" dirty="0" smtClean="0"/>
              <a:t>Don’t for get Notice of Procedural Safeguards </a:t>
            </a:r>
            <a:r>
              <a:rPr lang="en-US" sz="1600" dirty="0" smtClean="0"/>
              <a:t>(no later than the date on which the decision to take disciplinary action is made)</a:t>
            </a:r>
          </a:p>
          <a:p>
            <a:r>
              <a:rPr lang="en-US" dirty="0" smtClean="0"/>
              <a:t>Review all required data</a:t>
            </a:r>
          </a:p>
          <a:p>
            <a:r>
              <a:rPr lang="en-US" dirty="0" smtClean="0"/>
              <a:t>If consensus is not reached, the district must make the decision; parent may challenge</a:t>
            </a:r>
          </a:p>
          <a:p>
            <a:r>
              <a:rPr lang="en-US" dirty="0" smtClean="0"/>
              <a:t>Even in “special circumstances” an MDR must be conducted</a:t>
            </a:r>
            <a:endParaRPr lang="en-US" dirty="0"/>
          </a:p>
        </p:txBody>
      </p:sp>
    </p:spTree>
    <p:extLst>
      <p:ext uri="{BB962C8B-B14F-4D97-AF65-F5344CB8AC3E}">
        <p14:creationId xmlns:p14="http://schemas.microsoft.com/office/powerpoint/2010/main" val="35966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GCASE </a:t>
            </a:r>
            <a:r>
              <a:rPr lang="en-US" sz="2800" dirty="0" smtClean="0"/>
              <a:t>continued</a:t>
            </a:r>
            <a:endParaRPr lang="en-US" sz="2800" dirty="0"/>
          </a:p>
        </p:txBody>
      </p:sp>
      <p:sp>
        <p:nvSpPr>
          <p:cNvPr id="3" name="Content Placeholder 2"/>
          <p:cNvSpPr>
            <a:spLocks noGrp="1"/>
          </p:cNvSpPr>
          <p:nvPr>
            <p:ph idx="1"/>
          </p:nvPr>
        </p:nvSpPr>
        <p:spPr/>
        <p:txBody>
          <a:bodyPr/>
          <a:lstStyle/>
          <a:p>
            <a:r>
              <a:rPr lang="en-US" b="1" dirty="0"/>
              <a:t>REMINDER: </a:t>
            </a:r>
            <a:r>
              <a:rPr lang="en-US" dirty="0"/>
              <a:t>PWN must be accompanied by a copy of Procedural Safeguards </a:t>
            </a:r>
            <a:r>
              <a:rPr lang="en-US" dirty="0" smtClean="0"/>
              <a:t>Notice</a:t>
            </a:r>
            <a:endParaRPr lang="en-US" dirty="0"/>
          </a:p>
          <a:p>
            <a:r>
              <a:rPr lang="en-US" dirty="0" smtClean="0"/>
              <a:t>86</a:t>
            </a:r>
            <a:r>
              <a:rPr lang="en-US" baseline="30000" dirty="0" smtClean="0"/>
              <a:t>th</a:t>
            </a:r>
            <a:r>
              <a:rPr lang="en-US" dirty="0" smtClean="0"/>
              <a:t> Texas Legislature upcoming bills</a:t>
            </a:r>
          </a:p>
          <a:p>
            <a:r>
              <a:rPr lang="en-US" dirty="0" smtClean="0"/>
              <a:t>D.C. vs Klein ISD </a:t>
            </a:r>
            <a:r>
              <a:rPr lang="en-US" smtClean="0"/>
              <a:t>(November 16, 2018)</a:t>
            </a:r>
            <a:endParaRPr lang="en-US" dirty="0"/>
          </a:p>
        </p:txBody>
      </p:sp>
    </p:spTree>
    <p:extLst>
      <p:ext uri="{BB962C8B-B14F-4D97-AF65-F5344CB8AC3E}">
        <p14:creationId xmlns:p14="http://schemas.microsoft.com/office/powerpoint/2010/main" val="1939414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Policies/Procedures/ARD</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t>REMINDER: </a:t>
            </a:r>
            <a:r>
              <a:rPr lang="en-US" dirty="0" smtClean="0"/>
              <a:t>PWN must be accompanied by a copy of Procedural Safeguards Notice. </a:t>
            </a:r>
            <a:endParaRPr lang="en-US" dirty="0"/>
          </a:p>
          <a:p>
            <a:r>
              <a:rPr lang="en-US" dirty="0" smtClean="0"/>
              <a:t>New REED Review</a:t>
            </a:r>
          </a:p>
          <a:p>
            <a:pPr lvl="1"/>
            <a:r>
              <a:rPr lang="en-US" dirty="0"/>
              <a:t>Related Services</a:t>
            </a:r>
          </a:p>
          <a:p>
            <a:pPr lvl="1"/>
            <a:r>
              <a:rPr lang="en-US" dirty="0"/>
              <a:t>APE</a:t>
            </a:r>
          </a:p>
          <a:p>
            <a:pPr lvl="1"/>
            <a:r>
              <a:rPr lang="en-US" dirty="0" smtClean="0"/>
              <a:t>Speech</a:t>
            </a:r>
          </a:p>
          <a:p>
            <a:r>
              <a:rPr lang="en-US" dirty="0" smtClean="0"/>
              <a:t>Documenting Services</a:t>
            </a:r>
          </a:p>
          <a:p>
            <a:pPr lvl="1"/>
            <a:r>
              <a:rPr lang="en-US" dirty="0" smtClean="0"/>
              <a:t> Service Logs need to be uploaded into eSTAR at the end of each semester</a:t>
            </a:r>
          </a:p>
          <a:p>
            <a:pPr marL="426645" lvl="1" indent="0">
              <a:buNone/>
            </a:pPr>
            <a:endParaRPr lang="en-US" dirty="0" smtClean="0"/>
          </a:p>
          <a:p>
            <a:pPr marL="426645" lvl="1" indent="0">
              <a:buNone/>
            </a:pPr>
            <a:endParaRPr lang="en-US" dirty="0"/>
          </a:p>
        </p:txBody>
      </p:sp>
    </p:spTree>
    <p:extLst>
      <p:ext uri="{BB962C8B-B14F-4D97-AF65-F5344CB8AC3E}">
        <p14:creationId xmlns:p14="http://schemas.microsoft.com/office/powerpoint/2010/main" val="310570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Policies/Procedures/ARD </a:t>
            </a:r>
            <a:r>
              <a:rPr lang="en-US" sz="2400" dirty="0" smtClean="0"/>
              <a:t>continued</a:t>
            </a:r>
            <a:endParaRPr lang="en-US" dirty="0"/>
          </a:p>
        </p:txBody>
      </p:sp>
      <p:sp>
        <p:nvSpPr>
          <p:cNvPr id="3" name="Content Placeholder 2"/>
          <p:cNvSpPr>
            <a:spLocks noGrp="1"/>
          </p:cNvSpPr>
          <p:nvPr>
            <p:ph idx="1"/>
          </p:nvPr>
        </p:nvSpPr>
        <p:spPr/>
        <p:txBody>
          <a:bodyPr/>
          <a:lstStyle/>
          <a:p>
            <a:r>
              <a:rPr lang="en-US" dirty="0" smtClean="0"/>
              <a:t>Examples of documenting time</a:t>
            </a:r>
          </a:p>
          <a:p>
            <a:pPr lvl="1"/>
            <a:r>
              <a:rPr lang="en-US" dirty="0" smtClean="0"/>
              <a:t>210 min. over  7 wks. Per grading period</a:t>
            </a:r>
          </a:p>
          <a:p>
            <a:pPr lvl="1"/>
            <a:r>
              <a:rPr lang="en-US" dirty="0" smtClean="0"/>
              <a:t>7-30 min. sessions per grading period</a:t>
            </a:r>
          </a:p>
          <a:p>
            <a:pPr lvl="1"/>
            <a:r>
              <a:rPr lang="en-US" dirty="0" smtClean="0"/>
              <a:t>Direct and Consultation must be documented separately</a:t>
            </a:r>
          </a:p>
          <a:p>
            <a:pPr lvl="1"/>
            <a:r>
              <a:rPr lang="en-US" dirty="0" smtClean="0"/>
              <a:t>Services logs: must be kept with dates and times of services</a:t>
            </a:r>
            <a:endParaRPr lang="en-US" dirty="0"/>
          </a:p>
        </p:txBody>
      </p:sp>
    </p:spTree>
    <p:extLst>
      <p:ext uri="{BB962C8B-B14F-4D97-AF65-F5344CB8AC3E}">
        <p14:creationId xmlns:p14="http://schemas.microsoft.com/office/powerpoint/2010/main" val="316875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eSTAR/</a:t>
            </a:r>
            <a:r>
              <a:rPr lang="en-US" dirty="0" err="1" smtClean="0"/>
              <a:t>eSHARS</a:t>
            </a:r>
            <a:endParaRPr lang="en-US" dirty="0"/>
          </a:p>
        </p:txBody>
      </p:sp>
      <p:sp>
        <p:nvSpPr>
          <p:cNvPr id="3" name="Content Placeholder 2"/>
          <p:cNvSpPr>
            <a:spLocks noGrp="1"/>
          </p:cNvSpPr>
          <p:nvPr>
            <p:ph idx="1"/>
          </p:nvPr>
        </p:nvSpPr>
        <p:spPr/>
        <p:txBody>
          <a:bodyPr/>
          <a:lstStyle/>
          <a:p>
            <a:r>
              <a:rPr lang="en-US" dirty="0" smtClean="0"/>
              <a:t>Printing of ARDS</a:t>
            </a:r>
          </a:p>
          <a:p>
            <a:pPr lvl="1"/>
            <a:r>
              <a:rPr lang="en-US" dirty="0" smtClean="0"/>
              <a:t>Use Chrome for eSTAR</a:t>
            </a:r>
          </a:p>
          <a:p>
            <a:pPr lvl="2"/>
            <a:r>
              <a:rPr lang="en-US" dirty="0" smtClean="0"/>
              <a:t> Firefox seems to be having issues </a:t>
            </a:r>
          </a:p>
          <a:p>
            <a:pPr lvl="2"/>
            <a:r>
              <a:rPr lang="en-US" dirty="0" smtClean="0"/>
              <a:t>Double check the printed ARD prior to handing in</a:t>
            </a:r>
          </a:p>
          <a:p>
            <a:pPr lvl="2"/>
            <a:r>
              <a:rPr lang="en-US" dirty="0" smtClean="0"/>
              <a:t>some have been turned in unreadable</a:t>
            </a:r>
          </a:p>
          <a:p>
            <a:pPr lvl="1"/>
            <a:r>
              <a:rPr lang="en-US" dirty="0" smtClean="0"/>
              <a:t>Please print ARDs one sided</a:t>
            </a:r>
          </a:p>
          <a:p>
            <a:pPr lvl="2"/>
            <a:r>
              <a:rPr lang="en-US" dirty="0" smtClean="0"/>
              <a:t>Doubled sided causes scanning and duplicating issues</a:t>
            </a:r>
          </a:p>
          <a:p>
            <a:pPr marL="853290" lvl="2" indent="0">
              <a:buNone/>
            </a:pPr>
            <a:endParaRPr lang="en-US" dirty="0" smtClean="0"/>
          </a:p>
          <a:p>
            <a:pPr lvl="1"/>
            <a:endParaRPr lang="en-US" dirty="0"/>
          </a:p>
        </p:txBody>
      </p:sp>
    </p:spTree>
    <p:extLst>
      <p:ext uri="{BB962C8B-B14F-4D97-AF65-F5344CB8AC3E}">
        <p14:creationId xmlns:p14="http://schemas.microsoft.com/office/powerpoint/2010/main" val="191722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elcome back to school presentat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Welcome back to school presentation.potx" id="{CE426E4B-AEF0-4DB0-AA06-9B9EF2E62E1A}" vid="{EB2D3276-CBF5-48AD-B47E-C2D79CA4C86F}"/>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216</TotalTime>
  <Words>761</Words>
  <Application>Microsoft Office PowerPoint</Application>
  <PresentationFormat>Custom</PresentationFormat>
  <Paragraphs>107</Paragraphs>
  <Slides>17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Century Gothic</vt:lpstr>
      <vt:lpstr>Welcome back to school presentation</vt:lpstr>
      <vt:lpstr>JAM 1/18/19</vt:lpstr>
      <vt:lpstr>Agenda</vt:lpstr>
      <vt:lpstr>Updates</vt:lpstr>
      <vt:lpstr>GCASE LAW CONFERENCE</vt:lpstr>
      <vt:lpstr>MDR Continued</vt:lpstr>
      <vt:lpstr>GCASE continued</vt:lpstr>
      <vt:lpstr>Policies/Procedures/ARD</vt:lpstr>
      <vt:lpstr>Policies/Procedures/ARD continued</vt:lpstr>
      <vt:lpstr>eSTAR/eSHARS</vt:lpstr>
      <vt:lpstr>Questions/Concerns</vt:lpstr>
      <vt:lpstr>Celebrations</vt:lpstr>
      <vt:lpstr>Celebrations</vt:lpstr>
      <vt:lpstr>Communication</vt:lpstr>
      <vt:lpstr>Communication</vt:lpstr>
      <vt:lpstr>Table Talk Case</vt:lpstr>
      <vt:lpstr>Table Talk</vt:lpstr>
      <vt:lpstr>Diagnosticians/LSSPs/SLP (please stay)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Pamela Mcclean</dc:creator>
  <cp:lastModifiedBy>Pamela Mcclean</cp:lastModifiedBy>
  <cp:revision>24</cp:revision>
  <cp:lastPrinted>2019-01-17T19:39:24Z</cp:lastPrinted>
  <dcterms:created xsi:type="dcterms:W3CDTF">2019-01-08T17:11:06Z</dcterms:created>
  <dcterms:modified xsi:type="dcterms:W3CDTF">2019-01-17T20:22:20Z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74068100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